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88" r:id="rId2"/>
    <p:sldMasterId id="2147483780" r:id="rId3"/>
    <p:sldMasterId id="2147483661" r:id="rId4"/>
    <p:sldMasterId id="2147483767" r:id="rId5"/>
  </p:sldMasterIdLst>
  <p:notesMasterIdLst>
    <p:notesMasterId r:id="rId54"/>
  </p:notesMasterIdLst>
  <p:handoutMasterIdLst>
    <p:handoutMasterId r:id="rId55"/>
  </p:handoutMasterIdLst>
  <p:sldIdLst>
    <p:sldId id="256" r:id="rId6"/>
    <p:sldId id="440" r:id="rId7"/>
    <p:sldId id="366" r:id="rId8"/>
    <p:sldId id="309" r:id="rId9"/>
    <p:sldId id="312" r:id="rId10"/>
    <p:sldId id="261" r:id="rId11"/>
    <p:sldId id="464" r:id="rId12"/>
    <p:sldId id="465" r:id="rId13"/>
    <p:sldId id="466" r:id="rId14"/>
    <p:sldId id="462" r:id="rId15"/>
    <p:sldId id="461" r:id="rId16"/>
    <p:sldId id="267" r:id="rId17"/>
    <p:sldId id="446" r:id="rId18"/>
    <p:sldId id="269" r:id="rId19"/>
    <p:sldId id="318" r:id="rId20"/>
    <p:sldId id="270" r:id="rId21"/>
    <p:sldId id="467" r:id="rId22"/>
    <p:sldId id="468" r:id="rId23"/>
    <p:sldId id="469" r:id="rId24"/>
    <p:sldId id="470" r:id="rId25"/>
    <p:sldId id="325" r:id="rId26"/>
    <p:sldId id="471" r:id="rId27"/>
    <p:sldId id="472" r:id="rId28"/>
    <p:sldId id="329" r:id="rId29"/>
    <p:sldId id="330" r:id="rId30"/>
    <p:sldId id="473" r:id="rId31"/>
    <p:sldId id="331" r:id="rId32"/>
    <p:sldId id="460" r:id="rId33"/>
    <p:sldId id="281" r:id="rId34"/>
    <p:sldId id="474" r:id="rId35"/>
    <p:sldId id="475" r:id="rId36"/>
    <p:sldId id="476" r:id="rId37"/>
    <p:sldId id="477" r:id="rId38"/>
    <p:sldId id="478" r:id="rId39"/>
    <p:sldId id="479" r:id="rId40"/>
    <p:sldId id="463" r:id="rId41"/>
    <p:sldId id="372" r:id="rId42"/>
    <p:sldId id="429" r:id="rId43"/>
    <p:sldId id="436" r:id="rId44"/>
    <p:sldId id="290" r:id="rId45"/>
    <p:sldId id="361" r:id="rId46"/>
    <p:sldId id="435" r:id="rId47"/>
    <p:sldId id="444" r:id="rId48"/>
    <p:sldId id="364" r:id="rId49"/>
    <p:sldId id="365" r:id="rId50"/>
    <p:sldId id="296" r:id="rId51"/>
    <p:sldId id="297" r:id="rId52"/>
    <p:sldId id="298" r:id="rId53"/>
  </p:sldIdLst>
  <p:sldSz cx="9144000" cy="6858000" type="screen4x3"/>
  <p:notesSz cx="6735763" cy="9866313"/>
  <p:custDataLst>
    <p:tags r:id="rId56"/>
  </p:custDataLst>
  <p:defaultTextStyle>
    <a:defPPr>
      <a:defRPr lang="ja-JP"/>
    </a:defPPr>
    <a:lvl1pPr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572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144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3716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828800" algn="l" rtl="0" fontAlgn="base">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83" userDrawn="1">
          <p15:clr>
            <a:srgbClr val="A4A3A4"/>
          </p15:clr>
        </p15:guide>
        <p15:guide id="2" orient="horz" pos="1502" userDrawn="1">
          <p15:clr>
            <a:srgbClr val="A4A3A4"/>
          </p15:clr>
        </p15:guide>
        <p15:guide id="3" orient="horz" pos="2840" userDrawn="1">
          <p15:clr>
            <a:srgbClr val="A4A3A4"/>
          </p15:clr>
        </p15:guide>
        <p15:guide id="4" orient="horz" pos="119" userDrawn="1">
          <p15:clr>
            <a:srgbClr val="A4A3A4"/>
          </p15:clr>
        </p15:guide>
        <p15:guide id="5" orient="horz" pos="4065" userDrawn="1">
          <p15:clr>
            <a:srgbClr val="A4A3A4"/>
          </p15:clr>
        </p15:guide>
        <p15:guide id="6" orient="horz" pos="890" userDrawn="1">
          <p15:clr>
            <a:srgbClr val="A4A3A4"/>
          </p15:clr>
        </p15:guide>
        <p15:guide id="7" pos="2880">
          <p15:clr>
            <a:srgbClr val="A4A3A4"/>
          </p15:clr>
        </p15:guide>
        <p15:guide id="8" pos="1972">
          <p15:clr>
            <a:srgbClr val="A4A3A4"/>
          </p15:clr>
        </p15:guide>
        <p15:guide id="9" pos="3788">
          <p15:clr>
            <a:srgbClr val="A4A3A4"/>
          </p15:clr>
        </p15:guide>
        <p15:guide id="10" pos="159">
          <p15:clr>
            <a:srgbClr val="A4A3A4"/>
          </p15:clr>
        </p15:guide>
        <p15:guide id="11" pos="5602" userDrawn="1">
          <p15:clr>
            <a:srgbClr val="A4A3A4"/>
          </p15:clr>
        </p15:guide>
        <p15:guide id="12" pos="5511" userDrawn="1">
          <p15:clr>
            <a:srgbClr val="A4A3A4"/>
          </p15:clr>
        </p15:guide>
      </p15:sldGuideLst>
    </p:ext>
    <p:ext uri="{2D200454-40CA-4A62-9FC3-DE9A4176ACB9}">
      <p15:notesGuideLst xmlns:p15="http://schemas.microsoft.com/office/powerpoint/2012/main">
        <p15:guide id="1" orient="horz" pos="3106"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6" name="作成者" initials="A" lastIdx="2"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00B0F0"/>
    <a:srgbClr val="D5000F"/>
    <a:srgbClr val="7F7F7F"/>
    <a:srgbClr val="92D050"/>
    <a:srgbClr val="FF6699"/>
    <a:srgbClr val="FFC000"/>
    <a:srgbClr val="FFEEBD"/>
    <a:srgbClr val="FFFAEB"/>
    <a:srgbClr val="4F4F4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29" autoAdjust="0"/>
    <p:restoredTop sz="89507" autoAdjust="0"/>
  </p:normalViewPr>
  <p:slideViewPr>
    <p:cSldViewPr snapToGrid="0" showGuides="1">
      <p:cViewPr varScale="1">
        <p:scale>
          <a:sx n="129" d="100"/>
          <a:sy n="129" d="100"/>
        </p:scale>
        <p:origin x="360" y="132"/>
      </p:cViewPr>
      <p:guideLst>
        <p:guide orient="horz" pos="2183"/>
        <p:guide orient="horz" pos="1502"/>
        <p:guide orient="horz" pos="2840"/>
        <p:guide orient="horz" pos="119"/>
        <p:guide orient="horz" pos="4065"/>
        <p:guide orient="horz" pos="890"/>
        <p:guide pos="2880"/>
        <p:guide pos="1972"/>
        <p:guide pos="3788"/>
        <p:guide pos="159"/>
        <p:guide pos="5602"/>
        <p:guide pos="5511"/>
      </p:guideLst>
    </p:cSldViewPr>
  </p:slideViewPr>
  <p:outlineViewPr>
    <p:cViewPr>
      <p:scale>
        <a:sx n="33" d="100"/>
        <a:sy n="33" d="100"/>
      </p:scale>
      <p:origin x="0" y="2910"/>
    </p:cViewPr>
  </p:outlineViewPr>
  <p:notesTextViewPr>
    <p:cViewPr>
      <p:scale>
        <a:sx n="150" d="100"/>
        <a:sy n="150" d="100"/>
      </p:scale>
      <p:origin x="0" y="0"/>
    </p:cViewPr>
  </p:notesTextViewPr>
  <p:sorterViewPr>
    <p:cViewPr>
      <p:scale>
        <a:sx n="200" d="100"/>
        <a:sy n="200" d="100"/>
      </p:scale>
      <p:origin x="0" y="-32424"/>
    </p:cViewPr>
  </p:sorterViewPr>
  <p:notesViewPr>
    <p:cSldViewPr snapToGrid="0" showGuides="1">
      <p:cViewPr varScale="1">
        <p:scale>
          <a:sx n="102" d="100"/>
          <a:sy n="102" d="100"/>
        </p:scale>
        <p:origin x="2868" y="126"/>
      </p:cViewPr>
      <p:guideLst>
        <p:guide orient="horz" pos="3106"/>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notesMaster" Target="notesMasters/notesMaster1.xml"/><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994857745178742E-2"/>
          <c:y val="3.7367708415250736E-2"/>
          <c:w val="0.56096566702825268"/>
          <c:h val="0.78423532080324809"/>
        </c:manualLayout>
      </c:layout>
      <c:lineChart>
        <c:grouping val="standard"/>
        <c:varyColors val="0"/>
        <c:ser>
          <c:idx val="0"/>
          <c:order val="0"/>
          <c:tx>
            <c:strRef>
              <c:f>Sheet1!$B$1</c:f>
              <c:strCache>
                <c:ptCount val="1"/>
                <c:pt idx="0">
                  <c:v>敗血症</c:v>
                </c:pt>
              </c:strCache>
            </c:strRef>
          </c:tx>
          <c:spPr>
            <a:ln w="28575" cap="rnd">
              <a:solidFill>
                <a:schemeClr val="accent1"/>
              </a:solidFill>
              <a:round/>
            </a:ln>
            <a:effectLst/>
          </c:spPr>
          <c:marker>
            <c:symbol val="circle"/>
            <c:size val="6"/>
            <c:spPr>
              <a:solidFill>
                <a:schemeClr val="accent1"/>
              </a:solidFill>
              <a:ln w="9525">
                <a:solidFill>
                  <a:schemeClr val="accent1"/>
                </a:solidFill>
              </a:ln>
              <a:effectLst/>
            </c:spPr>
          </c:marker>
          <c:cat>
            <c:numRef>
              <c:f>Sheet1!$A$3:$A$16</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Sheet1!$B$3:$B$16</c:f>
              <c:numCache>
                <c:formatCode>#,##0_);[Red]\(#,##0\)</c:formatCode>
                <c:ptCount val="14"/>
                <c:pt idx="0">
                  <c:v>11197</c:v>
                </c:pt>
                <c:pt idx="1">
                  <c:v>11486</c:v>
                </c:pt>
                <c:pt idx="2">
                  <c:v>11158</c:v>
                </c:pt>
                <c:pt idx="3">
                  <c:v>11279</c:v>
                </c:pt>
                <c:pt idx="4">
                  <c:v>11357</c:v>
                </c:pt>
                <c:pt idx="5">
                  <c:v>11512</c:v>
                </c:pt>
                <c:pt idx="6">
                  <c:v>10213</c:v>
                </c:pt>
                <c:pt idx="7">
                  <c:v>10312</c:v>
                </c:pt>
                <c:pt idx="8">
                  <c:v>10217</c:v>
                </c:pt>
                <c:pt idx="9">
                  <c:v>9801</c:v>
                </c:pt>
                <c:pt idx="10">
                  <c:v>9989</c:v>
                </c:pt>
                <c:pt idx="11">
                  <c:v>11346</c:v>
                </c:pt>
                <c:pt idx="12">
                  <c:v>11619</c:v>
                </c:pt>
                <c:pt idx="13">
                  <c:v>11714</c:v>
                </c:pt>
              </c:numCache>
            </c:numRef>
          </c:val>
          <c:smooth val="0"/>
          <c:extLst>
            <c:ext xmlns:c16="http://schemas.microsoft.com/office/drawing/2014/chart" uri="{C3380CC4-5D6E-409C-BE32-E72D297353CC}">
              <c16:uniqueId val="{00000000-6B20-6F4B-B701-FAE4939EFDE6}"/>
            </c:ext>
          </c:extLst>
        </c:ser>
        <c:ser>
          <c:idx val="1"/>
          <c:order val="1"/>
          <c:tx>
            <c:strRef>
              <c:f>Sheet1!$C$1</c:f>
              <c:strCache>
                <c:ptCount val="1"/>
                <c:pt idx="0">
                  <c:v>その他の感染症及び寄生虫症</c:v>
                </c:pt>
              </c:strCache>
            </c:strRef>
          </c:tx>
          <c:spPr>
            <a:ln w="28575" cap="rnd">
              <a:solidFill>
                <a:schemeClr val="accent2"/>
              </a:solidFill>
              <a:round/>
            </a:ln>
            <a:effectLst/>
          </c:spPr>
          <c:marker>
            <c:symbol val="circle"/>
            <c:size val="6"/>
            <c:spPr>
              <a:solidFill>
                <a:schemeClr val="accent2"/>
              </a:solidFill>
              <a:ln w="9525">
                <a:solidFill>
                  <a:schemeClr val="accent2"/>
                </a:solidFill>
              </a:ln>
              <a:effectLst/>
            </c:spPr>
          </c:marker>
          <c:cat>
            <c:numRef>
              <c:f>Sheet1!$A$3:$A$16</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Sheet1!$C$3:$C$16</c:f>
              <c:numCache>
                <c:formatCode>#,##0_);[Red]\(#,##0\)</c:formatCode>
                <c:ptCount val="14"/>
                <c:pt idx="0">
                  <c:v>5046</c:v>
                </c:pt>
                <c:pt idx="1">
                  <c:v>5139</c:v>
                </c:pt>
                <c:pt idx="2">
                  <c:v>4975</c:v>
                </c:pt>
                <c:pt idx="3">
                  <c:v>4981</c:v>
                </c:pt>
                <c:pt idx="4">
                  <c:v>5025</c:v>
                </c:pt>
                <c:pt idx="5">
                  <c:v>5234</c:v>
                </c:pt>
                <c:pt idx="6">
                  <c:v>6102</c:v>
                </c:pt>
                <c:pt idx="7">
                  <c:v>6150</c:v>
                </c:pt>
                <c:pt idx="8">
                  <c:v>6275</c:v>
                </c:pt>
                <c:pt idx="9">
                  <c:v>6016</c:v>
                </c:pt>
                <c:pt idx="10">
                  <c:v>6387</c:v>
                </c:pt>
                <c:pt idx="11">
                  <c:v>6827</c:v>
                </c:pt>
                <c:pt idx="12">
                  <c:v>7187</c:v>
                </c:pt>
                <c:pt idx="13">
                  <c:v>7584</c:v>
                </c:pt>
              </c:numCache>
            </c:numRef>
          </c:val>
          <c:smooth val="0"/>
          <c:extLst>
            <c:ext xmlns:c16="http://schemas.microsoft.com/office/drawing/2014/chart" uri="{C3380CC4-5D6E-409C-BE32-E72D297353CC}">
              <c16:uniqueId val="{00000001-6B20-6F4B-B701-FAE4939EFDE6}"/>
            </c:ext>
          </c:extLst>
        </c:ser>
        <c:ser>
          <c:idx val="2"/>
          <c:order val="2"/>
          <c:tx>
            <c:strRef>
              <c:f>Sheet1!$D$1</c:f>
              <c:strCache>
                <c:ptCount val="1"/>
                <c:pt idx="0">
                  <c:v>ウイルス性肝炎 </c:v>
                </c:pt>
              </c:strCache>
            </c:strRef>
          </c:tx>
          <c:spPr>
            <a:ln w="28575" cap="rnd">
              <a:solidFill>
                <a:schemeClr val="accent3"/>
              </a:solidFill>
              <a:round/>
            </a:ln>
            <a:effectLst/>
          </c:spPr>
          <c:marker>
            <c:symbol val="circle"/>
            <c:size val="6"/>
            <c:spPr>
              <a:solidFill>
                <a:schemeClr val="accent3"/>
              </a:solidFill>
              <a:ln w="9525">
                <a:solidFill>
                  <a:schemeClr val="accent3"/>
                </a:solidFill>
              </a:ln>
              <a:effectLst/>
            </c:spPr>
          </c:marker>
          <c:cat>
            <c:numRef>
              <c:f>Sheet1!$A$3:$A$16</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Sheet1!$D$3:$D$16</c:f>
              <c:numCache>
                <c:formatCode>#,##0_);[Red]\(#,##0\)</c:formatCode>
                <c:ptCount val="14"/>
                <c:pt idx="0">
                  <c:v>5576</c:v>
                </c:pt>
                <c:pt idx="1">
                  <c:v>5240</c:v>
                </c:pt>
                <c:pt idx="2">
                  <c:v>4882</c:v>
                </c:pt>
                <c:pt idx="3">
                  <c:v>4747</c:v>
                </c:pt>
                <c:pt idx="4">
                  <c:v>4514</c:v>
                </c:pt>
                <c:pt idx="5">
                  <c:v>3851</c:v>
                </c:pt>
                <c:pt idx="6">
                  <c:v>3743</c:v>
                </c:pt>
                <c:pt idx="7">
                  <c:v>3055</c:v>
                </c:pt>
                <c:pt idx="8">
                  <c:v>2657</c:v>
                </c:pt>
                <c:pt idx="9">
                  <c:v>2201</c:v>
                </c:pt>
                <c:pt idx="10">
                  <c:v>1943</c:v>
                </c:pt>
                <c:pt idx="11">
                  <c:v>1799</c:v>
                </c:pt>
                <c:pt idx="12">
                  <c:v>1648</c:v>
                </c:pt>
                <c:pt idx="13">
                  <c:v>1448</c:v>
                </c:pt>
              </c:numCache>
            </c:numRef>
          </c:val>
          <c:smooth val="0"/>
          <c:extLst>
            <c:ext xmlns:c16="http://schemas.microsoft.com/office/drawing/2014/chart" uri="{C3380CC4-5D6E-409C-BE32-E72D297353CC}">
              <c16:uniqueId val="{00000002-6B20-6F4B-B701-FAE4939EFDE6}"/>
            </c:ext>
          </c:extLst>
        </c:ser>
        <c:ser>
          <c:idx val="3"/>
          <c:order val="3"/>
          <c:tx>
            <c:strRef>
              <c:f>Sheet1!$E$1</c:f>
              <c:strCache>
                <c:ptCount val="1"/>
                <c:pt idx="0">
                  <c:v>腸管感染症</c:v>
                </c:pt>
              </c:strCache>
            </c:strRef>
          </c:tx>
          <c:spPr>
            <a:ln w="28575" cap="rnd">
              <a:solidFill>
                <a:schemeClr val="accent4"/>
              </a:solidFill>
              <a:round/>
            </a:ln>
            <a:effectLst/>
          </c:spPr>
          <c:marker>
            <c:symbol val="circle"/>
            <c:size val="6"/>
            <c:spPr>
              <a:solidFill>
                <a:schemeClr val="accent4"/>
              </a:solidFill>
              <a:ln w="9525">
                <a:solidFill>
                  <a:schemeClr val="accent4"/>
                </a:solidFill>
              </a:ln>
              <a:effectLst/>
            </c:spPr>
          </c:marker>
          <c:cat>
            <c:numRef>
              <c:f>Sheet1!$A$3:$A$16</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Sheet1!$E$3:$E$16</c:f>
              <c:numCache>
                <c:formatCode>#,##0_);[Red]\(#,##0\)</c:formatCode>
                <c:ptCount val="14"/>
                <c:pt idx="0">
                  <c:v>2319</c:v>
                </c:pt>
                <c:pt idx="1">
                  <c:v>2714</c:v>
                </c:pt>
                <c:pt idx="2">
                  <c:v>2586</c:v>
                </c:pt>
                <c:pt idx="3">
                  <c:v>2417</c:v>
                </c:pt>
                <c:pt idx="4">
                  <c:v>2333</c:v>
                </c:pt>
                <c:pt idx="5">
                  <c:v>2551</c:v>
                </c:pt>
                <c:pt idx="6">
                  <c:v>2358</c:v>
                </c:pt>
                <c:pt idx="7">
                  <c:v>2363</c:v>
                </c:pt>
                <c:pt idx="8">
                  <c:v>2267</c:v>
                </c:pt>
                <c:pt idx="9">
                  <c:v>2153</c:v>
                </c:pt>
                <c:pt idx="10">
                  <c:v>1949</c:v>
                </c:pt>
                <c:pt idx="11">
                  <c:v>2037</c:v>
                </c:pt>
                <c:pt idx="12">
                  <c:v>2137</c:v>
                </c:pt>
                <c:pt idx="13">
                  <c:v>2284</c:v>
                </c:pt>
              </c:numCache>
            </c:numRef>
          </c:val>
          <c:smooth val="0"/>
          <c:extLst>
            <c:ext xmlns:c16="http://schemas.microsoft.com/office/drawing/2014/chart" uri="{C3380CC4-5D6E-409C-BE32-E72D297353CC}">
              <c16:uniqueId val="{00000003-6B20-6F4B-B701-FAE4939EFDE6}"/>
            </c:ext>
          </c:extLst>
        </c:ser>
        <c:ser>
          <c:idx val="4"/>
          <c:order val="4"/>
          <c:tx>
            <c:strRef>
              <c:f>Sheet1!$F$1</c:f>
              <c:strCache>
                <c:ptCount val="1"/>
                <c:pt idx="0">
                  <c:v>結核</c:v>
                </c:pt>
              </c:strCache>
            </c:strRef>
          </c:tx>
          <c:spPr>
            <a:ln w="28575" cap="rnd">
              <a:solidFill>
                <a:schemeClr val="accent5"/>
              </a:solidFill>
              <a:round/>
            </a:ln>
            <a:effectLst/>
          </c:spPr>
          <c:marker>
            <c:symbol val="circle"/>
            <c:size val="6"/>
            <c:spPr>
              <a:solidFill>
                <a:schemeClr val="accent5"/>
              </a:solidFill>
              <a:ln w="9525">
                <a:solidFill>
                  <a:schemeClr val="accent5"/>
                </a:solidFill>
              </a:ln>
              <a:effectLst/>
            </c:spPr>
          </c:marker>
          <c:cat>
            <c:numRef>
              <c:f>Sheet1!$A$3:$A$16</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Sheet1!$F$3:$F$16</c:f>
              <c:numCache>
                <c:formatCode>#,##0_);[Red]\(#,##0\)</c:formatCode>
                <c:ptCount val="14"/>
                <c:pt idx="0">
                  <c:v>2166</c:v>
                </c:pt>
                <c:pt idx="1">
                  <c:v>2110</c:v>
                </c:pt>
                <c:pt idx="2">
                  <c:v>2087</c:v>
                </c:pt>
                <c:pt idx="3">
                  <c:v>2100</c:v>
                </c:pt>
                <c:pt idx="4">
                  <c:v>1956</c:v>
                </c:pt>
                <c:pt idx="5">
                  <c:v>1893</c:v>
                </c:pt>
                <c:pt idx="6">
                  <c:v>2306</c:v>
                </c:pt>
                <c:pt idx="7">
                  <c:v>2204</c:v>
                </c:pt>
                <c:pt idx="8">
                  <c:v>2087</c:v>
                </c:pt>
                <c:pt idx="9">
                  <c:v>1909</c:v>
                </c:pt>
                <c:pt idx="10">
                  <c:v>1845</c:v>
                </c:pt>
                <c:pt idx="11">
                  <c:v>1664</c:v>
                </c:pt>
                <c:pt idx="12">
                  <c:v>1587</c:v>
                </c:pt>
                <c:pt idx="13">
                  <c:v>1462</c:v>
                </c:pt>
              </c:numCache>
            </c:numRef>
          </c:val>
          <c:smooth val="0"/>
          <c:extLst>
            <c:ext xmlns:c16="http://schemas.microsoft.com/office/drawing/2014/chart" uri="{C3380CC4-5D6E-409C-BE32-E72D297353CC}">
              <c16:uniqueId val="{00000004-6B20-6F4B-B701-FAE4939EFDE6}"/>
            </c:ext>
          </c:extLst>
        </c:ser>
        <c:ser>
          <c:idx val="5"/>
          <c:order val="5"/>
          <c:tx>
            <c:strRef>
              <c:f>Sheet1!$G$1</c:f>
              <c:strCache>
                <c:ptCount val="1"/>
                <c:pt idx="0">
                  <c:v>ヒト免疫不全ウイルス［HIV］病</c:v>
                </c:pt>
              </c:strCache>
            </c:strRef>
          </c:tx>
          <c:spPr>
            <a:ln w="28575" cap="rnd">
              <a:solidFill>
                <a:schemeClr val="accent6"/>
              </a:solidFill>
              <a:round/>
            </a:ln>
            <a:effectLst/>
          </c:spPr>
          <c:marker>
            <c:symbol val="circle"/>
            <c:size val="6"/>
            <c:spPr>
              <a:solidFill>
                <a:schemeClr val="accent6"/>
              </a:solidFill>
              <a:ln w="9525">
                <a:solidFill>
                  <a:schemeClr val="accent6"/>
                </a:solidFill>
              </a:ln>
              <a:effectLst/>
            </c:spPr>
          </c:marker>
          <c:cat>
            <c:numRef>
              <c:f>Sheet1!$A$3:$A$16</c:f>
              <c:numCache>
                <c:formatCode>General</c:formatCode>
                <c:ptCount val="14"/>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numCache>
            </c:numRef>
          </c:cat>
          <c:val>
            <c:numRef>
              <c:f>Sheet1!$G$3:$G$16</c:f>
              <c:numCache>
                <c:formatCode>#,##0_);[Red]\(#,##0\)</c:formatCode>
                <c:ptCount val="14"/>
                <c:pt idx="0">
                  <c:v>53</c:v>
                </c:pt>
                <c:pt idx="1">
                  <c:v>50</c:v>
                </c:pt>
                <c:pt idx="2">
                  <c:v>45</c:v>
                </c:pt>
                <c:pt idx="3">
                  <c:v>45</c:v>
                </c:pt>
                <c:pt idx="4">
                  <c:v>56</c:v>
                </c:pt>
                <c:pt idx="5">
                  <c:v>66</c:v>
                </c:pt>
                <c:pt idx="6">
                  <c:v>38</c:v>
                </c:pt>
                <c:pt idx="7">
                  <c:v>43</c:v>
                </c:pt>
                <c:pt idx="8">
                  <c:v>41</c:v>
                </c:pt>
                <c:pt idx="9">
                  <c:v>49</c:v>
                </c:pt>
                <c:pt idx="10">
                  <c:v>47</c:v>
                </c:pt>
                <c:pt idx="11">
                  <c:v>53</c:v>
                </c:pt>
                <c:pt idx="12">
                  <c:v>62</c:v>
                </c:pt>
                <c:pt idx="13">
                  <c:v>55</c:v>
                </c:pt>
              </c:numCache>
            </c:numRef>
          </c:val>
          <c:smooth val="0"/>
          <c:extLst>
            <c:ext xmlns:c16="http://schemas.microsoft.com/office/drawing/2014/chart" uri="{C3380CC4-5D6E-409C-BE32-E72D297353CC}">
              <c16:uniqueId val="{00000005-6B20-6F4B-B701-FAE4939EFDE6}"/>
            </c:ext>
          </c:extLst>
        </c:ser>
        <c:dLbls>
          <c:showLegendKey val="0"/>
          <c:showVal val="0"/>
          <c:showCatName val="0"/>
          <c:showSerName val="0"/>
          <c:showPercent val="0"/>
          <c:showBubbleSize val="0"/>
        </c:dLbls>
        <c:marker val="1"/>
        <c:smooth val="0"/>
        <c:axId val="1305029583"/>
        <c:axId val="1237094095"/>
      </c:lineChart>
      <c:catAx>
        <c:axId val="1305029583"/>
        <c:scaling>
          <c:orientation val="minMax"/>
        </c:scaling>
        <c:delete val="0"/>
        <c:axPos val="b"/>
        <c:numFmt formatCode="General" sourceLinked="1"/>
        <c:majorTickMark val="none"/>
        <c:minorTickMark val="none"/>
        <c:tickLblPos val="nextTo"/>
        <c:spPr>
          <a:noFill/>
          <a:ln w="12700" cap="flat" cmpd="sng" algn="ctr">
            <a:solidFill>
              <a:schemeClr val="tx1"/>
            </a:solidFill>
            <a:round/>
          </a:ln>
          <a:effectLst/>
        </c:spPr>
        <c:txPr>
          <a:bodyPr rot="-60000000" spcFirstLastPara="1" vertOverflow="ellipsis" vert="horz" wrap="square" anchor="ctr" anchorCtr="1"/>
          <a:lstStyle/>
          <a:p>
            <a:pPr>
              <a:defRPr lang="ja-JP" sz="1400" b="0" i="0" u="none" strike="noStrike" kern="1200" baseline="0">
                <a:solidFill>
                  <a:schemeClr val="tx1"/>
                </a:solidFill>
                <a:latin typeface="+mn-ea"/>
                <a:ea typeface="+mn-ea"/>
                <a:cs typeface="+mn-cs"/>
              </a:defRPr>
            </a:pPr>
            <a:endParaRPr lang="ja-JP"/>
          </a:p>
        </c:txPr>
        <c:crossAx val="1237094095"/>
        <c:crosses val="autoZero"/>
        <c:auto val="1"/>
        <c:lblAlgn val="ctr"/>
        <c:lblOffset val="100"/>
        <c:noMultiLvlLbl val="0"/>
      </c:catAx>
      <c:valAx>
        <c:axId val="1237094095"/>
        <c:scaling>
          <c:orientation val="minMax"/>
          <c:max val="12000"/>
        </c:scaling>
        <c:delete val="0"/>
        <c:axPos val="l"/>
        <c:majorGridlines>
          <c:spPr>
            <a:ln w="9525" cap="flat" cmpd="sng" algn="ctr">
              <a:solidFill>
                <a:schemeClr val="tx1">
                  <a:lumMod val="15000"/>
                  <a:lumOff val="85000"/>
                </a:schemeClr>
              </a:solidFill>
              <a:round/>
            </a:ln>
            <a:effectLst/>
          </c:spPr>
        </c:majorGridlines>
        <c:numFmt formatCode="#,##0_);[Red]\(#,##0\)"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lang="ja-JP" sz="1400" b="0" i="0" u="none" strike="noStrike" kern="1200" baseline="0">
                <a:solidFill>
                  <a:schemeClr val="tx1"/>
                </a:solidFill>
                <a:latin typeface="+mn-ea"/>
                <a:ea typeface="+mn-ea"/>
                <a:cs typeface="+mn-cs"/>
              </a:defRPr>
            </a:pPr>
            <a:endParaRPr lang="ja-JP"/>
          </a:p>
        </c:txPr>
        <c:crossAx val="1305029583"/>
        <c:crosses val="autoZero"/>
        <c:crossBetween val="midCat"/>
      </c:valAx>
      <c:spPr>
        <a:noFill/>
        <a:ln>
          <a:noFill/>
        </a:ln>
        <a:effectLst/>
      </c:spPr>
    </c:plotArea>
    <c:legend>
      <c:legendPos val="r"/>
      <c:layout>
        <c:manualLayout>
          <c:xMode val="edge"/>
          <c:yMode val="edge"/>
          <c:x val="0.68242247205617912"/>
          <c:y val="9.5129710602701145E-2"/>
          <c:w val="0.30833689457480234"/>
          <c:h val="0.63931864257018167"/>
        </c:manualLayout>
      </c:layout>
      <c:overlay val="0"/>
      <c:spPr>
        <a:noFill/>
        <a:ln>
          <a:noFill/>
        </a:ln>
        <a:effectLst/>
      </c:spPr>
      <c:txPr>
        <a:bodyPr rot="0" spcFirstLastPara="1" vertOverflow="ellipsis" vert="horz" wrap="square" anchor="ctr" anchorCtr="1"/>
        <a:lstStyle/>
        <a:p>
          <a:pPr>
            <a:defRPr lang="ja-JP" sz="1300" b="0" i="0" u="none" strike="noStrike" kern="1200" baseline="0">
              <a:solidFill>
                <a:schemeClr val="tx1"/>
              </a:solidFill>
              <a:latin typeface="+mn-ea"/>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0.7867</cdr:x>
      <cdr:y>0.84086</cdr:y>
    </cdr:from>
    <cdr:to>
      <cdr:x>0.98999</cdr:x>
      <cdr:y>0.93617</cdr:y>
    </cdr:to>
    <cdr:sp macro="" textlink="">
      <cdr:nvSpPr>
        <cdr:cNvPr id="2" name="テキスト ボックス 1">
          <a:extLst xmlns:a="http://schemas.openxmlformats.org/drawingml/2006/main">
            <a:ext uri="{FF2B5EF4-FFF2-40B4-BE49-F238E27FC236}">
              <a16:creationId xmlns:a16="http://schemas.microsoft.com/office/drawing/2014/main" id="{5CEAC09B-B401-7C03-EDE2-73523A14F6B3}"/>
            </a:ext>
          </a:extLst>
        </cdr:cNvPr>
        <cdr:cNvSpPr txBox="1"/>
      </cdr:nvSpPr>
      <cdr:spPr>
        <a:xfrm xmlns:a="http://schemas.openxmlformats.org/drawingml/2006/main">
          <a:off x="6487238" y="3258402"/>
          <a:ext cx="1676400" cy="3693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kern="12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bwMode="auto">
          <a:xfrm>
            <a:off x="1" y="0"/>
            <a:ext cx="2919031" cy="494311"/>
          </a:xfrm>
          <a:prstGeom prst="rect">
            <a:avLst/>
          </a:prstGeom>
          <a:noFill/>
          <a:ln>
            <a:noFill/>
          </a:ln>
          <a:effectLst/>
        </p:spPr>
        <p:txBody>
          <a:bodyPr vert="horz" wrap="square" lIns="91423" tIns="45711" rIns="91423" bIns="45711" numCol="1" anchor="t" anchorCtr="0" compatLnSpc="1">
            <a:prstTxWarp prst="textNoShape">
              <a:avLst/>
            </a:prstTxWarp>
          </a:bodyPr>
          <a:lstStyle>
            <a:lvl1pPr defTabSz="913730" eaLnBrk="0" hangingPunct="0">
              <a:defRPr sz="1100">
                <a:latin typeface="Arial" charset="0"/>
                <a:ea typeface="ＭＳ Ｐゴシック" charset="-128"/>
              </a:defRPr>
            </a:lvl1pPr>
          </a:lstStyle>
          <a:p>
            <a:pPr>
              <a:defRPr/>
            </a:pPr>
            <a:endParaRPr lang="en-US" altLang="ja-JP"/>
          </a:p>
        </p:txBody>
      </p:sp>
      <p:sp>
        <p:nvSpPr>
          <p:cNvPr id="136195" name="Rectangle 3"/>
          <p:cNvSpPr>
            <a:spLocks noGrp="1" noChangeArrowheads="1"/>
          </p:cNvSpPr>
          <p:nvPr>
            <p:ph type="dt" sz="quarter" idx="1"/>
          </p:nvPr>
        </p:nvSpPr>
        <p:spPr bwMode="auto">
          <a:xfrm>
            <a:off x="3815227" y="0"/>
            <a:ext cx="2919031" cy="494311"/>
          </a:xfrm>
          <a:prstGeom prst="rect">
            <a:avLst/>
          </a:prstGeom>
          <a:noFill/>
          <a:ln>
            <a:noFill/>
          </a:ln>
          <a:effectLst/>
        </p:spPr>
        <p:txBody>
          <a:bodyPr vert="horz" wrap="square" lIns="91423" tIns="45711" rIns="91423" bIns="45711" numCol="1" anchor="t" anchorCtr="0" compatLnSpc="1">
            <a:prstTxWarp prst="textNoShape">
              <a:avLst/>
            </a:prstTxWarp>
          </a:bodyPr>
          <a:lstStyle>
            <a:lvl1pPr algn="r" defTabSz="913730" eaLnBrk="0" hangingPunct="0">
              <a:defRPr sz="1100">
                <a:latin typeface="Arial" charset="0"/>
                <a:ea typeface="ＭＳ Ｐゴシック" charset="-128"/>
              </a:defRPr>
            </a:lvl1pPr>
          </a:lstStyle>
          <a:p>
            <a:pPr>
              <a:defRPr/>
            </a:pPr>
            <a:fld id="{8E212594-AC19-49F5-8A24-19DC0FF69C68}" type="datetimeFigureOut">
              <a:rPr lang="ja-JP" altLang="en-US"/>
              <a:pPr>
                <a:defRPr/>
              </a:pPr>
              <a:t>2025/12/2</a:t>
            </a:fld>
            <a:endParaRPr lang="en-US" altLang="ja-JP"/>
          </a:p>
        </p:txBody>
      </p:sp>
      <p:sp>
        <p:nvSpPr>
          <p:cNvPr id="136196" name="Rectangle 4"/>
          <p:cNvSpPr>
            <a:spLocks noGrp="1" noChangeArrowheads="1"/>
          </p:cNvSpPr>
          <p:nvPr>
            <p:ph type="ftr" sz="quarter" idx="2"/>
          </p:nvPr>
        </p:nvSpPr>
        <p:spPr bwMode="auto">
          <a:xfrm>
            <a:off x="1" y="9370472"/>
            <a:ext cx="2919031" cy="494310"/>
          </a:xfrm>
          <a:prstGeom prst="rect">
            <a:avLst/>
          </a:prstGeom>
          <a:noFill/>
          <a:ln>
            <a:noFill/>
          </a:ln>
          <a:effectLst/>
        </p:spPr>
        <p:txBody>
          <a:bodyPr vert="horz" wrap="square" lIns="91423" tIns="45711" rIns="91423" bIns="45711" numCol="1" anchor="b" anchorCtr="0" compatLnSpc="1">
            <a:prstTxWarp prst="textNoShape">
              <a:avLst/>
            </a:prstTxWarp>
          </a:bodyPr>
          <a:lstStyle>
            <a:lvl1pPr defTabSz="913730" eaLnBrk="0" hangingPunct="0">
              <a:defRPr sz="1100">
                <a:latin typeface="Arial" charset="0"/>
                <a:ea typeface="ＭＳ Ｐゴシック" charset="-128"/>
              </a:defRPr>
            </a:lvl1pPr>
          </a:lstStyle>
          <a:p>
            <a:pPr>
              <a:defRPr/>
            </a:pPr>
            <a:endParaRPr lang="en-US" altLang="ja-JP"/>
          </a:p>
        </p:txBody>
      </p:sp>
      <p:sp>
        <p:nvSpPr>
          <p:cNvPr id="136197" name="Rectangle 5"/>
          <p:cNvSpPr>
            <a:spLocks noGrp="1" noChangeArrowheads="1"/>
          </p:cNvSpPr>
          <p:nvPr>
            <p:ph type="sldNum" sz="quarter" idx="3"/>
          </p:nvPr>
        </p:nvSpPr>
        <p:spPr bwMode="auto">
          <a:xfrm>
            <a:off x="3815227" y="9370472"/>
            <a:ext cx="2919031" cy="494310"/>
          </a:xfrm>
          <a:prstGeom prst="rect">
            <a:avLst/>
          </a:prstGeom>
          <a:noFill/>
          <a:ln>
            <a:noFill/>
          </a:ln>
          <a:effectLst/>
        </p:spPr>
        <p:txBody>
          <a:bodyPr vert="horz" wrap="square" lIns="91423" tIns="45711" rIns="91423" bIns="45711" numCol="1" anchor="b" anchorCtr="0" compatLnSpc="1">
            <a:prstTxWarp prst="textNoShape">
              <a:avLst/>
            </a:prstTxWarp>
          </a:bodyPr>
          <a:lstStyle>
            <a:lvl1pPr algn="r" defTabSz="913730" eaLnBrk="0" hangingPunct="0">
              <a:defRPr sz="1100"/>
            </a:lvl1pPr>
          </a:lstStyle>
          <a:p>
            <a:fld id="{0DDF6FE3-4959-4FC8-9BBC-76069E4B62CB}" type="slidenum">
              <a:rPr lang="ja-JP" altLang="en-US"/>
              <a:pPr/>
              <a:t>‹#›</a:t>
            </a:fld>
            <a:endParaRPr lang="en-US" altLang="ja-JP"/>
          </a:p>
        </p:txBody>
      </p:sp>
    </p:spTree>
    <p:extLst>
      <p:ext uri="{BB962C8B-B14F-4D97-AF65-F5344CB8AC3E}">
        <p14:creationId xmlns:p14="http://schemas.microsoft.com/office/powerpoint/2010/main" val="36071135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bwMode="auto">
          <a:xfrm>
            <a:off x="1" y="0"/>
            <a:ext cx="2919031" cy="492780"/>
          </a:xfrm>
          <a:prstGeom prst="rect">
            <a:avLst/>
          </a:prstGeom>
          <a:noFill/>
          <a:ln>
            <a:noFill/>
          </a:ln>
        </p:spPr>
        <p:txBody>
          <a:bodyPr vert="horz" wrap="square" lIns="90312" tIns="45157" rIns="90312" bIns="45157" numCol="1" anchor="t" anchorCtr="0" compatLnSpc="1">
            <a:prstTxWarp prst="textNoShape">
              <a:avLst/>
            </a:prstTxWarp>
          </a:bodyPr>
          <a:lstStyle>
            <a:lvl1pPr>
              <a:defRPr sz="1100">
                <a:latin typeface="Calibri" pitchFamily="34" charset="0"/>
                <a:ea typeface="ＭＳ Ｐゴシック" charset="-128"/>
              </a:defRPr>
            </a:lvl1pPr>
          </a:lstStyle>
          <a:p>
            <a:pPr>
              <a:defRPr/>
            </a:pPr>
            <a:endParaRPr lang="en-US" altLang="ja-JP"/>
          </a:p>
        </p:txBody>
      </p:sp>
      <p:sp>
        <p:nvSpPr>
          <p:cNvPr id="3" name="日付プレースホルダー 2"/>
          <p:cNvSpPr>
            <a:spLocks noGrp="1"/>
          </p:cNvSpPr>
          <p:nvPr>
            <p:ph type="dt" idx="1"/>
          </p:nvPr>
        </p:nvSpPr>
        <p:spPr bwMode="auto">
          <a:xfrm>
            <a:off x="3815227" y="0"/>
            <a:ext cx="2919031" cy="492780"/>
          </a:xfrm>
          <a:prstGeom prst="rect">
            <a:avLst/>
          </a:prstGeom>
          <a:noFill/>
          <a:ln>
            <a:noFill/>
          </a:ln>
        </p:spPr>
        <p:txBody>
          <a:bodyPr vert="horz" wrap="square" lIns="90312" tIns="45157" rIns="90312" bIns="45157" numCol="1" anchor="t" anchorCtr="0" compatLnSpc="1">
            <a:prstTxWarp prst="textNoShape">
              <a:avLst/>
            </a:prstTxWarp>
          </a:bodyPr>
          <a:lstStyle>
            <a:lvl1pPr algn="r">
              <a:defRPr sz="1100">
                <a:latin typeface="Calibri" pitchFamily="34" charset="0"/>
                <a:ea typeface="ＭＳ Ｐゴシック" charset="-128"/>
              </a:defRPr>
            </a:lvl1pPr>
          </a:lstStyle>
          <a:p>
            <a:pPr>
              <a:defRPr/>
            </a:pPr>
            <a:fld id="{D1ECA916-B73B-4182-B9A1-F9933ACBABE3}" type="datetimeFigureOut">
              <a:rPr lang="ja-JP" altLang="en-US"/>
              <a:pPr>
                <a:defRPr/>
              </a:pPr>
              <a:t>2025/12/2</a:t>
            </a:fld>
            <a:endParaRPr lang="en-US" altLang="ja-JP"/>
          </a:p>
        </p:txBody>
      </p:sp>
      <p:sp>
        <p:nvSpPr>
          <p:cNvPr id="4" name="スライド イメージ プレースホルダー 3"/>
          <p:cNvSpPr>
            <a:spLocks noGrp="1" noRot="1" noChangeAspect="1"/>
          </p:cNvSpPr>
          <p:nvPr>
            <p:ph type="sldImg" idx="2"/>
          </p:nvPr>
        </p:nvSpPr>
        <p:spPr>
          <a:xfrm>
            <a:off x="903288" y="741363"/>
            <a:ext cx="4929187" cy="3698875"/>
          </a:xfrm>
          <a:prstGeom prst="rect">
            <a:avLst/>
          </a:prstGeom>
          <a:noFill/>
          <a:ln w="12700">
            <a:solidFill>
              <a:prstClr val="black"/>
            </a:solidFill>
          </a:ln>
        </p:spPr>
        <p:txBody>
          <a:bodyPr vert="horz" lIns="90330" tIns="45165" rIns="90330" bIns="45165" rtlCol="0" anchor="ctr"/>
          <a:lstStyle/>
          <a:p>
            <a:pPr lvl="0"/>
            <a:endParaRPr lang="ja-JP" altLang="en-US" noProof="0"/>
          </a:p>
        </p:txBody>
      </p:sp>
      <p:sp>
        <p:nvSpPr>
          <p:cNvPr id="5" name="ノート プレースホルダー 4"/>
          <p:cNvSpPr>
            <a:spLocks noGrp="1"/>
          </p:cNvSpPr>
          <p:nvPr>
            <p:ph type="body" sz="quarter" idx="3"/>
          </p:nvPr>
        </p:nvSpPr>
        <p:spPr bwMode="auto">
          <a:xfrm>
            <a:off x="673276" y="4686001"/>
            <a:ext cx="5389213" cy="4439612"/>
          </a:xfrm>
          <a:prstGeom prst="rect">
            <a:avLst/>
          </a:prstGeom>
          <a:noFill/>
          <a:ln>
            <a:noFill/>
          </a:ln>
        </p:spPr>
        <p:txBody>
          <a:bodyPr vert="horz" wrap="square" lIns="90312" tIns="45157" rIns="90312" bIns="45157"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bwMode="auto">
          <a:xfrm>
            <a:off x="1" y="9372003"/>
            <a:ext cx="2919031" cy="492780"/>
          </a:xfrm>
          <a:prstGeom prst="rect">
            <a:avLst/>
          </a:prstGeom>
          <a:noFill/>
          <a:ln>
            <a:noFill/>
          </a:ln>
        </p:spPr>
        <p:txBody>
          <a:bodyPr vert="horz" wrap="square" lIns="90312" tIns="45157" rIns="90312" bIns="45157" numCol="1" anchor="b" anchorCtr="0" compatLnSpc="1">
            <a:prstTxWarp prst="textNoShape">
              <a:avLst/>
            </a:prstTxWarp>
          </a:bodyPr>
          <a:lstStyle>
            <a:lvl1pPr>
              <a:defRPr sz="1100">
                <a:latin typeface="Calibri" pitchFamily="34" charset="0"/>
                <a:ea typeface="ＭＳ Ｐゴシック" charset="-128"/>
              </a:defRPr>
            </a:lvl1pPr>
          </a:lstStyle>
          <a:p>
            <a:pPr>
              <a:defRPr/>
            </a:pPr>
            <a:endParaRPr lang="en-US" altLang="ja-JP"/>
          </a:p>
        </p:txBody>
      </p:sp>
      <p:sp>
        <p:nvSpPr>
          <p:cNvPr id="7" name="スライド番号プレースホルダー 6"/>
          <p:cNvSpPr>
            <a:spLocks noGrp="1"/>
          </p:cNvSpPr>
          <p:nvPr>
            <p:ph type="sldNum" sz="quarter" idx="5"/>
          </p:nvPr>
        </p:nvSpPr>
        <p:spPr bwMode="auto">
          <a:xfrm>
            <a:off x="3815227" y="9372003"/>
            <a:ext cx="2919031" cy="492780"/>
          </a:xfrm>
          <a:prstGeom prst="rect">
            <a:avLst/>
          </a:prstGeom>
          <a:noFill/>
          <a:ln>
            <a:noFill/>
          </a:ln>
        </p:spPr>
        <p:txBody>
          <a:bodyPr vert="horz" wrap="square" lIns="90312" tIns="45157" rIns="90312" bIns="45157" numCol="1" anchor="b" anchorCtr="0" compatLnSpc="1">
            <a:prstTxWarp prst="textNoShape">
              <a:avLst/>
            </a:prstTxWarp>
          </a:bodyPr>
          <a:lstStyle>
            <a:lvl1pPr algn="r">
              <a:defRPr sz="1100">
                <a:latin typeface="Calibri" panose="020F0502020204030204" pitchFamily="34" charset="0"/>
              </a:defRPr>
            </a:lvl1pPr>
          </a:lstStyle>
          <a:p>
            <a:fld id="{813F2934-758B-4162-BCA3-87E888BF7537}" type="slidenum">
              <a:rPr lang="ja-JP" altLang="en-US"/>
              <a:pPr/>
              <a:t>‹#›</a:t>
            </a:fld>
            <a:endParaRPr lang="en-US" altLang="ja-JP"/>
          </a:p>
        </p:txBody>
      </p:sp>
    </p:spTree>
    <p:extLst>
      <p:ext uri="{BB962C8B-B14F-4D97-AF65-F5344CB8AC3E}">
        <p14:creationId xmlns:p14="http://schemas.microsoft.com/office/powerpoint/2010/main" val="1816299121"/>
      </p:ext>
    </p:extLst>
  </p:cSld>
  <p:clrMap bg1="lt1" tx1="dk1" bg2="lt2" tx2="dk2" accent1="accent1" accent2="accent2" accent3="accent3" accent4="accent4" accent5="accent5" accent6="accent6" hlink="hlink" folHlink="folHlink"/>
  <p:hf hdr="0" ftr="0" dt="0"/>
  <p:notesStyle>
    <a:lvl1pPr algn="l" rtl="0" eaLnBrk="1" fontAlgn="base" hangingPunct="1">
      <a:spcBef>
        <a:spcPct val="30000"/>
      </a:spcBef>
      <a:spcAft>
        <a:spcPct val="0"/>
      </a:spcAft>
      <a:defRPr kumimoji="1" sz="1200" kern="1200">
        <a:solidFill>
          <a:schemeClr val="tx1"/>
        </a:solidFill>
        <a:latin typeface="+mn-lt"/>
        <a:ea typeface="+mn-ea"/>
        <a:cs typeface="+mn-cs"/>
      </a:defRPr>
    </a:lvl1pPr>
    <a:lvl2pPr marL="457200" algn="l" rtl="0" eaLnBrk="1" fontAlgn="base" hangingPunct="1">
      <a:spcBef>
        <a:spcPct val="30000"/>
      </a:spcBef>
      <a:spcAft>
        <a:spcPct val="0"/>
      </a:spcAft>
      <a:defRPr kumimoji="1" sz="1200" kern="1200">
        <a:solidFill>
          <a:schemeClr val="tx1"/>
        </a:solidFill>
        <a:latin typeface="+mn-lt"/>
        <a:ea typeface="+mn-ea"/>
        <a:cs typeface="+mn-cs"/>
      </a:defRPr>
    </a:lvl2pPr>
    <a:lvl3pPr marL="914400" algn="l" rtl="0" eaLnBrk="1" fontAlgn="base" hangingPunct="1">
      <a:spcBef>
        <a:spcPct val="30000"/>
      </a:spcBef>
      <a:spcAft>
        <a:spcPct val="0"/>
      </a:spcAft>
      <a:defRPr kumimoji="1" sz="1200" kern="1200">
        <a:solidFill>
          <a:schemeClr val="tx1"/>
        </a:solidFill>
        <a:latin typeface="+mn-lt"/>
        <a:ea typeface="+mn-ea"/>
        <a:cs typeface="+mn-cs"/>
      </a:defRPr>
    </a:lvl3pPr>
    <a:lvl4pPr marL="1371600" algn="l" rtl="0" eaLnBrk="1" fontAlgn="base" hangingPunct="1">
      <a:spcBef>
        <a:spcPct val="30000"/>
      </a:spcBef>
      <a:spcAft>
        <a:spcPct val="0"/>
      </a:spcAft>
      <a:defRPr kumimoji="1" sz="1200" kern="1200">
        <a:solidFill>
          <a:schemeClr val="tx1"/>
        </a:solidFill>
        <a:latin typeface="+mn-lt"/>
        <a:ea typeface="+mn-ea"/>
        <a:cs typeface="+mn-cs"/>
      </a:defRPr>
    </a:lvl4pPr>
    <a:lvl5pPr marL="1828800" algn="l" rtl="0" eaLnBrk="1" fontAlgn="base" hangingPunct="1">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2946F967-9823-4EAA-8307-069B4C32828A}" type="slidenum">
              <a:rPr lang="ja-JP" altLang="en-US">
                <a:latin typeface="Calibri" panose="020F0502020204030204" pitchFamily="34" charset="0"/>
              </a:rPr>
              <a:pPr eaLnBrk="1" hangingPunct="1"/>
              <a:t>1</a:t>
            </a:fld>
            <a:endParaRPr lang="en-US" altLang="ja-JP">
              <a:latin typeface="Calibri" panose="020F0502020204030204" pitchFamily="34" charset="0"/>
            </a:endParaRPr>
          </a:p>
        </p:txBody>
      </p:sp>
      <p:sp>
        <p:nvSpPr>
          <p:cNvPr id="7168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68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dirty="0"/>
          </a:p>
        </p:txBody>
      </p:sp>
    </p:spTree>
    <p:extLst>
      <p:ext uri="{BB962C8B-B14F-4D97-AF65-F5344CB8AC3E}">
        <p14:creationId xmlns:p14="http://schemas.microsoft.com/office/powerpoint/2010/main" val="9160581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D89B9-1E0E-F321-7ECD-A1816A71846D}"/>
            </a:ext>
          </a:extLst>
        </p:cNvPr>
        <p:cNvGrpSpPr/>
        <p:nvPr/>
      </p:nvGrpSpPr>
      <p:grpSpPr>
        <a:xfrm>
          <a:off x="0" y="0"/>
          <a:ext cx="0" cy="0"/>
          <a:chOff x="0" y="0"/>
          <a:chExt cx="0" cy="0"/>
        </a:xfrm>
      </p:grpSpPr>
      <p:sp>
        <p:nvSpPr>
          <p:cNvPr id="81922" name="スライド番号プレースホルダー 6">
            <a:extLst>
              <a:ext uri="{FF2B5EF4-FFF2-40B4-BE49-F238E27FC236}">
                <a16:creationId xmlns:a16="http://schemas.microsoft.com/office/drawing/2014/main" id="{45BBD380-EB24-B230-3E62-4CF156E53973}"/>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24544" indent="-278671" eaLnBrk="0" hangingPunct="0">
              <a:defRPr kumimoji="1">
                <a:solidFill>
                  <a:schemeClr val="tx1"/>
                </a:solidFill>
                <a:latin typeface="Arial" panose="020B0604020202020204" pitchFamily="34" charset="0"/>
                <a:ea typeface="ＭＳ Ｐゴシック" panose="020B0600070205080204" pitchFamily="50" charset="-128"/>
              </a:defRPr>
            </a:lvl2pPr>
            <a:lvl3pPr marL="1114683" indent="-222936" eaLnBrk="0" hangingPunct="0">
              <a:defRPr kumimoji="1">
                <a:solidFill>
                  <a:schemeClr val="tx1"/>
                </a:solidFill>
                <a:latin typeface="Arial" panose="020B0604020202020204" pitchFamily="34" charset="0"/>
                <a:ea typeface="ＭＳ Ｐゴシック" panose="020B0600070205080204" pitchFamily="50" charset="-128"/>
              </a:defRPr>
            </a:lvl3pPr>
            <a:lvl4pPr marL="1560557" indent="-222936" eaLnBrk="0" hangingPunct="0">
              <a:defRPr kumimoji="1">
                <a:solidFill>
                  <a:schemeClr val="tx1"/>
                </a:solidFill>
                <a:latin typeface="Arial" panose="020B0604020202020204" pitchFamily="34" charset="0"/>
                <a:ea typeface="ＭＳ Ｐゴシック" panose="020B0600070205080204" pitchFamily="50" charset="-128"/>
              </a:defRPr>
            </a:lvl4pPr>
            <a:lvl5pPr marL="2006430" indent="-222936" eaLnBrk="0" hangingPunct="0">
              <a:defRPr kumimoji="1">
                <a:solidFill>
                  <a:schemeClr val="tx1"/>
                </a:solidFill>
                <a:latin typeface="Arial" panose="020B0604020202020204" pitchFamily="34" charset="0"/>
                <a:ea typeface="ＭＳ Ｐゴシック" panose="020B0600070205080204" pitchFamily="50" charset="-128"/>
              </a:defRPr>
            </a:lvl5pPr>
            <a:lvl6pPr marL="2452303" indent="-222936"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98177" indent="-222936"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344049" indent="-222936"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89923" indent="-222936"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8D15792D-9E66-4A1A-A8D7-2F2ECC8953B5}" type="slidenum">
              <a:rPr lang="ja-JP" altLang="en-US">
                <a:latin typeface="Calibri" panose="020F0502020204030204" pitchFamily="34" charset="0"/>
              </a:rPr>
              <a:pPr eaLnBrk="1" hangingPunct="1"/>
              <a:t>10</a:t>
            </a:fld>
            <a:endParaRPr lang="en-US" altLang="ja-JP">
              <a:latin typeface="Calibri" panose="020F0502020204030204" pitchFamily="34" charset="0"/>
            </a:endParaRPr>
          </a:p>
        </p:txBody>
      </p:sp>
      <p:sp>
        <p:nvSpPr>
          <p:cNvPr id="81923" name="Rectangle 2">
            <a:extLst>
              <a:ext uri="{FF2B5EF4-FFF2-40B4-BE49-F238E27FC236}">
                <a16:creationId xmlns:a16="http://schemas.microsoft.com/office/drawing/2014/main" id="{B6ADC64E-04F4-5713-E6B9-3F460154A5C6}"/>
              </a:ext>
            </a:extLst>
          </p:cNvPr>
          <p:cNvSpPr>
            <a:spLocks noGrp="1" noRot="1" noChangeAspect="1" noTextEdit="1"/>
          </p:cNvSpPr>
          <p:nvPr>
            <p:ph type="sldImg"/>
          </p:nvPr>
        </p:nvSpPr>
        <p:spPr bwMode="auto">
          <a:xfrm>
            <a:off x="939800" y="752475"/>
            <a:ext cx="5008563" cy="375602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81924" name="Rectangle 3">
            <a:extLst>
              <a:ext uri="{FF2B5EF4-FFF2-40B4-BE49-F238E27FC236}">
                <a16:creationId xmlns:a16="http://schemas.microsoft.com/office/drawing/2014/main" id="{C5E16F61-C140-C38F-2A28-E7446A6667D0}"/>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ja-JP"/>
              <a:t>2024</a:t>
            </a:r>
            <a:r>
              <a:rPr lang="ja-JP" altLang="en-US"/>
              <a:t>年</a:t>
            </a:r>
            <a:r>
              <a:rPr lang="ja-JP" altLang="en-US" dirty="0"/>
              <a:t>，日本では感染症</a:t>
            </a:r>
            <a:r>
              <a:rPr lang="en-US" altLang="ja-JP" baseline="30000" dirty="0"/>
              <a:t>※</a:t>
            </a:r>
            <a:r>
              <a:rPr lang="ja-JP" altLang="en-US" dirty="0"/>
              <a:t>によって，年間に約</a:t>
            </a:r>
            <a:r>
              <a:rPr lang="en-US" altLang="ja-JP" dirty="0"/>
              <a:t>24,500</a:t>
            </a:r>
            <a:r>
              <a:rPr lang="ja-JP" altLang="en-US" dirty="0"/>
              <a:t>人が亡くなっています。</a:t>
            </a:r>
          </a:p>
          <a:p>
            <a:endParaRPr lang="ja-JP" altLang="en-US" dirty="0"/>
          </a:p>
          <a:p>
            <a:r>
              <a:rPr lang="ja-JP" altLang="en-US" dirty="0"/>
              <a:t>最も多い感染症は敗血症です。</a:t>
            </a:r>
            <a:endParaRPr lang="en-US" altLang="ja-JP" dirty="0"/>
          </a:p>
          <a:p>
            <a:endParaRPr lang="en-US" altLang="ja-JP" dirty="0"/>
          </a:p>
          <a:p>
            <a:r>
              <a:rPr lang="en-US" altLang="ja-JP" dirty="0"/>
              <a:t>※</a:t>
            </a:r>
            <a:r>
              <a:rPr lang="ja-JP" altLang="en-US" dirty="0"/>
              <a:t>死因簡単分類別の感染症及び寄生虫症に分類されている死因で，肺炎，インフルエンザ，新型コロナ感染症は含まれません。</a:t>
            </a:r>
          </a:p>
          <a:p>
            <a:r>
              <a:rPr lang="en-US" altLang="ja-JP" dirty="0"/>
              <a:t>2024</a:t>
            </a:r>
            <a:r>
              <a:rPr lang="ja-JP" altLang="en-US" dirty="0"/>
              <a:t>年の肺炎</a:t>
            </a:r>
            <a:r>
              <a:rPr lang="en-US" altLang="ja-JP" dirty="0"/>
              <a:t>,</a:t>
            </a:r>
            <a:r>
              <a:rPr lang="ja-JP" altLang="en-US" dirty="0"/>
              <a:t>インフルエンザ</a:t>
            </a:r>
            <a:r>
              <a:rPr lang="en-US" altLang="ja-JP" dirty="0"/>
              <a:t>,</a:t>
            </a:r>
            <a:r>
              <a:rPr lang="ja-JP" altLang="en-US" dirty="0"/>
              <a:t>新型コロナ感染症の死亡数は，それぞれ肺炎約</a:t>
            </a:r>
            <a:r>
              <a:rPr lang="en-US" altLang="ja-JP" dirty="0"/>
              <a:t>80,176</a:t>
            </a:r>
            <a:r>
              <a:rPr lang="ja-JP" altLang="en-US" dirty="0"/>
              <a:t>人，インフルエンザ約</a:t>
            </a:r>
            <a:r>
              <a:rPr lang="en-US" altLang="ja-JP" dirty="0"/>
              <a:t>2,857</a:t>
            </a:r>
            <a:r>
              <a:rPr lang="ja-JP" altLang="en-US" dirty="0"/>
              <a:t>人，新型コロナ感染症約</a:t>
            </a:r>
            <a:r>
              <a:rPr lang="en-US" altLang="ja-JP" dirty="0"/>
              <a:t>35,865</a:t>
            </a:r>
            <a:r>
              <a:rPr lang="ja-JP" altLang="en-US" dirty="0"/>
              <a:t>人でした。</a:t>
            </a:r>
            <a:endParaRPr lang="en-US" altLang="ja-JP" dirty="0"/>
          </a:p>
        </p:txBody>
      </p:sp>
    </p:spTree>
    <p:extLst>
      <p:ext uri="{BB962C8B-B14F-4D97-AF65-F5344CB8AC3E}">
        <p14:creationId xmlns:p14="http://schemas.microsoft.com/office/powerpoint/2010/main" val="4126739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1398DDF9-2340-4C3F-92AD-D6502F941109}" type="slidenum">
              <a:rPr lang="ja-JP" altLang="en-US">
                <a:latin typeface="Calibri" panose="020F0502020204030204" pitchFamily="34" charset="0"/>
              </a:rPr>
              <a:pPr eaLnBrk="1" hangingPunct="1"/>
              <a:t>11</a:t>
            </a:fld>
            <a:endParaRPr lang="en-US" altLang="ja-JP">
              <a:latin typeface="Calibri" panose="020F0502020204030204" pitchFamily="34" charset="0"/>
            </a:endParaRPr>
          </a:p>
        </p:txBody>
      </p:sp>
      <p:sp>
        <p:nvSpPr>
          <p:cNvPr id="83971"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3972"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tLang="ja-JP" dirty="0"/>
              <a:t>1983</a:t>
            </a:r>
            <a:r>
              <a:rPr lang="ja-JP" altLang="en-US" dirty="0"/>
              <a:t>年に発表された「普遍的予防策」では，血液が混入していない湿性生体物質は対象ではありませんでしたが，現在の標準予防策では，血液，体液，血液の混入にかかわりなく，汗を除くすべての湿性生体物質を感染性として取り扱い，「咳エチケット」も組み込まれています。</a:t>
            </a:r>
          </a:p>
          <a:p>
            <a:endParaRPr lang="ja-JP" altLang="en-US" dirty="0"/>
          </a:p>
          <a:p>
            <a:r>
              <a:rPr lang="ja-JP" altLang="en-US" dirty="0"/>
              <a:t>現在の日本では，</a:t>
            </a:r>
            <a:r>
              <a:rPr lang="en-US" altLang="ja-JP" dirty="0"/>
              <a:t>2007</a:t>
            </a:r>
            <a:r>
              <a:rPr lang="ja-JP" altLang="en-US" dirty="0"/>
              <a:t>年の改正医療法により，すべての医療機関において院内感染対策のための体制の確保が義務化されています。</a:t>
            </a:r>
            <a:br>
              <a:rPr lang="en-US" altLang="ja-JP" dirty="0"/>
            </a:br>
            <a:r>
              <a:rPr lang="ja-JP" altLang="en-US" dirty="0"/>
              <a:t>また，</a:t>
            </a:r>
            <a:r>
              <a:rPr lang="en-US" altLang="ja-JP" dirty="0"/>
              <a:t>2016</a:t>
            </a:r>
            <a:r>
              <a:rPr lang="ja-JP" altLang="en-US" dirty="0"/>
              <a:t>年に薬剤耐性（</a:t>
            </a:r>
            <a:r>
              <a:rPr lang="en-US" altLang="ja-JP" dirty="0"/>
              <a:t>AMR</a:t>
            </a:r>
            <a:r>
              <a:rPr lang="ja-JP" altLang="en-US" dirty="0"/>
              <a:t>）対策アクションプラン</a:t>
            </a:r>
            <a:r>
              <a:rPr lang="en-US" altLang="ja-JP" dirty="0"/>
              <a:t>2016-2020</a:t>
            </a:r>
            <a:r>
              <a:rPr lang="ja-JP" altLang="en-US" dirty="0"/>
              <a:t>が策定され，その後，</a:t>
            </a:r>
            <a:r>
              <a:rPr lang="en-US" altLang="ja-JP" dirty="0"/>
              <a:t>2023</a:t>
            </a:r>
            <a:r>
              <a:rPr lang="ja-JP" altLang="en-US" dirty="0"/>
              <a:t>年に薬剤耐性（</a:t>
            </a:r>
            <a:r>
              <a:rPr lang="en-US" altLang="ja-JP" dirty="0"/>
              <a:t>AMR</a:t>
            </a:r>
            <a:r>
              <a:rPr lang="ja-JP" altLang="en-US" dirty="0"/>
              <a:t>）対策アクションプラン（</a:t>
            </a:r>
            <a:r>
              <a:rPr lang="en-US" altLang="ja-JP" dirty="0"/>
              <a:t>2023‐2027</a:t>
            </a:r>
            <a:r>
              <a:rPr lang="ja-JP" altLang="en-US" dirty="0"/>
              <a:t>）が新たに策定されました。このアクションプランでは，ヒト，動物，農業分野などが分野の垣根を越えて取り組むべき課題を引き続き</a:t>
            </a:r>
            <a:r>
              <a:rPr lang="en-US" altLang="ja-JP" dirty="0"/>
              <a:t>6</a:t>
            </a:r>
            <a:r>
              <a:rPr lang="ja-JP" altLang="en-US" dirty="0"/>
              <a:t>つの目標に分けて示しています。</a:t>
            </a:r>
            <a:endParaRPr lang="en-US" altLang="ja-JP" dirty="0"/>
          </a:p>
          <a:p>
            <a:endParaRPr lang="ja-JP" altLang="en-US" dirty="0"/>
          </a:p>
          <a:p>
            <a:r>
              <a:rPr lang="ja-JP" altLang="en-US" dirty="0"/>
              <a:t>＜補足＞</a:t>
            </a:r>
          </a:p>
          <a:p>
            <a:r>
              <a:rPr lang="ja-JP" altLang="en-US" dirty="0"/>
              <a:t>湿性生体物質：</a:t>
            </a:r>
          </a:p>
          <a:p>
            <a:r>
              <a:rPr lang="ja-JP" altLang="en-US" dirty="0"/>
              <a:t>血液，喀痰，鼻汁，唾液，尿，便，膿，胸水，腹水，心嚢</a:t>
            </a:r>
            <a:r>
              <a:rPr lang="ja-JP" altLang="ja-JP" dirty="0"/>
              <a:t>腋</a:t>
            </a:r>
            <a:r>
              <a:rPr lang="ja-JP" altLang="en-US" dirty="0"/>
              <a:t>，脳脊髄液，精液，膣分泌物，羊水，母乳など。</a:t>
            </a:r>
            <a:endParaRPr lang="en-US" altLang="ja-JP" dirty="0"/>
          </a:p>
          <a:p>
            <a:endParaRPr lang="en-US" altLang="ja-JP" dirty="0"/>
          </a:p>
          <a:p>
            <a:endParaRPr lang="en-US" altLang="ja-JP" dirty="0"/>
          </a:p>
          <a:p>
            <a:endParaRPr lang="ja-JP" altLang="en-US" dirty="0"/>
          </a:p>
          <a:p>
            <a:endParaRPr lang="en-US" altLang="ja-JP" dirty="0"/>
          </a:p>
        </p:txBody>
      </p:sp>
    </p:spTree>
    <p:extLst>
      <p:ext uri="{BB962C8B-B14F-4D97-AF65-F5344CB8AC3E}">
        <p14:creationId xmlns:p14="http://schemas.microsoft.com/office/powerpoint/2010/main" val="1613532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B341901-AC6D-47ED-8CEC-68F064245B30}" type="slidenum">
              <a:rPr lang="ja-JP" altLang="en-US">
                <a:latin typeface="Calibri" panose="020F0502020204030204" pitchFamily="34" charset="0"/>
              </a:rPr>
              <a:pPr eaLnBrk="1" hangingPunct="1"/>
              <a:t>12</a:t>
            </a:fld>
            <a:endParaRPr lang="en-US" altLang="ja-JP">
              <a:latin typeface="Calibri" panose="020F0502020204030204" pitchFamily="34" charset="0"/>
            </a:endParaRPr>
          </a:p>
        </p:txBody>
      </p:sp>
      <p:sp>
        <p:nvSpPr>
          <p:cNvPr id="84995"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499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a:t>実際に医療関連感染対策で行うことをご紹介します。</a:t>
            </a:r>
          </a:p>
          <a:p>
            <a:endParaRPr lang="ja-JP" altLang="en-US"/>
          </a:p>
        </p:txBody>
      </p:sp>
    </p:spTree>
    <p:extLst>
      <p:ext uri="{BB962C8B-B14F-4D97-AF65-F5344CB8AC3E}">
        <p14:creationId xmlns:p14="http://schemas.microsoft.com/office/powerpoint/2010/main" val="41427441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6D5D4573-9C2D-4918-B3DE-52CA8848B3FF}" type="slidenum">
              <a:rPr lang="ja-JP" altLang="en-US">
                <a:latin typeface="Calibri" panose="020F0502020204030204" pitchFamily="34" charset="0"/>
              </a:rPr>
              <a:pPr eaLnBrk="1" hangingPunct="1"/>
              <a:t>13</a:t>
            </a:fld>
            <a:endParaRPr lang="en-US" altLang="ja-JP">
              <a:latin typeface="Calibri" panose="020F0502020204030204" pitchFamily="34" charset="0"/>
            </a:endParaRPr>
          </a:p>
        </p:txBody>
      </p:sp>
      <p:sp>
        <p:nvSpPr>
          <p:cNvPr id="86019"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6020"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沖縄県立中部病院 椎木先生の医療関連感染対策に対するお考えをご紹介します。</a:t>
            </a:r>
          </a:p>
          <a:p>
            <a:endParaRPr lang="ja-JP" altLang="en-US" dirty="0"/>
          </a:p>
          <a:p>
            <a:r>
              <a:rPr lang="ja-JP" altLang="en-US" dirty="0"/>
              <a:t>医療関連感染はどの施設でも大小に関係なく発生する可能性があります。</a:t>
            </a:r>
          </a:p>
          <a:p>
            <a:r>
              <a:rPr lang="ja-JP" altLang="en-US" dirty="0"/>
              <a:t>医療関連感染が発生したとき，単に反省するだけでなく，原因を究明し，今までの感染対策を改善する必要があります。</a:t>
            </a:r>
          </a:p>
          <a:p>
            <a:r>
              <a:rPr lang="ja-JP" altLang="en-US" dirty="0"/>
              <a:t>医療関連感染対策が「なぜ，必要なのか？」「実際にどのようなことをするのか？」を解説いただいています。</a:t>
            </a:r>
          </a:p>
          <a:p>
            <a:endParaRPr lang="ja-JP" altLang="en-US" dirty="0"/>
          </a:p>
        </p:txBody>
      </p:sp>
    </p:spTree>
    <p:extLst>
      <p:ext uri="{BB962C8B-B14F-4D97-AF65-F5344CB8AC3E}">
        <p14:creationId xmlns:p14="http://schemas.microsoft.com/office/powerpoint/2010/main" val="1944579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1CF2D4B-0722-4AD4-9D44-E6457DC8D4AC}" type="slidenum">
              <a:rPr lang="ja-JP" altLang="en-US">
                <a:latin typeface="Calibri" panose="020F0502020204030204" pitchFamily="34" charset="0"/>
              </a:rPr>
              <a:pPr eaLnBrk="1" hangingPunct="1"/>
              <a:t>14</a:t>
            </a:fld>
            <a:endParaRPr lang="en-US" altLang="ja-JP">
              <a:latin typeface="Calibri" panose="020F0502020204030204" pitchFamily="34" charset="0"/>
            </a:endParaRPr>
          </a:p>
        </p:txBody>
      </p:sp>
      <p:sp>
        <p:nvSpPr>
          <p:cNvPr id="8704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704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日本を含む様々な国で採用されている感染対策システムは，</a:t>
            </a:r>
          </a:p>
          <a:p>
            <a:r>
              <a:rPr lang="ja-JP" altLang="en-US" dirty="0"/>
              <a:t>「標準予防策」と「感染経路別予防策」の</a:t>
            </a:r>
            <a:r>
              <a:rPr lang="en-US" altLang="ja-JP" dirty="0"/>
              <a:t>2</a:t>
            </a:r>
            <a:r>
              <a:rPr lang="ja-JP" altLang="en-US" dirty="0"/>
              <a:t>段階戦略で，</a:t>
            </a:r>
            <a:r>
              <a:rPr lang="en-US" altLang="ja-JP" dirty="0"/>
              <a:t>1996</a:t>
            </a:r>
            <a:r>
              <a:rPr lang="ja-JP" altLang="en-US" dirty="0"/>
              <a:t>年の</a:t>
            </a:r>
            <a:r>
              <a:rPr lang="en-US" altLang="ja-JP" dirty="0"/>
              <a:t>CDC</a:t>
            </a:r>
            <a:r>
              <a:rPr lang="ja-JP" altLang="en-US" dirty="0"/>
              <a:t>ガイドラインで取り入れられた概念です。</a:t>
            </a:r>
          </a:p>
          <a:p>
            <a:r>
              <a:rPr lang="ja-JP" altLang="en-US" dirty="0"/>
              <a:t>標準予防策に感染経路別予防策が追加して用いられます。</a:t>
            </a:r>
          </a:p>
          <a:p>
            <a:r>
              <a:rPr lang="ja-JP" altLang="en-US" dirty="0"/>
              <a:t>この</a:t>
            </a:r>
            <a:r>
              <a:rPr lang="en-US" altLang="ja-JP" dirty="0"/>
              <a:t>2</a:t>
            </a:r>
            <a:r>
              <a:rPr lang="ja-JP" altLang="en-US" dirty="0"/>
              <a:t>段階戦略が医療関連感染対策の基本となります。</a:t>
            </a:r>
          </a:p>
          <a:p>
            <a:endParaRPr lang="ja-JP" altLang="en-US" dirty="0"/>
          </a:p>
        </p:txBody>
      </p:sp>
    </p:spTree>
    <p:extLst>
      <p:ext uri="{BB962C8B-B14F-4D97-AF65-F5344CB8AC3E}">
        <p14:creationId xmlns:p14="http://schemas.microsoft.com/office/powerpoint/2010/main" val="72587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117DD238-67F1-4082-B85F-BFC0B04CD6C3}" type="slidenum">
              <a:rPr lang="ja-JP" altLang="en-US">
                <a:latin typeface="Calibri" panose="020F0502020204030204" pitchFamily="34" charset="0"/>
              </a:rPr>
              <a:pPr eaLnBrk="1" hangingPunct="1"/>
              <a:t>15</a:t>
            </a:fld>
            <a:endParaRPr lang="en-US" altLang="ja-JP">
              <a:latin typeface="Calibri" panose="020F0502020204030204" pitchFamily="34" charset="0"/>
            </a:endParaRPr>
          </a:p>
        </p:txBody>
      </p:sp>
      <p:sp>
        <p:nvSpPr>
          <p:cNvPr id="88067"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8068"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標準予防策とは，「すべての患者の血液と，汗を除いた体液（排泄物，分泌物，粘膜，創傷のある皮膚）を感染性として取り扱うこと」です。</a:t>
            </a:r>
          </a:p>
          <a:p>
            <a:r>
              <a:rPr lang="ja-JP" altLang="en-US" dirty="0"/>
              <a:t>項目としては，手指衛生や個人防護具，器具の洗浄と除菌，環境整備，リネン管理，医療廃棄物管理などがあります。</a:t>
            </a:r>
          </a:p>
          <a:p>
            <a:endParaRPr lang="ja-JP" altLang="en-US" dirty="0"/>
          </a:p>
          <a:p>
            <a:r>
              <a:rPr lang="ja-JP" altLang="en-US" dirty="0"/>
              <a:t>感染経路別予防策とは，「感染症種類判明により，適切な予防対策を整えること」です。</a:t>
            </a:r>
          </a:p>
          <a:p>
            <a:r>
              <a:rPr lang="ja-JP" altLang="en-US" dirty="0"/>
              <a:t>空気予防策，飛沫予防策，接触予防策の</a:t>
            </a:r>
            <a:r>
              <a:rPr lang="en-US" altLang="ja-JP" dirty="0"/>
              <a:t>3</a:t>
            </a:r>
            <a:r>
              <a:rPr lang="ja-JP" altLang="en-US" dirty="0"/>
              <a:t>つがあります。</a:t>
            </a:r>
          </a:p>
          <a:p>
            <a:endParaRPr lang="ja-JP" altLang="en-US" dirty="0"/>
          </a:p>
        </p:txBody>
      </p:sp>
    </p:spTree>
    <p:extLst>
      <p:ext uri="{BB962C8B-B14F-4D97-AF65-F5344CB8AC3E}">
        <p14:creationId xmlns:p14="http://schemas.microsoft.com/office/powerpoint/2010/main" val="1502429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A2F20988-62BE-4BEB-94F6-D13DA02E8923}" type="slidenum">
              <a:rPr lang="ja-JP" altLang="en-US">
                <a:latin typeface="Calibri" panose="020F0502020204030204" pitchFamily="34" charset="0"/>
              </a:rPr>
              <a:pPr eaLnBrk="1" hangingPunct="1"/>
              <a:t>16</a:t>
            </a:fld>
            <a:endParaRPr lang="en-US" altLang="ja-JP">
              <a:latin typeface="Calibri" panose="020F0502020204030204" pitchFamily="34" charset="0"/>
            </a:endParaRPr>
          </a:p>
        </p:txBody>
      </p:sp>
      <p:sp>
        <p:nvSpPr>
          <p:cNvPr id="89091"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2"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標準予防策の，それぞれの概略をご説明します。</a:t>
            </a:r>
          </a:p>
        </p:txBody>
      </p:sp>
    </p:spTree>
    <p:extLst>
      <p:ext uri="{BB962C8B-B14F-4D97-AF65-F5344CB8AC3E}">
        <p14:creationId xmlns:p14="http://schemas.microsoft.com/office/powerpoint/2010/main" val="5065802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6E6E9-3FC2-9AF1-0A86-33BF5B35AB56}"/>
            </a:ext>
          </a:extLst>
        </p:cNvPr>
        <p:cNvGrpSpPr/>
        <p:nvPr/>
      </p:nvGrpSpPr>
      <p:grpSpPr>
        <a:xfrm>
          <a:off x="0" y="0"/>
          <a:ext cx="0" cy="0"/>
          <a:chOff x="0" y="0"/>
          <a:chExt cx="0" cy="0"/>
        </a:xfrm>
      </p:grpSpPr>
      <p:sp>
        <p:nvSpPr>
          <p:cNvPr id="90114" name="スライド番号プレースホルダー 6">
            <a:extLst>
              <a:ext uri="{FF2B5EF4-FFF2-40B4-BE49-F238E27FC236}">
                <a16:creationId xmlns:a16="http://schemas.microsoft.com/office/drawing/2014/main" id="{2DBE8A71-9D9F-C940-3739-6FF8EDF1FCD3}"/>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1550E9E3-0CEE-4F66-804C-69F0FB9C3678}" type="slidenum">
              <a:rPr lang="ja-JP" altLang="en-US">
                <a:latin typeface="Calibri" panose="020F0502020204030204" pitchFamily="34" charset="0"/>
              </a:rPr>
              <a:pPr eaLnBrk="1" hangingPunct="1"/>
              <a:t>17</a:t>
            </a:fld>
            <a:endParaRPr lang="en-US" altLang="ja-JP">
              <a:latin typeface="Calibri" panose="020F0502020204030204" pitchFamily="34" charset="0"/>
            </a:endParaRPr>
          </a:p>
        </p:txBody>
      </p:sp>
      <p:sp>
        <p:nvSpPr>
          <p:cNvPr id="90115" name="Rectangle 2">
            <a:extLst>
              <a:ext uri="{FF2B5EF4-FFF2-40B4-BE49-F238E27FC236}">
                <a16:creationId xmlns:a16="http://schemas.microsoft.com/office/drawing/2014/main" id="{84BE8B24-8B66-577D-AAF8-A2B6C0518CEF}"/>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0116" name="Rectangle 3">
            <a:extLst>
              <a:ext uri="{FF2B5EF4-FFF2-40B4-BE49-F238E27FC236}">
                <a16:creationId xmlns:a16="http://schemas.microsoft.com/office/drawing/2014/main" id="{C6D818FE-701D-E69C-B143-EAFC107FEF55}"/>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手指衛生は，医療関連感染対策の基本です。</a:t>
            </a:r>
          </a:p>
          <a:p>
            <a:pPr>
              <a:spcBef>
                <a:spcPct val="0"/>
              </a:spcBef>
            </a:pPr>
            <a:r>
              <a:rPr lang="ja-JP" altLang="en-US" dirty="0"/>
              <a:t>手指衛生は，「適切な瞬間」に，「適切に行う」ことが重要です。</a:t>
            </a:r>
          </a:p>
          <a:p>
            <a:endParaRPr lang="ja-JP" altLang="en-US" dirty="0"/>
          </a:p>
        </p:txBody>
      </p:sp>
    </p:spTree>
    <p:extLst>
      <p:ext uri="{BB962C8B-B14F-4D97-AF65-F5344CB8AC3E}">
        <p14:creationId xmlns:p14="http://schemas.microsoft.com/office/powerpoint/2010/main" val="2400707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5E8FAB-F66A-53BD-9F11-21811075BD9C}"/>
            </a:ext>
          </a:extLst>
        </p:cNvPr>
        <p:cNvGrpSpPr/>
        <p:nvPr/>
      </p:nvGrpSpPr>
      <p:grpSpPr>
        <a:xfrm>
          <a:off x="0" y="0"/>
          <a:ext cx="0" cy="0"/>
          <a:chOff x="0" y="0"/>
          <a:chExt cx="0" cy="0"/>
        </a:xfrm>
      </p:grpSpPr>
      <p:sp>
        <p:nvSpPr>
          <p:cNvPr id="91138" name="スライド番号プレースホルダー 6">
            <a:extLst>
              <a:ext uri="{FF2B5EF4-FFF2-40B4-BE49-F238E27FC236}">
                <a16:creationId xmlns:a16="http://schemas.microsoft.com/office/drawing/2014/main" id="{6F978207-7353-3B20-0083-3720120AA207}"/>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EB528DD-06EB-488D-B93C-736575FA9DE9}" type="slidenum">
              <a:rPr lang="ja-JP" altLang="en-US">
                <a:latin typeface="Calibri" panose="020F0502020204030204" pitchFamily="34" charset="0"/>
              </a:rPr>
              <a:pPr eaLnBrk="1" hangingPunct="1"/>
              <a:t>18</a:t>
            </a:fld>
            <a:endParaRPr lang="en-US" altLang="ja-JP">
              <a:latin typeface="Calibri" panose="020F0502020204030204" pitchFamily="34" charset="0"/>
            </a:endParaRPr>
          </a:p>
        </p:txBody>
      </p:sp>
      <p:sp>
        <p:nvSpPr>
          <p:cNvPr id="91139" name="Rectangle 2">
            <a:extLst>
              <a:ext uri="{FF2B5EF4-FFF2-40B4-BE49-F238E27FC236}">
                <a16:creationId xmlns:a16="http://schemas.microsoft.com/office/drawing/2014/main" id="{137F4877-4077-37A8-3E21-CC2FE9E3FA88}"/>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1140" name="Rectangle 3">
            <a:extLst>
              <a:ext uri="{FF2B5EF4-FFF2-40B4-BE49-F238E27FC236}">
                <a16:creationId xmlns:a16="http://schemas.microsoft.com/office/drawing/2014/main" id="{B9CBD6D6-E413-5940-23C4-E80BAE0BAA2A}"/>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ja-JP" altLang="en-US" dirty="0"/>
              <a:t>器具を操作する前後，患者さんやその体液などと接触する前後は手指衛生を行います。</a:t>
            </a:r>
            <a:endParaRPr lang="en-US" altLang="ja-JP" dirty="0"/>
          </a:p>
          <a:p>
            <a:pPr eaLnBrk="1" hangingPunct="1"/>
            <a:r>
              <a:rPr lang="ja-JP" altLang="en-US" dirty="0"/>
              <a:t>また，手袋をしていても，前後の手指衛生は必要です。</a:t>
            </a:r>
            <a:endParaRPr lang="en-US" altLang="ja-JP" dirty="0"/>
          </a:p>
          <a:p>
            <a:endParaRPr lang="ja-JP" altLang="en-US" dirty="0"/>
          </a:p>
        </p:txBody>
      </p:sp>
    </p:spTree>
    <p:extLst>
      <p:ext uri="{BB962C8B-B14F-4D97-AF65-F5344CB8AC3E}">
        <p14:creationId xmlns:p14="http://schemas.microsoft.com/office/powerpoint/2010/main" val="1853387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B893C-B0FE-039B-3D55-2F8E1F53A2F7}"/>
            </a:ext>
          </a:extLst>
        </p:cNvPr>
        <p:cNvGrpSpPr/>
        <p:nvPr/>
      </p:nvGrpSpPr>
      <p:grpSpPr>
        <a:xfrm>
          <a:off x="0" y="0"/>
          <a:ext cx="0" cy="0"/>
          <a:chOff x="0" y="0"/>
          <a:chExt cx="0" cy="0"/>
        </a:xfrm>
      </p:grpSpPr>
      <p:sp>
        <p:nvSpPr>
          <p:cNvPr id="92162" name="スライド番号プレースホルダー 6">
            <a:extLst>
              <a:ext uri="{FF2B5EF4-FFF2-40B4-BE49-F238E27FC236}">
                <a16:creationId xmlns:a16="http://schemas.microsoft.com/office/drawing/2014/main" id="{595574E0-3F2B-A821-62B3-C6C972BAE781}"/>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82BB9C2-F7CB-4B31-918B-42ED7FD6980B}" type="slidenum">
              <a:rPr lang="ja-JP" altLang="en-US">
                <a:latin typeface="Calibri" panose="020F0502020204030204" pitchFamily="34" charset="0"/>
              </a:rPr>
              <a:pPr eaLnBrk="1" hangingPunct="1"/>
              <a:t>19</a:t>
            </a:fld>
            <a:endParaRPr lang="en-US" altLang="ja-JP">
              <a:latin typeface="Calibri" panose="020F0502020204030204" pitchFamily="34" charset="0"/>
            </a:endParaRPr>
          </a:p>
        </p:txBody>
      </p:sp>
      <p:sp>
        <p:nvSpPr>
          <p:cNvPr id="92163" name="Rectangle 2">
            <a:extLst>
              <a:ext uri="{FF2B5EF4-FFF2-40B4-BE49-F238E27FC236}">
                <a16:creationId xmlns:a16="http://schemas.microsoft.com/office/drawing/2014/main" id="{11EEDA5D-1E71-3DF3-6698-03CE3BD56C0A}"/>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4" name="Rectangle 3">
            <a:extLst>
              <a:ext uri="{FF2B5EF4-FFF2-40B4-BE49-F238E27FC236}">
                <a16:creationId xmlns:a16="http://schemas.microsoft.com/office/drawing/2014/main" id="{5C02BCC8-ABA8-29BD-D489-4D160A7C13D1}"/>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手指衛生にはアルコール製剤を使用する「手指消毒」と，石けんと流水による「手洗い」があります。</a:t>
            </a:r>
          </a:p>
          <a:p>
            <a:r>
              <a:rPr lang="ja-JP" altLang="en-US" dirty="0"/>
              <a:t>基本は手指消毒のみを行い，手指に目に見える汚れがある場合は，まずは手洗いにより汚れを落としてから，手指消毒を行います。</a:t>
            </a:r>
          </a:p>
          <a:p>
            <a:endParaRPr lang="ja-JP" altLang="en-US" dirty="0"/>
          </a:p>
          <a:p>
            <a:r>
              <a:rPr lang="ja-JP" altLang="en-US" dirty="0"/>
              <a:t>手指衛生を行う際には，時計などは外すか，ずらします。</a:t>
            </a:r>
            <a:endParaRPr lang="en-US" altLang="ja-JP" dirty="0"/>
          </a:p>
          <a:p>
            <a:r>
              <a:rPr lang="ja-JP" altLang="en-US" dirty="0"/>
              <a:t>また</a:t>
            </a:r>
            <a:r>
              <a:rPr lang="en-US" altLang="ja-JP" dirty="0"/>
              <a:t>,</a:t>
            </a:r>
            <a:r>
              <a:rPr lang="ja-JP" altLang="en-US" dirty="0"/>
              <a:t>指の間や手首などは洗い忘れに注意が必要です。</a:t>
            </a:r>
          </a:p>
          <a:p>
            <a:endParaRPr lang="ja-JP" altLang="en-US" dirty="0"/>
          </a:p>
        </p:txBody>
      </p:sp>
    </p:spTree>
    <p:extLst>
      <p:ext uri="{BB962C8B-B14F-4D97-AF65-F5344CB8AC3E}">
        <p14:creationId xmlns:p14="http://schemas.microsoft.com/office/powerpoint/2010/main" val="2897150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スライド番号プレースホルダー 6"/>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A58ACB16-57DA-4F2D-8727-4F049F603F85}" type="slidenum">
              <a:rPr lang="ja-JP" altLang="en-US">
                <a:latin typeface="Calibri" panose="020F0502020204030204" pitchFamily="34" charset="0"/>
              </a:rPr>
              <a:pPr eaLnBrk="1" hangingPunct="1"/>
              <a:t>2</a:t>
            </a:fld>
            <a:endParaRPr lang="en-US" altLang="ja-JP">
              <a:latin typeface="Calibri" panose="020F0502020204030204" pitchFamily="34" charset="0"/>
            </a:endParaRPr>
          </a:p>
        </p:txBody>
      </p:sp>
      <p:sp>
        <p:nvSpPr>
          <p:cNvPr id="72707"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2708" name="Rectangle 3"/>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どうして医療関連感染対策をしなければならないのかをご説明します。</a:t>
            </a:r>
          </a:p>
          <a:p>
            <a:endParaRPr lang="en-US" altLang="ja-JP" dirty="0"/>
          </a:p>
          <a:p>
            <a:r>
              <a:rPr lang="ja-JP" altLang="en-US" dirty="0"/>
              <a:t>まず初めにオープニングアニメをご覧ください。</a:t>
            </a:r>
          </a:p>
        </p:txBody>
      </p:sp>
    </p:spTree>
    <p:extLst>
      <p:ext uri="{BB962C8B-B14F-4D97-AF65-F5344CB8AC3E}">
        <p14:creationId xmlns:p14="http://schemas.microsoft.com/office/powerpoint/2010/main" val="204729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1D703-35C7-A319-F947-AB2B6B571BA7}"/>
            </a:ext>
          </a:extLst>
        </p:cNvPr>
        <p:cNvGrpSpPr/>
        <p:nvPr/>
      </p:nvGrpSpPr>
      <p:grpSpPr>
        <a:xfrm>
          <a:off x="0" y="0"/>
          <a:ext cx="0" cy="0"/>
          <a:chOff x="0" y="0"/>
          <a:chExt cx="0" cy="0"/>
        </a:xfrm>
      </p:grpSpPr>
      <p:sp>
        <p:nvSpPr>
          <p:cNvPr id="93186" name="スライド番号プレースホルダー 6">
            <a:extLst>
              <a:ext uri="{FF2B5EF4-FFF2-40B4-BE49-F238E27FC236}">
                <a16:creationId xmlns:a16="http://schemas.microsoft.com/office/drawing/2014/main" id="{7D6A4E12-F6E2-D4D0-9E91-4AFBED0A729D}"/>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05E51963-6097-42B8-9962-E485F5FC453A}" type="slidenum">
              <a:rPr lang="ja-JP" altLang="en-US">
                <a:latin typeface="Calibri" panose="020F0502020204030204" pitchFamily="34" charset="0"/>
              </a:rPr>
              <a:pPr eaLnBrk="1" hangingPunct="1"/>
              <a:t>20</a:t>
            </a:fld>
            <a:endParaRPr lang="en-US" altLang="ja-JP">
              <a:latin typeface="Calibri" panose="020F0502020204030204" pitchFamily="34" charset="0"/>
            </a:endParaRPr>
          </a:p>
        </p:txBody>
      </p:sp>
      <p:sp>
        <p:nvSpPr>
          <p:cNvPr id="93187" name="Rectangle 2">
            <a:extLst>
              <a:ext uri="{FF2B5EF4-FFF2-40B4-BE49-F238E27FC236}">
                <a16:creationId xmlns:a16="http://schemas.microsoft.com/office/drawing/2014/main" id="{F2FAEE80-C1D2-090B-AC70-D44F6582E3FE}"/>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3188" name="Rectangle 3">
            <a:extLst>
              <a:ext uri="{FF2B5EF4-FFF2-40B4-BE49-F238E27FC236}">
                <a16:creationId xmlns:a16="http://schemas.microsoft.com/office/drawing/2014/main" id="{BE3C7C02-42F7-7162-57AE-36D08D5B98B2}"/>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個人防護具は，医療従事者を微生物や有害物質の曝露から守り，微生物や有害物質の拡散を防ぎます。</a:t>
            </a:r>
          </a:p>
          <a:p>
            <a:endParaRPr lang="ja-JP" altLang="en-US" dirty="0"/>
          </a:p>
          <a:p>
            <a:r>
              <a:rPr lang="ja-JP" altLang="en-US" dirty="0"/>
              <a:t>個人防護具には，ゴーグルやフェイスシールド，マスク，手袋，エプロンなどがあります。</a:t>
            </a:r>
          </a:p>
          <a:p>
            <a:endParaRPr lang="ja-JP" altLang="en-US" dirty="0"/>
          </a:p>
        </p:txBody>
      </p:sp>
    </p:spTree>
    <p:extLst>
      <p:ext uri="{BB962C8B-B14F-4D97-AF65-F5344CB8AC3E}">
        <p14:creationId xmlns:p14="http://schemas.microsoft.com/office/powerpoint/2010/main" val="33087741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102D21F7-65FD-46C4-91EF-3BD70A1B3670}" type="slidenum">
              <a:rPr lang="ja-JP" altLang="en-US">
                <a:latin typeface="Calibri" panose="020F0502020204030204" pitchFamily="34" charset="0"/>
              </a:rPr>
              <a:pPr eaLnBrk="1" hangingPunct="1"/>
              <a:t>21</a:t>
            </a:fld>
            <a:endParaRPr lang="en-US" altLang="ja-JP">
              <a:latin typeface="Calibri" panose="020F0502020204030204" pitchFamily="34" charset="0"/>
            </a:endParaRPr>
          </a:p>
        </p:txBody>
      </p:sp>
      <p:sp>
        <p:nvSpPr>
          <p:cNvPr id="94211"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4212"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器具の洗浄が不十分な状態で除菌をしても，汚染物の中に微生物が残りますので，まず「洗浄」で器具から汚染物を物理的に除去した後，「除菌」を行います。</a:t>
            </a:r>
          </a:p>
          <a:p>
            <a:endParaRPr lang="ja-JP" altLang="en-US" dirty="0"/>
          </a:p>
        </p:txBody>
      </p:sp>
    </p:spTree>
    <p:extLst>
      <p:ext uri="{BB962C8B-B14F-4D97-AF65-F5344CB8AC3E}">
        <p14:creationId xmlns:p14="http://schemas.microsoft.com/office/powerpoint/2010/main" val="874066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10152-B2FB-C238-D4EC-4F655CCBB891}"/>
            </a:ext>
          </a:extLst>
        </p:cNvPr>
        <p:cNvGrpSpPr/>
        <p:nvPr/>
      </p:nvGrpSpPr>
      <p:grpSpPr>
        <a:xfrm>
          <a:off x="0" y="0"/>
          <a:ext cx="0" cy="0"/>
          <a:chOff x="0" y="0"/>
          <a:chExt cx="0" cy="0"/>
        </a:xfrm>
      </p:grpSpPr>
      <p:sp>
        <p:nvSpPr>
          <p:cNvPr id="95234" name="スライド番号プレースホルダー 6">
            <a:extLst>
              <a:ext uri="{FF2B5EF4-FFF2-40B4-BE49-F238E27FC236}">
                <a16:creationId xmlns:a16="http://schemas.microsoft.com/office/drawing/2014/main" id="{A4A1E99F-2D18-CB4B-CC59-E71CF79979E1}"/>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1E5964B-51EB-4D13-8011-9CB59478946E}" type="slidenum">
              <a:rPr lang="ja-JP" altLang="en-US">
                <a:latin typeface="Calibri" panose="020F0502020204030204" pitchFamily="34" charset="0"/>
              </a:rPr>
              <a:pPr eaLnBrk="1" hangingPunct="1"/>
              <a:t>22</a:t>
            </a:fld>
            <a:endParaRPr lang="en-US" altLang="ja-JP">
              <a:latin typeface="Calibri" panose="020F0502020204030204" pitchFamily="34" charset="0"/>
            </a:endParaRPr>
          </a:p>
        </p:txBody>
      </p:sp>
      <p:sp>
        <p:nvSpPr>
          <p:cNvPr id="95235" name="Rectangle 2">
            <a:extLst>
              <a:ext uri="{FF2B5EF4-FFF2-40B4-BE49-F238E27FC236}">
                <a16:creationId xmlns:a16="http://schemas.microsoft.com/office/drawing/2014/main" id="{20DB721B-B1EB-C591-4332-10F1A124E4A8}"/>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5236" name="Rectangle 3">
            <a:extLst>
              <a:ext uri="{FF2B5EF4-FFF2-40B4-BE49-F238E27FC236}">
                <a16:creationId xmlns:a16="http://schemas.microsoft.com/office/drawing/2014/main" id="{FA59C0CF-1641-6DED-AE39-B2A8E350DAA6}"/>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環境整備のポイントとしては，清掃しやすい環境を整えることが重要です。</a:t>
            </a:r>
          </a:p>
          <a:p>
            <a:endParaRPr lang="ja-JP" altLang="en-US" dirty="0"/>
          </a:p>
          <a:p>
            <a:r>
              <a:rPr lang="ja-JP" altLang="en-US" dirty="0"/>
              <a:t>ベッド柵やドアノブなどの手指が頻繁に接触する場所（高頻度接触表面）は，日常的に清掃が必要な場所で，</a:t>
            </a:r>
            <a:r>
              <a:rPr lang="en-US" altLang="ja-JP" dirty="0"/>
              <a:t>1</a:t>
            </a:r>
            <a:r>
              <a:rPr lang="ja-JP" altLang="en-US" dirty="0"/>
              <a:t>日</a:t>
            </a:r>
            <a:r>
              <a:rPr lang="en-US" altLang="ja-JP" dirty="0"/>
              <a:t>1</a:t>
            </a:r>
            <a:r>
              <a:rPr lang="ja-JP" altLang="en-US" dirty="0"/>
              <a:t>回以上の清拭・清掃を行います。</a:t>
            </a:r>
          </a:p>
          <a:p>
            <a:endParaRPr lang="ja-JP" altLang="en-US" dirty="0"/>
          </a:p>
          <a:p>
            <a:r>
              <a:rPr lang="ja-JP" altLang="en-US" dirty="0"/>
              <a:t>血液などによる汚れがある場合は，消毒を行います。</a:t>
            </a:r>
          </a:p>
          <a:p>
            <a:endParaRPr lang="ja-JP" altLang="en-US" dirty="0"/>
          </a:p>
        </p:txBody>
      </p:sp>
    </p:spTree>
    <p:extLst>
      <p:ext uri="{BB962C8B-B14F-4D97-AF65-F5344CB8AC3E}">
        <p14:creationId xmlns:p14="http://schemas.microsoft.com/office/powerpoint/2010/main" val="17495910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1A6D4-8E54-75D0-8152-3B9B24F95FCE}"/>
            </a:ext>
          </a:extLst>
        </p:cNvPr>
        <p:cNvGrpSpPr/>
        <p:nvPr/>
      </p:nvGrpSpPr>
      <p:grpSpPr>
        <a:xfrm>
          <a:off x="0" y="0"/>
          <a:ext cx="0" cy="0"/>
          <a:chOff x="0" y="0"/>
          <a:chExt cx="0" cy="0"/>
        </a:xfrm>
      </p:grpSpPr>
      <p:sp>
        <p:nvSpPr>
          <p:cNvPr id="96258" name="スライド番号プレースホルダー 6">
            <a:extLst>
              <a:ext uri="{FF2B5EF4-FFF2-40B4-BE49-F238E27FC236}">
                <a16:creationId xmlns:a16="http://schemas.microsoft.com/office/drawing/2014/main" id="{B7839E93-7B17-EFB8-ADC8-DFC595037AB7}"/>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D609B221-B294-42F3-BBFC-6C93EF80A283}" type="slidenum">
              <a:rPr lang="ja-JP" altLang="en-US">
                <a:latin typeface="Calibri" panose="020F0502020204030204" pitchFamily="34" charset="0"/>
              </a:rPr>
              <a:pPr eaLnBrk="1" hangingPunct="1"/>
              <a:t>23</a:t>
            </a:fld>
            <a:endParaRPr lang="en-US" altLang="ja-JP">
              <a:latin typeface="Calibri" panose="020F0502020204030204" pitchFamily="34" charset="0"/>
            </a:endParaRPr>
          </a:p>
        </p:txBody>
      </p:sp>
      <p:sp>
        <p:nvSpPr>
          <p:cNvPr id="96259" name="Rectangle 2">
            <a:extLst>
              <a:ext uri="{FF2B5EF4-FFF2-40B4-BE49-F238E27FC236}">
                <a16:creationId xmlns:a16="http://schemas.microsoft.com/office/drawing/2014/main" id="{91BACCE4-2373-28DF-1505-532851448504}"/>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6260" name="Rectangle 3">
            <a:extLst>
              <a:ext uri="{FF2B5EF4-FFF2-40B4-BE49-F238E27FC236}">
                <a16:creationId xmlns:a16="http://schemas.microsoft.com/office/drawing/2014/main" id="{79FD79F7-92E2-9841-3B43-C86D2FA0AF63}"/>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リネン管理として，保管，交換，搬出それぞれのポイントをご紹介します。</a:t>
            </a:r>
          </a:p>
          <a:p>
            <a:endParaRPr lang="en-US" altLang="ja-JP" dirty="0"/>
          </a:p>
          <a:p>
            <a:r>
              <a:rPr lang="ja-JP" altLang="en-US" dirty="0"/>
              <a:t>＜リネンの保管＞</a:t>
            </a:r>
          </a:p>
          <a:p>
            <a:pPr>
              <a:spcBef>
                <a:spcPct val="0"/>
              </a:spcBef>
            </a:pPr>
            <a:r>
              <a:rPr lang="en-US" altLang="ja-JP" dirty="0"/>
              <a:t>80℃</a:t>
            </a:r>
            <a:r>
              <a:rPr lang="ja-JP" altLang="en-US" dirty="0" err="1"/>
              <a:t>，</a:t>
            </a:r>
            <a:r>
              <a:rPr lang="en-US" altLang="ja-JP" dirty="0"/>
              <a:t>10</a:t>
            </a:r>
            <a:r>
              <a:rPr lang="ja-JP" altLang="en-US" dirty="0"/>
              <a:t>分間の熱水消毒で処理された清潔なリネンを扉のついた場所に保管します。</a:t>
            </a:r>
          </a:p>
          <a:p>
            <a:endParaRPr lang="ja-JP" altLang="en-US" dirty="0"/>
          </a:p>
          <a:p>
            <a:r>
              <a:rPr lang="en-US" altLang="ja-JP" dirty="0"/>
              <a:t> </a:t>
            </a:r>
            <a:r>
              <a:rPr lang="ja-JP" altLang="en-US" dirty="0"/>
              <a:t>＜汚染したリネンの交換＞</a:t>
            </a:r>
          </a:p>
          <a:p>
            <a:pPr>
              <a:spcBef>
                <a:spcPct val="0"/>
              </a:spcBef>
            </a:pPr>
            <a:r>
              <a:rPr lang="ja-JP" altLang="en-US" dirty="0"/>
              <a:t>汚染したリネンは交換後すぐに袋や容器に入れ，他のものとの接触を最小限にします。</a:t>
            </a:r>
          </a:p>
          <a:p>
            <a:endParaRPr lang="ja-JP" altLang="en-US" dirty="0"/>
          </a:p>
          <a:p>
            <a:r>
              <a:rPr lang="ja-JP" altLang="en-US" dirty="0"/>
              <a:t>＜汚染したリネンの搬出＞</a:t>
            </a:r>
          </a:p>
          <a:p>
            <a:pPr>
              <a:spcBef>
                <a:spcPct val="0"/>
              </a:spcBef>
            </a:pPr>
            <a:r>
              <a:rPr lang="ja-JP" altLang="en-US" dirty="0"/>
              <a:t>汚染したリネンを入れた袋や容器は，ラベルなどによって識別できるようにしておきます。</a:t>
            </a:r>
          </a:p>
          <a:p>
            <a:pPr>
              <a:spcBef>
                <a:spcPct val="0"/>
              </a:spcBef>
            </a:pPr>
            <a:endParaRPr lang="ja-JP" altLang="en-US" dirty="0"/>
          </a:p>
        </p:txBody>
      </p:sp>
    </p:spTree>
    <p:extLst>
      <p:ext uri="{BB962C8B-B14F-4D97-AF65-F5344CB8AC3E}">
        <p14:creationId xmlns:p14="http://schemas.microsoft.com/office/powerpoint/2010/main" val="49236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D792B3B0-00DE-4BAC-A942-38C69F00A3FF}" type="slidenum">
              <a:rPr lang="ja-JP" altLang="en-US">
                <a:latin typeface="Calibri" panose="020F0502020204030204" pitchFamily="34" charset="0"/>
              </a:rPr>
              <a:pPr eaLnBrk="1" hangingPunct="1"/>
              <a:t>24</a:t>
            </a:fld>
            <a:endParaRPr lang="en-US" altLang="ja-JP">
              <a:latin typeface="Calibri" panose="020F0502020204030204" pitchFamily="34" charset="0"/>
            </a:endParaRPr>
          </a:p>
        </p:txBody>
      </p:sp>
      <p:sp>
        <p:nvSpPr>
          <p:cNvPr id="9728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728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ja-JP" altLang="en-US" dirty="0"/>
              <a:t>突然ですが，ここでクイズです。</a:t>
            </a:r>
            <a:endParaRPr lang="en-US" altLang="ja-JP" dirty="0"/>
          </a:p>
          <a:p>
            <a:pPr eaLnBrk="1" hangingPunct="1"/>
            <a:r>
              <a:rPr lang="ja-JP" altLang="en-US" dirty="0"/>
              <a:t>次の廃棄物のうち，感染性廃棄物はどれでしょうか？</a:t>
            </a:r>
            <a:endParaRPr lang="en-US" altLang="ja-JP" dirty="0"/>
          </a:p>
          <a:p>
            <a:pPr eaLnBrk="1" hangingPunct="1"/>
            <a:endParaRPr lang="en-US" altLang="ja-JP" dirty="0"/>
          </a:p>
          <a:p>
            <a:pPr eaLnBrk="1" hangingPunct="1"/>
            <a:r>
              <a:rPr lang="ja-JP" altLang="en-US" dirty="0"/>
              <a:t>①紙くず</a:t>
            </a:r>
            <a:endParaRPr lang="en-US" altLang="ja-JP" dirty="0"/>
          </a:p>
          <a:p>
            <a:pPr eaLnBrk="1" hangingPunct="1"/>
            <a:endParaRPr lang="en-US" altLang="ja-JP" dirty="0"/>
          </a:p>
          <a:p>
            <a:pPr eaLnBrk="1" hangingPunct="1"/>
            <a:r>
              <a:rPr lang="ja-JP" altLang="en-US" dirty="0"/>
              <a:t>②血液や体液が付着していないガーゼ</a:t>
            </a:r>
          </a:p>
          <a:p>
            <a:pPr eaLnBrk="1" hangingPunct="1"/>
            <a:endParaRPr lang="en-US" altLang="ja-JP" dirty="0"/>
          </a:p>
          <a:p>
            <a:pPr eaLnBrk="1" hangingPunct="1"/>
            <a:r>
              <a:rPr lang="ja-JP" altLang="en-US" dirty="0"/>
              <a:t>③紙おむつ</a:t>
            </a:r>
            <a:endParaRPr lang="en-US" altLang="ja-JP" dirty="0"/>
          </a:p>
          <a:p>
            <a:pPr eaLnBrk="1" hangingPunct="1"/>
            <a:endParaRPr lang="en-US" altLang="ja-JP" dirty="0"/>
          </a:p>
          <a:p>
            <a:pPr eaLnBrk="1" hangingPunct="1"/>
            <a:r>
              <a:rPr lang="ja-JP" altLang="en-US" dirty="0"/>
              <a:t>④未使用の注射針</a:t>
            </a:r>
          </a:p>
          <a:p>
            <a:pPr eaLnBrk="1" hangingPunct="1"/>
            <a:endParaRPr lang="ja-JP" altLang="en-US" dirty="0"/>
          </a:p>
        </p:txBody>
      </p:sp>
    </p:spTree>
    <p:extLst>
      <p:ext uri="{BB962C8B-B14F-4D97-AF65-F5344CB8AC3E}">
        <p14:creationId xmlns:p14="http://schemas.microsoft.com/office/powerpoint/2010/main" val="21011453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5C38DF8-68A6-49F0-9ABA-C226F75B6F5A}" type="slidenum">
              <a:rPr lang="ja-JP" altLang="en-US">
                <a:latin typeface="Calibri" panose="020F0502020204030204" pitchFamily="34" charset="0"/>
              </a:rPr>
              <a:pPr eaLnBrk="1" hangingPunct="1"/>
              <a:t>25</a:t>
            </a:fld>
            <a:endParaRPr lang="en-US" altLang="ja-JP">
              <a:latin typeface="Calibri" panose="020F0502020204030204" pitchFamily="34" charset="0"/>
            </a:endParaRPr>
          </a:p>
        </p:txBody>
      </p:sp>
      <p:sp>
        <p:nvSpPr>
          <p:cNvPr id="98307"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8308"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答えは，④の「未使用の注射針」です。</a:t>
            </a:r>
          </a:p>
          <a:p>
            <a:endParaRPr lang="ja-JP" altLang="en-US" dirty="0"/>
          </a:p>
          <a:p>
            <a:pPr eaLnBrk="1" hangingPunct="1">
              <a:lnSpc>
                <a:spcPct val="110000"/>
              </a:lnSpc>
              <a:spcBef>
                <a:spcPct val="0"/>
              </a:spcBef>
            </a:pPr>
            <a:r>
              <a:rPr lang="ja-JP" altLang="en-US" dirty="0"/>
              <a:t>注射針などの鋭利なものは，たとえ血液や体液が付着していない場合でも，感染性廃棄物として扱います。</a:t>
            </a:r>
          </a:p>
          <a:p>
            <a:endParaRPr lang="en-US" altLang="ja-JP" dirty="0"/>
          </a:p>
          <a:p>
            <a:r>
              <a:rPr lang="en-US" altLang="ja-JP" dirty="0"/>
              <a:t>※</a:t>
            </a:r>
            <a:r>
              <a:rPr lang="ja-JP" altLang="en-US" dirty="0"/>
              <a:t>ガーゼや紙おむつは，血液や体液などによって汚染された場合，感染性廃棄物として扱います。</a:t>
            </a:r>
          </a:p>
        </p:txBody>
      </p:sp>
    </p:spTree>
    <p:extLst>
      <p:ext uri="{BB962C8B-B14F-4D97-AF65-F5344CB8AC3E}">
        <p14:creationId xmlns:p14="http://schemas.microsoft.com/office/powerpoint/2010/main" val="1415151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CF302-F6EF-4BA6-B549-C448A94A1328}"/>
            </a:ext>
          </a:extLst>
        </p:cNvPr>
        <p:cNvGrpSpPr/>
        <p:nvPr/>
      </p:nvGrpSpPr>
      <p:grpSpPr>
        <a:xfrm>
          <a:off x="0" y="0"/>
          <a:ext cx="0" cy="0"/>
          <a:chOff x="0" y="0"/>
          <a:chExt cx="0" cy="0"/>
        </a:xfrm>
      </p:grpSpPr>
      <p:sp>
        <p:nvSpPr>
          <p:cNvPr id="99330" name="スライド番号プレースホルダー 6">
            <a:extLst>
              <a:ext uri="{FF2B5EF4-FFF2-40B4-BE49-F238E27FC236}">
                <a16:creationId xmlns:a16="http://schemas.microsoft.com/office/drawing/2014/main" id="{88A49B16-8BBD-2574-990F-85CB43BACBEE}"/>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C5B6796A-4507-4D48-B7A8-043AB2C12C4C}" type="slidenum">
              <a:rPr lang="ja-JP" altLang="en-US">
                <a:latin typeface="Calibri" panose="020F0502020204030204" pitchFamily="34" charset="0"/>
              </a:rPr>
              <a:pPr eaLnBrk="1" hangingPunct="1"/>
              <a:t>26</a:t>
            </a:fld>
            <a:endParaRPr lang="en-US" altLang="ja-JP">
              <a:latin typeface="Calibri" panose="020F0502020204030204" pitchFamily="34" charset="0"/>
            </a:endParaRPr>
          </a:p>
        </p:txBody>
      </p:sp>
      <p:sp>
        <p:nvSpPr>
          <p:cNvPr id="99331" name="Rectangle 2">
            <a:extLst>
              <a:ext uri="{FF2B5EF4-FFF2-40B4-BE49-F238E27FC236}">
                <a16:creationId xmlns:a16="http://schemas.microsoft.com/office/drawing/2014/main" id="{166C192A-05AB-915A-8133-FF58F9B92F7C}"/>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99332" name="Rectangle 3">
            <a:extLst>
              <a:ext uri="{FF2B5EF4-FFF2-40B4-BE49-F238E27FC236}">
                <a16:creationId xmlns:a16="http://schemas.microsoft.com/office/drawing/2014/main" id="{3975379B-1F71-24C3-394F-9B1E31DB9A94}"/>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感染性廃棄物かどうかは，</a:t>
            </a:r>
          </a:p>
          <a:p>
            <a:r>
              <a:rPr lang="ja-JP" altLang="en-US" dirty="0"/>
              <a:t>「感染性廃棄物の判断フロー」で確認した後，</a:t>
            </a:r>
          </a:p>
          <a:p>
            <a:r>
              <a:rPr lang="ja-JP" altLang="en-US" dirty="0"/>
              <a:t>「非感染性廃棄物の判断フロー」で再確認します。</a:t>
            </a:r>
          </a:p>
          <a:p>
            <a:endParaRPr lang="ja-JP" altLang="en-US" dirty="0"/>
          </a:p>
        </p:txBody>
      </p:sp>
    </p:spTree>
    <p:extLst>
      <p:ext uri="{BB962C8B-B14F-4D97-AF65-F5344CB8AC3E}">
        <p14:creationId xmlns:p14="http://schemas.microsoft.com/office/powerpoint/2010/main" val="1846966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D422058E-7A94-4955-95AD-14E6CE07A017}" type="slidenum">
              <a:rPr lang="ja-JP" altLang="en-US">
                <a:latin typeface="Calibri" panose="020F0502020204030204" pitchFamily="34" charset="0"/>
              </a:rPr>
              <a:pPr eaLnBrk="1" hangingPunct="1"/>
              <a:t>27</a:t>
            </a:fld>
            <a:endParaRPr lang="en-US" altLang="ja-JP">
              <a:latin typeface="Calibri" panose="020F0502020204030204" pitchFamily="34" charset="0"/>
            </a:endParaRPr>
          </a:p>
        </p:txBody>
      </p:sp>
      <p:sp>
        <p:nvSpPr>
          <p:cNvPr id="100355" name="スライド イメージ プレースホルダー 1"/>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0356" name="ノート プレースホルダー 2"/>
          <p:cNvSpPr>
            <a:spLocks noGrp="1"/>
          </p:cNvSpPr>
          <p:nvPr>
            <p:ph type="body" idx="1"/>
          </p:nvPr>
        </p:nvSpPr>
        <p:spPr>
          <a:xfrm>
            <a:off x="673276" y="4686002"/>
            <a:ext cx="5389213" cy="4686001"/>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感染性廃棄物の判断フローは，</a:t>
            </a:r>
          </a:p>
          <a:p>
            <a:r>
              <a:rPr lang="en-US" altLang="ja-JP" dirty="0"/>
              <a:t>Step1</a:t>
            </a:r>
            <a:r>
              <a:rPr lang="ja-JP" altLang="en-US" dirty="0"/>
              <a:t>：形状，</a:t>
            </a:r>
            <a:r>
              <a:rPr lang="en-US" altLang="ja-JP" dirty="0"/>
              <a:t>Step2</a:t>
            </a:r>
            <a:r>
              <a:rPr lang="ja-JP" altLang="en-US" dirty="0"/>
              <a:t>：排出場所，</a:t>
            </a:r>
            <a:r>
              <a:rPr lang="en-US" altLang="ja-JP" dirty="0"/>
              <a:t>Step3</a:t>
            </a:r>
            <a:r>
              <a:rPr lang="ja-JP" altLang="en-US" dirty="0"/>
              <a:t>：感染症の種類</a:t>
            </a:r>
          </a:p>
          <a:p>
            <a:r>
              <a:rPr lang="ja-JP" altLang="en-US" dirty="0"/>
              <a:t>の</a:t>
            </a:r>
            <a:r>
              <a:rPr lang="en-US" altLang="ja-JP" dirty="0"/>
              <a:t>3</a:t>
            </a:r>
            <a:r>
              <a:rPr lang="ja-JP" altLang="en-US" dirty="0"/>
              <a:t>段階で，感染性廃棄物かどうかを判断します。</a:t>
            </a:r>
          </a:p>
          <a:p>
            <a:endParaRPr lang="ja-JP" altLang="en-US" dirty="0"/>
          </a:p>
          <a:p>
            <a:endParaRPr lang="ja-JP" altLang="en-US" dirty="0"/>
          </a:p>
          <a:p>
            <a:r>
              <a:rPr lang="ja-JP" altLang="en-US" sz="1000" dirty="0"/>
              <a:t>＜補足＞</a:t>
            </a:r>
          </a:p>
          <a:p>
            <a:r>
              <a:rPr lang="ja-JP" altLang="en-US" sz="1000" dirty="0"/>
              <a:t>（注）次の廃棄物も感染性廃棄物と同等の取り扱いとします。</a:t>
            </a:r>
          </a:p>
          <a:p>
            <a:r>
              <a:rPr lang="ja-JP" altLang="en-US" sz="1000" dirty="0"/>
              <a:t>・外見上血液と見分けがつかない輸血用血液製剤など。</a:t>
            </a:r>
          </a:p>
          <a:p>
            <a:r>
              <a:rPr lang="ja-JP" altLang="en-US" sz="1000" dirty="0"/>
              <a:t>・血液などが付着していない鋭利なもの（破損したガラスくずなどを含む）。</a:t>
            </a:r>
          </a:p>
          <a:p>
            <a:r>
              <a:rPr lang="ja-JP" altLang="en-US" sz="1000" dirty="0"/>
              <a:t>（注</a:t>
            </a:r>
            <a:r>
              <a:rPr lang="en-US" altLang="ja-JP" sz="1000" dirty="0"/>
              <a:t>1</a:t>
            </a:r>
            <a:r>
              <a:rPr lang="ja-JP" altLang="en-US" sz="1000" dirty="0"/>
              <a:t>）ホルマリン漬臓器などを含みます。</a:t>
            </a:r>
            <a:endParaRPr lang="en-US" altLang="ja-JP" sz="1000" dirty="0"/>
          </a:p>
          <a:p>
            <a:r>
              <a:rPr lang="ja-JP" altLang="en-US" sz="1000" dirty="0"/>
              <a:t>（注</a:t>
            </a:r>
            <a:r>
              <a:rPr lang="en-US" altLang="ja-JP" sz="1000" dirty="0"/>
              <a:t>2</a:t>
            </a:r>
            <a:r>
              <a:rPr lang="ja-JP" altLang="en-US" sz="1000" dirty="0"/>
              <a:t>）病原微生物に関連した試験，検査などに使用した培地，実験動物の死体，試験管，シャーレなど。</a:t>
            </a:r>
            <a:endParaRPr lang="en-US" altLang="ja-JP" sz="1000" dirty="0"/>
          </a:p>
          <a:p>
            <a:r>
              <a:rPr lang="ja-JP" altLang="en-US" sz="1000" dirty="0"/>
              <a:t>（注</a:t>
            </a:r>
            <a:r>
              <a:rPr lang="en-US" altLang="ja-JP" sz="1000" dirty="0"/>
              <a:t>3</a:t>
            </a:r>
            <a:r>
              <a:rPr lang="ja-JP" altLang="en-US" sz="1000" dirty="0"/>
              <a:t>）医療器材としての注射針，メス，破損したアンプル・バイアルなど。</a:t>
            </a:r>
            <a:endParaRPr lang="en-US" altLang="ja-JP" sz="1000" dirty="0"/>
          </a:p>
          <a:p>
            <a:r>
              <a:rPr lang="ja-JP" altLang="en-US" sz="1000" dirty="0"/>
              <a:t>（注</a:t>
            </a:r>
            <a:r>
              <a:rPr lang="en-US" altLang="ja-JP" sz="1000" dirty="0"/>
              <a:t>4</a:t>
            </a:r>
            <a:r>
              <a:rPr lang="ja-JP" altLang="en-US" sz="1000" dirty="0"/>
              <a:t>）感染症法により入院措置が講ぜられる一類，二類感染症，新型インフルエンザなどの感染症，指定感染症および新感染症の病床。</a:t>
            </a:r>
            <a:endParaRPr lang="en-US" altLang="ja-JP" sz="1000" dirty="0"/>
          </a:p>
          <a:p>
            <a:r>
              <a:rPr lang="ja-JP" altLang="en-US" sz="1000" dirty="0"/>
              <a:t>（注</a:t>
            </a:r>
            <a:r>
              <a:rPr lang="en-US" altLang="ja-JP" sz="1000" dirty="0"/>
              <a:t>5</a:t>
            </a:r>
            <a:r>
              <a:rPr lang="ja-JP" altLang="en-US" sz="1000" dirty="0"/>
              <a:t>）医療器材（注射針，メス，ガラスくずなど），ディスポーザブルの医療器材（ピンセット，注射器，カテーテル類，透析などの回路，輸液点滴セット，手袋，血液バッグ，リネン類など），衛生材料（ガーゼ，脱脂綿など），紙おむつ，標本（検体標本）など。</a:t>
            </a:r>
          </a:p>
          <a:p>
            <a:r>
              <a:rPr lang="ja-JP" altLang="en-US" sz="1000" dirty="0"/>
              <a:t>なお，インフルエンザ（鳥インフルエンザを除く），伝染性紅斑，レジオネラ症などの患者の紙おむつは，血液などが付着していなければ感染性廃棄物ではありません。</a:t>
            </a:r>
            <a:endParaRPr lang="en-US" altLang="ja-JP" sz="1000" dirty="0"/>
          </a:p>
          <a:p>
            <a:r>
              <a:rPr lang="ja-JP" altLang="en-US" sz="1000" dirty="0"/>
              <a:t>（注</a:t>
            </a:r>
            <a:r>
              <a:rPr lang="en-US" altLang="ja-JP" sz="1000" dirty="0"/>
              <a:t>6</a:t>
            </a:r>
            <a:r>
              <a:rPr lang="ja-JP" altLang="en-US" sz="1000" dirty="0"/>
              <a:t>）感染性・非感染性のいずれであるかは，通常はこのフローで判断が可能であるが，このフローで判断できないものについては，医師など（医師，歯科医師および獣医師）により，感染のおそれがあると判断される場合は感染性廃棄物とします。</a:t>
            </a:r>
          </a:p>
        </p:txBody>
      </p:sp>
    </p:spTree>
    <p:extLst>
      <p:ext uri="{BB962C8B-B14F-4D97-AF65-F5344CB8AC3E}">
        <p14:creationId xmlns:p14="http://schemas.microsoft.com/office/powerpoint/2010/main" val="19007045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9DCB5-B549-FBCB-8568-07D19C839186}"/>
            </a:ext>
          </a:extLst>
        </p:cNvPr>
        <p:cNvGrpSpPr/>
        <p:nvPr/>
      </p:nvGrpSpPr>
      <p:grpSpPr>
        <a:xfrm>
          <a:off x="0" y="0"/>
          <a:ext cx="0" cy="0"/>
          <a:chOff x="0" y="0"/>
          <a:chExt cx="0" cy="0"/>
        </a:xfrm>
      </p:grpSpPr>
      <p:sp>
        <p:nvSpPr>
          <p:cNvPr id="101378" name="スライド番号プレースホルダー 6">
            <a:extLst>
              <a:ext uri="{FF2B5EF4-FFF2-40B4-BE49-F238E27FC236}">
                <a16:creationId xmlns:a16="http://schemas.microsoft.com/office/drawing/2014/main" id="{7C9828E7-49DD-F8C2-0BE2-8D6F4F2FBC5A}"/>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B224D4E-C6DC-4FB7-AF49-AF58E1410253}" type="slidenum">
              <a:rPr lang="ja-JP" altLang="en-US">
                <a:latin typeface="Calibri" panose="020F0502020204030204" pitchFamily="34" charset="0"/>
              </a:rPr>
              <a:pPr eaLnBrk="1" hangingPunct="1"/>
              <a:t>28</a:t>
            </a:fld>
            <a:endParaRPr lang="en-US" altLang="ja-JP">
              <a:latin typeface="Calibri" panose="020F0502020204030204" pitchFamily="34" charset="0"/>
            </a:endParaRPr>
          </a:p>
        </p:txBody>
      </p:sp>
      <p:sp>
        <p:nvSpPr>
          <p:cNvPr id="101379" name="Rectangle 2">
            <a:extLst>
              <a:ext uri="{FF2B5EF4-FFF2-40B4-BE49-F238E27FC236}">
                <a16:creationId xmlns:a16="http://schemas.microsoft.com/office/drawing/2014/main" id="{0FDC2E9E-4DFF-8044-E231-6043FA77282C}"/>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1380" name="Rectangle 3">
            <a:extLst>
              <a:ext uri="{FF2B5EF4-FFF2-40B4-BE49-F238E27FC236}">
                <a16:creationId xmlns:a16="http://schemas.microsoft.com/office/drawing/2014/main" id="{4193FB9B-2052-3BF2-033C-0AA37368262F}"/>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廃棄物を感染性廃棄物の判断フローで判別した後，再度，「非感染性廃棄物の判断フロー」で感染性か非感染性かを判断します。</a:t>
            </a:r>
          </a:p>
          <a:p>
            <a:endParaRPr lang="ja-JP" altLang="en-US" dirty="0"/>
          </a:p>
          <a:p>
            <a:r>
              <a:rPr lang="ja-JP" altLang="en-US" dirty="0"/>
              <a:t>場合によっては，「感染性廃棄物の判断フロー」で非感染性と判断されたとしても「非感染性廃棄物の判断フロー」で感染性と判断されることもあります。</a:t>
            </a:r>
          </a:p>
          <a:p>
            <a:endParaRPr lang="ja-JP" altLang="en-US" dirty="0"/>
          </a:p>
        </p:txBody>
      </p:sp>
    </p:spTree>
    <p:extLst>
      <p:ext uri="{BB962C8B-B14F-4D97-AF65-F5344CB8AC3E}">
        <p14:creationId xmlns:p14="http://schemas.microsoft.com/office/powerpoint/2010/main" val="1700077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FDD128E-4115-4F56-921D-BABE2F3A6931}" type="slidenum">
              <a:rPr lang="ja-JP" altLang="en-US">
                <a:latin typeface="Calibri" panose="020F0502020204030204" pitchFamily="34" charset="0"/>
              </a:rPr>
              <a:pPr eaLnBrk="1" hangingPunct="1"/>
              <a:t>29</a:t>
            </a:fld>
            <a:endParaRPr lang="en-US" altLang="ja-JP">
              <a:latin typeface="Calibri" panose="020F0502020204030204" pitchFamily="34" charset="0"/>
            </a:endParaRPr>
          </a:p>
        </p:txBody>
      </p:sp>
      <p:sp>
        <p:nvSpPr>
          <p:cNvPr id="10240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0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a:t>感染経路別予防策それぞれの概略をご紹介します。</a:t>
            </a:r>
          </a:p>
          <a:p>
            <a:endParaRPr lang="ja-JP" altLang="en-US"/>
          </a:p>
        </p:txBody>
      </p:sp>
    </p:spTree>
    <p:extLst>
      <p:ext uri="{BB962C8B-B14F-4D97-AF65-F5344CB8AC3E}">
        <p14:creationId xmlns:p14="http://schemas.microsoft.com/office/powerpoint/2010/main" val="2453352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スライド番号プレースホルダー 6"/>
          <p:cNvSpPr txBox="1">
            <a:spLocks noGrp="1"/>
          </p:cNvSpPr>
          <p:nvPr/>
        </p:nvSpPr>
        <p:spPr bwMode="auto">
          <a:xfrm>
            <a:off x="3815227" y="9372003"/>
            <a:ext cx="2919031" cy="492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312" tIns="45157" rIns="90312" bIns="45157" anchor="b"/>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fld id="{3156F0AA-C3DC-44AD-A1D1-E95264651A99}" type="slidenum">
              <a:rPr lang="ja-JP" altLang="en-US" sz="1100">
                <a:latin typeface="Calibri" panose="020F0502020204030204" pitchFamily="34" charset="0"/>
              </a:rPr>
              <a:pPr algn="r" eaLnBrk="1" hangingPunct="1"/>
              <a:t>3</a:t>
            </a:fld>
            <a:endParaRPr lang="en-US" altLang="ja-JP" sz="1100">
              <a:latin typeface="Calibri" panose="020F0502020204030204" pitchFamily="34" charset="0"/>
            </a:endParaRPr>
          </a:p>
        </p:txBody>
      </p:sp>
      <p:sp>
        <p:nvSpPr>
          <p:cNvPr id="73731"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3732"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a:p>
        </p:txBody>
      </p:sp>
    </p:spTree>
    <p:extLst>
      <p:ext uri="{BB962C8B-B14F-4D97-AF65-F5344CB8AC3E}">
        <p14:creationId xmlns:p14="http://schemas.microsoft.com/office/powerpoint/2010/main" val="39899573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41D0F-C057-EB01-E4D1-9A5BDD5E57B9}"/>
            </a:ext>
          </a:extLst>
        </p:cNvPr>
        <p:cNvGrpSpPr/>
        <p:nvPr/>
      </p:nvGrpSpPr>
      <p:grpSpPr>
        <a:xfrm>
          <a:off x="0" y="0"/>
          <a:ext cx="0" cy="0"/>
          <a:chOff x="0" y="0"/>
          <a:chExt cx="0" cy="0"/>
        </a:xfrm>
      </p:grpSpPr>
      <p:sp>
        <p:nvSpPr>
          <p:cNvPr id="103426" name="スライド番号プレースホルダー 6">
            <a:extLst>
              <a:ext uri="{FF2B5EF4-FFF2-40B4-BE49-F238E27FC236}">
                <a16:creationId xmlns:a16="http://schemas.microsoft.com/office/drawing/2014/main" id="{F98674AD-85B8-8C69-5338-57CC832C8EA2}"/>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FFE011E-7CD3-4119-B8BA-4BFAC6BDFA88}" type="slidenum">
              <a:rPr lang="ja-JP" altLang="en-US">
                <a:latin typeface="Calibri" panose="020F0502020204030204" pitchFamily="34" charset="0"/>
              </a:rPr>
              <a:pPr eaLnBrk="1" hangingPunct="1"/>
              <a:t>30</a:t>
            </a:fld>
            <a:endParaRPr lang="en-US" altLang="ja-JP">
              <a:latin typeface="Calibri" panose="020F0502020204030204" pitchFamily="34" charset="0"/>
            </a:endParaRPr>
          </a:p>
        </p:txBody>
      </p:sp>
      <p:sp>
        <p:nvSpPr>
          <p:cNvPr id="103427" name="Rectangle 2">
            <a:extLst>
              <a:ext uri="{FF2B5EF4-FFF2-40B4-BE49-F238E27FC236}">
                <a16:creationId xmlns:a16="http://schemas.microsoft.com/office/drawing/2014/main" id="{B92A7AB8-6406-1C31-25AF-DF2B4AD14AE0}"/>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3428" name="Rectangle 3">
            <a:extLst>
              <a:ext uri="{FF2B5EF4-FFF2-40B4-BE49-F238E27FC236}">
                <a16:creationId xmlns:a16="http://schemas.microsoft.com/office/drawing/2014/main" id="{1CCE6AF0-7FEF-4C56-B240-0ACEF2EC8ED3}"/>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主な感染経路は，空気感染，飛沫感染，接触感染の</a:t>
            </a:r>
            <a:r>
              <a:rPr lang="en-US" altLang="ja-JP" dirty="0"/>
              <a:t>3</a:t>
            </a:r>
            <a:r>
              <a:rPr lang="ja-JP" altLang="en-US" dirty="0"/>
              <a:t>つであり，それぞれに対して対策があります。</a:t>
            </a:r>
          </a:p>
          <a:p>
            <a:endParaRPr lang="ja-JP" altLang="en-US" dirty="0"/>
          </a:p>
        </p:txBody>
      </p:sp>
    </p:spTree>
    <p:extLst>
      <p:ext uri="{BB962C8B-B14F-4D97-AF65-F5344CB8AC3E}">
        <p14:creationId xmlns:p14="http://schemas.microsoft.com/office/powerpoint/2010/main" val="3411359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E00530-9D24-4099-67AC-6C271B97BBB5}"/>
            </a:ext>
          </a:extLst>
        </p:cNvPr>
        <p:cNvGrpSpPr/>
        <p:nvPr/>
      </p:nvGrpSpPr>
      <p:grpSpPr>
        <a:xfrm>
          <a:off x="0" y="0"/>
          <a:ext cx="0" cy="0"/>
          <a:chOff x="0" y="0"/>
          <a:chExt cx="0" cy="0"/>
        </a:xfrm>
      </p:grpSpPr>
      <p:sp>
        <p:nvSpPr>
          <p:cNvPr id="104450" name="スライド番号プレースホルダー 6">
            <a:extLst>
              <a:ext uri="{FF2B5EF4-FFF2-40B4-BE49-F238E27FC236}">
                <a16:creationId xmlns:a16="http://schemas.microsoft.com/office/drawing/2014/main" id="{502B7B6C-6B34-A8AA-BA27-E3B70BABD309}"/>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B4C14BE-3EFF-43F1-8BBE-36C2861EDB8E}" type="slidenum">
              <a:rPr lang="ja-JP" altLang="en-US">
                <a:latin typeface="Calibri" panose="020F0502020204030204" pitchFamily="34" charset="0"/>
              </a:rPr>
              <a:pPr eaLnBrk="1" hangingPunct="1"/>
              <a:t>31</a:t>
            </a:fld>
            <a:endParaRPr lang="en-US" altLang="ja-JP">
              <a:latin typeface="Calibri" panose="020F0502020204030204" pitchFamily="34" charset="0"/>
            </a:endParaRPr>
          </a:p>
        </p:txBody>
      </p:sp>
      <p:sp>
        <p:nvSpPr>
          <p:cNvPr id="104451" name="Rectangle 2">
            <a:extLst>
              <a:ext uri="{FF2B5EF4-FFF2-40B4-BE49-F238E27FC236}">
                <a16:creationId xmlns:a16="http://schemas.microsoft.com/office/drawing/2014/main" id="{BF3A97C5-64EF-1C79-56BA-64CA245D805A}"/>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2" name="Rectangle 3">
            <a:extLst>
              <a:ext uri="{FF2B5EF4-FFF2-40B4-BE49-F238E27FC236}">
                <a16:creationId xmlns:a16="http://schemas.microsoft.com/office/drawing/2014/main" id="{66A850DB-10E0-288E-612B-FA9F304DE16A}"/>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結核や水痘，麻疹など空気感染する感染症の場合，患者さんに接するときや入室するときは</a:t>
            </a:r>
            <a:r>
              <a:rPr lang="en-US" altLang="ja-JP" dirty="0"/>
              <a:t>N95</a:t>
            </a:r>
            <a:r>
              <a:rPr lang="ja-JP" altLang="en-US" dirty="0"/>
              <a:t>マスクの着用が必要です。</a:t>
            </a:r>
          </a:p>
          <a:p>
            <a:endParaRPr lang="ja-JP" altLang="en-US" dirty="0"/>
          </a:p>
          <a:p>
            <a:r>
              <a:rPr lang="ja-JP" altLang="en-US" dirty="0"/>
              <a:t>サージカルマスクでは，空気感染を引き起こす飛沫核を通してしまうので，サージカルマスクではなく，微粒子を通さない</a:t>
            </a:r>
            <a:r>
              <a:rPr lang="en-US" altLang="ja-JP" dirty="0"/>
              <a:t>N95</a:t>
            </a:r>
            <a:r>
              <a:rPr lang="ja-JP" altLang="en-US" dirty="0"/>
              <a:t>マスクを使用します。</a:t>
            </a:r>
          </a:p>
          <a:p>
            <a:endParaRPr lang="ja-JP" altLang="en-US" dirty="0"/>
          </a:p>
          <a:p>
            <a:endParaRPr lang="ja-JP" altLang="en-US" dirty="0"/>
          </a:p>
          <a:p>
            <a:r>
              <a:rPr lang="ja-JP" altLang="en-US" dirty="0"/>
              <a:t>＜補足＞</a:t>
            </a:r>
          </a:p>
          <a:p>
            <a:r>
              <a:rPr lang="ja-JP" altLang="en-US" dirty="0"/>
              <a:t>・サージカルマスク：通常のマスクで，飛沫感染を引き起こす直径</a:t>
            </a:r>
            <a:r>
              <a:rPr lang="en-US" altLang="ja-JP" dirty="0"/>
              <a:t>5μm</a:t>
            </a:r>
            <a:r>
              <a:rPr lang="ja-JP" altLang="en-US" dirty="0"/>
              <a:t>以上の飛沫を除去することができますが，空気感染を引き起こす微粒子（病原体）は除去できません。</a:t>
            </a:r>
          </a:p>
          <a:p>
            <a:endParaRPr lang="ja-JP" altLang="en-US" dirty="0"/>
          </a:p>
          <a:p>
            <a:r>
              <a:rPr lang="ja-JP" altLang="en-US" dirty="0"/>
              <a:t>・</a:t>
            </a:r>
            <a:r>
              <a:rPr lang="en-US" altLang="ja-JP" dirty="0"/>
              <a:t>N95</a:t>
            </a:r>
            <a:r>
              <a:rPr lang="ja-JP" altLang="en-US" dirty="0"/>
              <a:t>マスク：</a:t>
            </a:r>
            <a:r>
              <a:rPr lang="en-US" altLang="ja-JP" dirty="0"/>
              <a:t>0.1</a:t>
            </a:r>
            <a:r>
              <a:rPr lang="ja-JP" altLang="en-US" dirty="0"/>
              <a:t>～</a:t>
            </a:r>
            <a:r>
              <a:rPr lang="en-US" altLang="ja-JP" dirty="0"/>
              <a:t>0.3μm</a:t>
            </a:r>
            <a:r>
              <a:rPr lang="ja-JP" altLang="en-US" dirty="0"/>
              <a:t>の空気感染を引き起こす微粒子（病原体）を</a:t>
            </a:r>
            <a:r>
              <a:rPr lang="en-US" altLang="ja-JP" dirty="0"/>
              <a:t>95</a:t>
            </a:r>
            <a:r>
              <a:rPr lang="ja-JP" altLang="en-US" dirty="0"/>
              <a:t>％以上除去できます。</a:t>
            </a:r>
          </a:p>
          <a:p>
            <a:endParaRPr lang="ja-JP" altLang="en-US" dirty="0"/>
          </a:p>
        </p:txBody>
      </p:sp>
    </p:spTree>
    <p:extLst>
      <p:ext uri="{BB962C8B-B14F-4D97-AF65-F5344CB8AC3E}">
        <p14:creationId xmlns:p14="http://schemas.microsoft.com/office/powerpoint/2010/main" val="10394494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BE93D-2573-3B7C-B0A4-B985A14311E5}"/>
            </a:ext>
          </a:extLst>
        </p:cNvPr>
        <p:cNvGrpSpPr/>
        <p:nvPr/>
      </p:nvGrpSpPr>
      <p:grpSpPr>
        <a:xfrm>
          <a:off x="0" y="0"/>
          <a:ext cx="0" cy="0"/>
          <a:chOff x="0" y="0"/>
          <a:chExt cx="0" cy="0"/>
        </a:xfrm>
      </p:grpSpPr>
      <p:sp>
        <p:nvSpPr>
          <p:cNvPr id="105474" name="スライド番号プレースホルダー 6">
            <a:extLst>
              <a:ext uri="{FF2B5EF4-FFF2-40B4-BE49-F238E27FC236}">
                <a16:creationId xmlns:a16="http://schemas.microsoft.com/office/drawing/2014/main" id="{601B2CD1-60B1-1463-9D94-65DD7AEFFA8E}"/>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A2F25282-71A2-42EF-8DF2-17F04B598BA2}" type="slidenum">
              <a:rPr lang="ja-JP" altLang="en-US">
                <a:latin typeface="Calibri" panose="020F0502020204030204" pitchFamily="34" charset="0"/>
              </a:rPr>
              <a:pPr eaLnBrk="1" hangingPunct="1"/>
              <a:t>32</a:t>
            </a:fld>
            <a:endParaRPr lang="en-US" altLang="ja-JP">
              <a:latin typeface="Calibri" panose="020F0502020204030204" pitchFamily="34" charset="0"/>
            </a:endParaRPr>
          </a:p>
        </p:txBody>
      </p:sp>
      <p:sp>
        <p:nvSpPr>
          <p:cNvPr id="105475" name="Rectangle 2">
            <a:extLst>
              <a:ext uri="{FF2B5EF4-FFF2-40B4-BE49-F238E27FC236}">
                <a16:creationId xmlns:a16="http://schemas.microsoft.com/office/drawing/2014/main" id="{275426E5-714D-CABA-3F77-97BF942FD996}"/>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5476" name="Rectangle 3">
            <a:extLst>
              <a:ext uri="{FF2B5EF4-FFF2-40B4-BE49-F238E27FC236}">
                <a16:creationId xmlns:a16="http://schemas.microsoft.com/office/drawing/2014/main" id="{61927207-6C2C-17F0-18E5-2249F8092010}"/>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空気予防策が必要な主な感染症・病原体は，結核，水痘，麻疹です。</a:t>
            </a:r>
          </a:p>
          <a:p>
            <a:endParaRPr lang="ja-JP" altLang="en-US" dirty="0"/>
          </a:p>
          <a:p>
            <a:r>
              <a:rPr lang="ja-JP" altLang="en-US" dirty="0"/>
              <a:t>空気感染は，直径</a:t>
            </a:r>
            <a:r>
              <a:rPr lang="en-US" altLang="ja-JP" dirty="0"/>
              <a:t>5μm</a:t>
            </a:r>
            <a:r>
              <a:rPr lang="ja-JP" altLang="en-US" dirty="0"/>
              <a:t>未満の飛沫核が長時間空中を浮遊することで伝播し，感染しますので，院内の空気の流れを考慮した対策が必要です。</a:t>
            </a:r>
          </a:p>
          <a:p>
            <a:endParaRPr lang="ja-JP" alt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ja-JP" altLang="en-US" dirty="0"/>
              <a:t>具体的な対策方法としては，個室，換気，</a:t>
            </a:r>
            <a:r>
              <a:rPr lang="en-US" altLang="ja-JP" dirty="0"/>
              <a:t>N95</a:t>
            </a:r>
            <a:r>
              <a:rPr lang="ja-JP" altLang="en-US" dirty="0"/>
              <a:t>マスクは必須で，手袋とガウンはできるだけ利用，ゴーグル・フェイスシールドは状況に応じて利用するようにします。</a:t>
            </a:r>
          </a:p>
          <a:p>
            <a:endParaRPr lang="ja-JP" altLang="en-US" dirty="0"/>
          </a:p>
          <a:p>
            <a:endParaRPr lang="ja-JP" altLang="en-US" dirty="0"/>
          </a:p>
        </p:txBody>
      </p:sp>
    </p:spTree>
    <p:extLst>
      <p:ext uri="{BB962C8B-B14F-4D97-AF65-F5344CB8AC3E}">
        <p14:creationId xmlns:p14="http://schemas.microsoft.com/office/powerpoint/2010/main" val="3900372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2C058-35FE-7238-EB2C-8388671464E8}"/>
            </a:ext>
          </a:extLst>
        </p:cNvPr>
        <p:cNvGrpSpPr/>
        <p:nvPr/>
      </p:nvGrpSpPr>
      <p:grpSpPr>
        <a:xfrm>
          <a:off x="0" y="0"/>
          <a:ext cx="0" cy="0"/>
          <a:chOff x="0" y="0"/>
          <a:chExt cx="0" cy="0"/>
        </a:xfrm>
      </p:grpSpPr>
      <p:sp>
        <p:nvSpPr>
          <p:cNvPr id="106498" name="スライド番号プレースホルダー 6">
            <a:extLst>
              <a:ext uri="{FF2B5EF4-FFF2-40B4-BE49-F238E27FC236}">
                <a16:creationId xmlns:a16="http://schemas.microsoft.com/office/drawing/2014/main" id="{0C4D6E45-4C1F-7987-57A3-ABA704524A08}"/>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0353E454-7D2C-42D0-956E-557228077D59}" type="slidenum">
              <a:rPr lang="ja-JP" altLang="en-US">
                <a:latin typeface="Calibri" panose="020F0502020204030204" pitchFamily="34" charset="0"/>
              </a:rPr>
              <a:pPr eaLnBrk="1" hangingPunct="1"/>
              <a:t>33</a:t>
            </a:fld>
            <a:endParaRPr lang="en-US" altLang="ja-JP">
              <a:latin typeface="Calibri" panose="020F0502020204030204" pitchFamily="34" charset="0"/>
            </a:endParaRPr>
          </a:p>
        </p:txBody>
      </p:sp>
      <p:sp>
        <p:nvSpPr>
          <p:cNvPr id="106499" name="Rectangle 2">
            <a:extLst>
              <a:ext uri="{FF2B5EF4-FFF2-40B4-BE49-F238E27FC236}">
                <a16:creationId xmlns:a16="http://schemas.microsoft.com/office/drawing/2014/main" id="{867E347C-9C6F-782D-8A3D-7B022174F4ED}"/>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6500" name="Rectangle 3">
            <a:extLst>
              <a:ext uri="{FF2B5EF4-FFF2-40B4-BE49-F238E27FC236}">
                <a16:creationId xmlns:a16="http://schemas.microsoft.com/office/drawing/2014/main" id="{5FFE13C6-8B57-9821-B32C-641E87CC8115}"/>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飛沫予防策が必要な主な感染症・病原体は，インフルエンザ菌や髄膜炎菌，新型コロナウイルス，アデノウイルス，インフルエンザウイルス，マイコプラズマなどです。</a:t>
            </a:r>
          </a:p>
          <a:p>
            <a:endParaRPr lang="ja-JP" altLang="en-US" dirty="0"/>
          </a:p>
          <a:p>
            <a:r>
              <a:rPr lang="ja-JP" altLang="en-US" dirty="0"/>
              <a:t>飛沫感染は，直径</a:t>
            </a:r>
            <a:r>
              <a:rPr lang="en-US" altLang="ja-JP" dirty="0"/>
              <a:t>5μm</a:t>
            </a:r>
            <a:r>
              <a:rPr lang="ja-JP" altLang="en-US" dirty="0"/>
              <a:t>以上の飛沫が，短時間空中を浮遊することで伝播し，感染しますので，患者からの飛沫による感染を防ぐ必要があります。</a:t>
            </a:r>
          </a:p>
          <a:p>
            <a:endParaRPr lang="ja-JP" altLang="en-US" dirty="0"/>
          </a:p>
          <a:p>
            <a:r>
              <a:rPr lang="ja-JP" altLang="en-US" dirty="0"/>
              <a:t>具体的な対策としては，サージカルマスクは必須で，個室と換気とゴーグル・フェイスシールドはできるだけ利用，手袋とガウンは状況に応じて利用するようにします。</a:t>
            </a:r>
          </a:p>
          <a:p>
            <a:endParaRPr lang="ja-JP" altLang="en-US" dirty="0"/>
          </a:p>
          <a:p>
            <a:endParaRPr lang="ja-JP" altLang="en-US" dirty="0"/>
          </a:p>
          <a:p>
            <a:r>
              <a:rPr lang="ja-JP" altLang="en-US" dirty="0"/>
              <a:t>＜補足＞</a:t>
            </a:r>
          </a:p>
          <a:p>
            <a:r>
              <a:rPr lang="ja-JP" altLang="en-US" dirty="0"/>
              <a:t>・サージカルマスク：通常のマスクで，飛沫感染を引き起こす直径</a:t>
            </a:r>
            <a:r>
              <a:rPr lang="en-US" altLang="ja-JP" dirty="0"/>
              <a:t>5μm</a:t>
            </a:r>
            <a:r>
              <a:rPr lang="ja-JP" altLang="en-US" dirty="0"/>
              <a:t>以上の飛沫を除去することができますが，空気感染を引き起こす微粒子（病原体）は除去できません。</a:t>
            </a:r>
          </a:p>
          <a:p>
            <a:endParaRPr lang="ja-JP" altLang="en-US" dirty="0"/>
          </a:p>
          <a:p>
            <a:r>
              <a:rPr lang="ja-JP" altLang="en-US" dirty="0"/>
              <a:t>・</a:t>
            </a:r>
            <a:r>
              <a:rPr lang="en-US" altLang="ja-JP" dirty="0"/>
              <a:t>N95</a:t>
            </a:r>
            <a:r>
              <a:rPr lang="ja-JP" altLang="en-US" dirty="0"/>
              <a:t>マスク：</a:t>
            </a:r>
            <a:r>
              <a:rPr lang="en-US" altLang="ja-JP" dirty="0"/>
              <a:t>0.1</a:t>
            </a:r>
            <a:r>
              <a:rPr lang="ja-JP" altLang="en-US" dirty="0"/>
              <a:t>～</a:t>
            </a:r>
            <a:r>
              <a:rPr lang="en-US" altLang="ja-JP" dirty="0"/>
              <a:t>0.3μm</a:t>
            </a:r>
            <a:r>
              <a:rPr lang="ja-JP" altLang="en-US" dirty="0"/>
              <a:t>の空気感染を引き起こす微粒子（病原体）を</a:t>
            </a:r>
            <a:r>
              <a:rPr lang="en-US" altLang="ja-JP" dirty="0"/>
              <a:t>95</a:t>
            </a:r>
            <a:r>
              <a:rPr lang="ja-JP" altLang="en-US" dirty="0"/>
              <a:t>％以上除去できます。</a:t>
            </a:r>
          </a:p>
          <a:p>
            <a:endParaRPr lang="ja-JP" altLang="en-US" dirty="0"/>
          </a:p>
        </p:txBody>
      </p:sp>
    </p:spTree>
    <p:extLst>
      <p:ext uri="{BB962C8B-B14F-4D97-AF65-F5344CB8AC3E}">
        <p14:creationId xmlns:p14="http://schemas.microsoft.com/office/powerpoint/2010/main" val="26445309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2F455-2C0E-AB91-0392-5251268CFA13}"/>
            </a:ext>
          </a:extLst>
        </p:cNvPr>
        <p:cNvGrpSpPr/>
        <p:nvPr/>
      </p:nvGrpSpPr>
      <p:grpSpPr>
        <a:xfrm>
          <a:off x="0" y="0"/>
          <a:ext cx="0" cy="0"/>
          <a:chOff x="0" y="0"/>
          <a:chExt cx="0" cy="0"/>
        </a:xfrm>
      </p:grpSpPr>
      <p:sp>
        <p:nvSpPr>
          <p:cNvPr id="107522" name="スライド番号プレースホルダー 6">
            <a:extLst>
              <a:ext uri="{FF2B5EF4-FFF2-40B4-BE49-F238E27FC236}">
                <a16:creationId xmlns:a16="http://schemas.microsoft.com/office/drawing/2014/main" id="{2186B0D8-4C1D-F04B-A38C-A295970B62A3}"/>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8522553-6DD3-4DB4-87D0-CBD19490713C}" type="slidenum">
              <a:rPr lang="ja-JP" altLang="en-US">
                <a:latin typeface="Calibri" panose="020F0502020204030204" pitchFamily="34" charset="0"/>
              </a:rPr>
              <a:pPr eaLnBrk="1" hangingPunct="1"/>
              <a:t>34</a:t>
            </a:fld>
            <a:endParaRPr lang="en-US" altLang="ja-JP">
              <a:latin typeface="Calibri" panose="020F0502020204030204" pitchFamily="34" charset="0"/>
            </a:endParaRPr>
          </a:p>
        </p:txBody>
      </p:sp>
      <p:sp>
        <p:nvSpPr>
          <p:cNvPr id="107523" name="Rectangle 2">
            <a:extLst>
              <a:ext uri="{FF2B5EF4-FFF2-40B4-BE49-F238E27FC236}">
                <a16:creationId xmlns:a16="http://schemas.microsoft.com/office/drawing/2014/main" id="{D2BA4368-F222-E79F-2875-38A3A57FFBE0}"/>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7524" name="Rectangle 3">
            <a:extLst>
              <a:ext uri="{FF2B5EF4-FFF2-40B4-BE49-F238E27FC236}">
                <a16:creationId xmlns:a16="http://schemas.microsoft.com/office/drawing/2014/main" id="{EEEB5737-30AE-C0A8-3EC5-041961026128}"/>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耐性菌やノロウイルスなどに感染した患者さんをケアするときは，手袋を付ける必要があります。</a:t>
            </a:r>
          </a:p>
          <a:p>
            <a:endParaRPr lang="ja-JP" altLang="en-US" dirty="0"/>
          </a:p>
          <a:p>
            <a:r>
              <a:rPr lang="ja-JP" altLang="en-US" dirty="0"/>
              <a:t>耐性菌やノロウイルスなどに感染した患者さんをケアすると接触感染を引き起こす可能性がありますので，必ず手袋を付けてケアを行い，使用した手袋は適切に処理し，感染の拡大を予防するようにします。</a:t>
            </a:r>
          </a:p>
          <a:p>
            <a:endParaRPr lang="en-US" altLang="ja-JP" dirty="0"/>
          </a:p>
          <a:p>
            <a:endParaRPr lang="ja-JP" altLang="en-US" dirty="0"/>
          </a:p>
        </p:txBody>
      </p:sp>
    </p:spTree>
    <p:extLst>
      <p:ext uri="{BB962C8B-B14F-4D97-AF65-F5344CB8AC3E}">
        <p14:creationId xmlns:p14="http://schemas.microsoft.com/office/powerpoint/2010/main" val="10681876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F9076-DBF7-70B5-4D88-5D095BAAF3BC}"/>
            </a:ext>
          </a:extLst>
        </p:cNvPr>
        <p:cNvGrpSpPr/>
        <p:nvPr/>
      </p:nvGrpSpPr>
      <p:grpSpPr>
        <a:xfrm>
          <a:off x="0" y="0"/>
          <a:ext cx="0" cy="0"/>
          <a:chOff x="0" y="0"/>
          <a:chExt cx="0" cy="0"/>
        </a:xfrm>
      </p:grpSpPr>
      <p:sp>
        <p:nvSpPr>
          <p:cNvPr id="108546" name="スライド番号プレースホルダー 6">
            <a:extLst>
              <a:ext uri="{FF2B5EF4-FFF2-40B4-BE49-F238E27FC236}">
                <a16:creationId xmlns:a16="http://schemas.microsoft.com/office/drawing/2014/main" id="{74B463A9-303E-A963-171B-832E6137D8D3}"/>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A9F7841C-4746-4F8F-B376-716CD2044437}" type="slidenum">
              <a:rPr lang="ja-JP" altLang="en-US">
                <a:latin typeface="Calibri" panose="020F0502020204030204" pitchFamily="34" charset="0"/>
              </a:rPr>
              <a:pPr eaLnBrk="1" hangingPunct="1"/>
              <a:t>35</a:t>
            </a:fld>
            <a:endParaRPr lang="en-US" altLang="ja-JP">
              <a:latin typeface="Calibri" panose="020F0502020204030204" pitchFamily="34" charset="0"/>
            </a:endParaRPr>
          </a:p>
        </p:txBody>
      </p:sp>
      <p:sp>
        <p:nvSpPr>
          <p:cNvPr id="108547" name="Rectangle 2">
            <a:extLst>
              <a:ext uri="{FF2B5EF4-FFF2-40B4-BE49-F238E27FC236}">
                <a16:creationId xmlns:a16="http://schemas.microsoft.com/office/drawing/2014/main" id="{4DF943F0-459B-2EC9-F927-84D380100DBC}"/>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8548" name="Rectangle 3">
            <a:extLst>
              <a:ext uri="{FF2B5EF4-FFF2-40B4-BE49-F238E27FC236}">
                <a16:creationId xmlns:a16="http://schemas.microsoft.com/office/drawing/2014/main" id="{7E15C63D-4365-7707-5724-18EDEE90FC3A}"/>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sz="1200" dirty="0">
                <a:latin typeface="+mn-ea"/>
                <a:ea typeface="+mn-ea"/>
              </a:rPr>
              <a:t>接触予防策が必要な主な感染症・病原体は</a:t>
            </a:r>
            <a:r>
              <a:rPr lang="ja-JP" altLang="en-US" sz="1200" dirty="0">
                <a:solidFill>
                  <a:schemeClr val="tx1"/>
                </a:solidFill>
                <a:latin typeface="+mn-ea"/>
                <a:ea typeface="+mn-ea"/>
              </a:rPr>
              <a:t>， </a:t>
            </a:r>
            <a:r>
              <a:rPr lang="en-US" altLang="ja-JP" sz="1200" dirty="0">
                <a:solidFill>
                  <a:schemeClr val="tx1"/>
                </a:solidFill>
                <a:latin typeface="+mn-ea"/>
                <a:ea typeface="+mn-ea"/>
              </a:rPr>
              <a:t>MRSA</a:t>
            </a:r>
            <a:r>
              <a:rPr lang="ja-JP" altLang="en-US" sz="1200" dirty="0">
                <a:solidFill>
                  <a:schemeClr val="tx1"/>
                </a:solidFill>
                <a:latin typeface="+mn-ea"/>
                <a:ea typeface="+mn-ea"/>
              </a:rPr>
              <a:t>や</a:t>
            </a:r>
            <a:r>
              <a:rPr lang="en-US" altLang="ja-JP" sz="1200" dirty="0">
                <a:solidFill>
                  <a:schemeClr val="tx1"/>
                </a:solidFill>
                <a:latin typeface="+mn-ea"/>
                <a:ea typeface="+mn-ea"/>
              </a:rPr>
              <a:t>MDRP</a:t>
            </a:r>
            <a:r>
              <a:rPr lang="ja-JP" altLang="en-US" sz="1200" dirty="0">
                <a:solidFill>
                  <a:schemeClr val="tx1"/>
                </a:solidFill>
                <a:latin typeface="+mn-ea"/>
                <a:ea typeface="+mn-ea"/>
              </a:rPr>
              <a:t>などの耐性菌，クロストリディオイデス（</a:t>
            </a:r>
            <a:r>
              <a:rPr kumimoji="1" lang="ja-JP" altLang="en-US" sz="1200" kern="1200" dirty="0">
                <a:solidFill>
                  <a:schemeClr val="tx1"/>
                </a:solidFill>
                <a:latin typeface="+mn-ea"/>
                <a:ea typeface="+mn-ea"/>
                <a:cs typeface="+mn-cs"/>
              </a:rPr>
              <a:t>クロストリジウム）･ディフィシルやノロウイルス</a:t>
            </a:r>
            <a:r>
              <a:rPr lang="ja-JP" altLang="en-US" sz="1200" dirty="0">
                <a:solidFill>
                  <a:schemeClr val="tx1"/>
                </a:solidFill>
                <a:latin typeface="+mn-ea"/>
                <a:ea typeface="+mn-ea"/>
              </a:rPr>
              <a:t>などの腸炎，赤痢，</a:t>
            </a:r>
            <a:r>
              <a:rPr kumimoji="1" lang="ja-JP" altLang="en-US" sz="1200" kern="1200" dirty="0">
                <a:solidFill>
                  <a:schemeClr val="tx1"/>
                </a:solidFill>
                <a:latin typeface="+mn-ea"/>
                <a:ea typeface="+mn-ea"/>
                <a:cs typeface="+mn-cs"/>
              </a:rPr>
              <a:t>帯状疱疹</a:t>
            </a:r>
            <a:r>
              <a:rPr lang="ja-JP" altLang="en-US" sz="1200" dirty="0">
                <a:solidFill>
                  <a:schemeClr val="tx1"/>
                </a:solidFill>
                <a:latin typeface="+mn-ea"/>
                <a:ea typeface="+mn-ea"/>
              </a:rPr>
              <a:t>，疥癬（かいせん）などです。</a:t>
            </a:r>
          </a:p>
          <a:p>
            <a:endParaRPr lang="ja-JP" altLang="en-US" sz="1200" dirty="0">
              <a:latin typeface="+mn-ea"/>
              <a:ea typeface="+mn-ea"/>
            </a:endParaRPr>
          </a:p>
          <a:p>
            <a:r>
              <a:rPr lang="ja-JP" altLang="en-US" sz="1200" dirty="0">
                <a:latin typeface="+mn-ea"/>
                <a:ea typeface="+mn-ea"/>
              </a:rPr>
              <a:t>接触感染は，直接またはヒトやモノを介して伝播し，汚染された患者周囲物質との接触や診療，清掃などで感染します。</a:t>
            </a:r>
          </a:p>
          <a:p>
            <a:endParaRPr lang="ja-JP" altLang="en-US" sz="1200" dirty="0">
              <a:latin typeface="+mn-ea"/>
              <a:ea typeface="+mn-ea"/>
            </a:endParaRPr>
          </a:p>
          <a:p>
            <a:r>
              <a:rPr lang="ja-JP" altLang="en-US" sz="1200" dirty="0">
                <a:latin typeface="+mn-ea"/>
                <a:ea typeface="+mn-ea"/>
              </a:rPr>
              <a:t>具体的な対策としては，手袋は必須で，個室とガウンはできるだけ利用，換気とマスクと</a:t>
            </a:r>
            <a:r>
              <a:rPr lang="ja-JP" altLang="en-US" dirty="0"/>
              <a:t>ゴーグル・フェイスシールド</a:t>
            </a:r>
            <a:r>
              <a:rPr lang="ja-JP" altLang="en-US" sz="1200" dirty="0">
                <a:latin typeface="+mn-ea"/>
                <a:ea typeface="+mn-ea"/>
              </a:rPr>
              <a:t>は状況に応じて利用するようにします。</a:t>
            </a:r>
          </a:p>
          <a:p>
            <a:endParaRPr lang="ja-JP" altLang="en-US" dirty="0"/>
          </a:p>
        </p:txBody>
      </p:sp>
    </p:spTree>
    <p:extLst>
      <p:ext uri="{BB962C8B-B14F-4D97-AF65-F5344CB8AC3E}">
        <p14:creationId xmlns:p14="http://schemas.microsoft.com/office/powerpoint/2010/main" val="31479872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2FAB06-B305-C069-5544-92C414134EE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0CACC3-6559-D50A-4A0C-E3F2AC00E3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CC723F3-B5AB-3F19-C82D-6E0E67F8AA09}"/>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ja-JP" altLang="en-US" sz="1200" dirty="0"/>
              <a:t>国内外の主な耐性菌を紹介します。主要な出現場所としては，</a:t>
            </a:r>
            <a:r>
              <a:rPr lang="en-US" altLang="ja-JP" sz="1200" dirty="0"/>
              <a:t>MRSA</a:t>
            </a:r>
            <a:r>
              <a:rPr lang="ja-JP" altLang="en-US" sz="1200" dirty="0"/>
              <a:t>は市中と院内，</a:t>
            </a:r>
            <a:r>
              <a:rPr lang="en-US" altLang="ja-JP" sz="1200" dirty="0"/>
              <a:t>PRSP</a:t>
            </a:r>
            <a:r>
              <a:rPr lang="ja-JP" altLang="en-US" sz="1200" dirty="0"/>
              <a:t>は市中，緑膿菌は院内です。</a:t>
            </a:r>
            <a:endParaRPr lang="en-US" altLang="ja-JP" sz="1200" dirty="0"/>
          </a:p>
          <a:p>
            <a:endParaRPr kumimoji="1" lang="ja-JP" altLang="en-US" dirty="0"/>
          </a:p>
        </p:txBody>
      </p:sp>
      <p:sp>
        <p:nvSpPr>
          <p:cNvPr id="4" name="スライド番号プレースホルダー 3">
            <a:extLst>
              <a:ext uri="{FF2B5EF4-FFF2-40B4-BE49-F238E27FC236}">
                <a16:creationId xmlns:a16="http://schemas.microsoft.com/office/drawing/2014/main" id="{37115491-A0AD-D9C3-3DBC-8F2D5B4A1F9E}"/>
              </a:ext>
            </a:extLst>
          </p:cNvPr>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13F2934-758B-4162-BCA3-87E888BF7537}" type="slidenum">
              <a:rPr kumimoji="1" lang="ja-JP" altLang="en-US" sz="11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1" lang="en-US" altLang="ja-JP" sz="11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42780109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FFDBA0-B5EE-407B-89DD-992FF69BEEFB}" type="slidenum">
              <a:rPr kumimoji="1" lang="ja-JP" altLang="en-US" sz="11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1" lang="en-US" altLang="ja-JP" sz="11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50" charset="-128"/>
              <a:cs typeface="+mn-cs"/>
            </a:endParaRPr>
          </a:p>
        </p:txBody>
      </p:sp>
      <p:sp>
        <p:nvSpPr>
          <p:cNvPr id="115715"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薬剤耐性に対する，地域連携の重要性についてご紹介します。</a:t>
            </a:r>
          </a:p>
          <a:p>
            <a:endParaRPr lang="ja-JP" altLang="en-US" dirty="0"/>
          </a:p>
        </p:txBody>
      </p:sp>
    </p:spTree>
    <p:extLst>
      <p:ext uri="{BB962C8B-B14F-4D97-AF65-F5344CB8AC3E}">
        <p14:creationId xmlns:p14="http://schemas.microsoft.com/office/powerpoint/2010/main" val="32217835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感染症は外部からやってくるものであり，薬剤耐性の対策をする上では，</a:t>
            </a:r>
            <a:endParaRPr kumimoji="1" lang="en-US" altLang="ja-JP" dirty="0"/>
          </a:p>
          <a:p>
            <a:r>
              <a:rPr kumimoji="1" lang="ja-JP" altLang="en-US" dirty="0"/>
              <a:t>院内での感染対策に加えて，地域の医療機関や高齢者施設など関係機関同士で情報共有を密にとることが重要です。</a:t>
            </a:r>
          </a:p>
        </p:txBody>
      </p:sp>
      <p:sp>
        <p:nvSpPr>
          <p:cNvPr id="4" name="スライド番号プレースホルダー 3"/>
          <p:cNvSpPr>
            <a:spLocks noGrp="1"/>
          </p:cNvSpPr>
          <p:nvPr>
            <p:ph type="sldNum" sz="quarter" idx="10"/>
          </p:nvPr>
        </p:nvSpPr>
        <p:spPr/>
        <p:txBody>
          <a:bodyPr/>
          <a:lstStyle/>
          <a:p>
            <a:fld id="{813F2934-758B-4162-BCA3-87E888BF7537}" type="slidenum">
              <a:rPr lang="ja-JP" altLang="en-US" smtClean="0"/>
              <a:pPr/>
              <a:t>38</a:t>
            </a:fld>
            <a:endParaRPr lang="en-US" altLang="ja-JP"/>
          </a:p>
        </p:txBody>
      </p:sp>
    </p:spTree>
    <p:extLst>
      <p:ext uri="{BB962C8B-B14F-4D97-AF65-F5344CB8AC3E}">
        <p14:creationId xmlns:p14="http://schemas.microsoft.com/office/powerpoint/2010/main" val="26873352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沖縄中部地区では，保健所を起点とした地域ネットワークの構築や施設へ出張アドバイスを実施することで，</a:t>
            </a:r>
            <a:endParaRPr kumimoji="1" lang="en-US" altLang="ja-JP" dirty="0"/>
          </a:p>
          <a:p>
            <a:r>
              <a:rPr kumimoji="1" lang="ja-JP" altLang="en-US" dirty="0"/>
              <a:t>地域としての感染防御力の向上に取り組んでいます。</a:t>
            </a:r>
            <a:endParaRPr kumimoji="1" lang="en-US" altLang="ja-JP" dirty="0"/>
          </a:p>
        </p:txBody>
      </p:sp>
      <p:sp>
        <p:nvSpPr>
          <p:cNvPr id="4" name="スライド番号プレースホルダー 3"/>
          <p:cNvSpPr>
            <a:spLocks noGrp="1"/>
          </p:cNvSpPr>
          <p:nvPr>
            <p:ph type="sldNum" sz="quarter" idx="10"/>
          </p:nvPr>
        </p:nvSpPr>
        <p:spPr/>
        <p:txBody>
          <a:bodyPr/>
          <a:lstStyle/>
          <a:p>
            <a:fld id="{813F2934-758B-4162-BCA3-87E888BF7537}" type="slidenum">
              <a:rPr lang="ja-JP" altLang="en-US" smtClean="0"/>
              <a:pPr/>
              <a:t>39</a:t>
            </a:fld>
            <a:endParaRPr lang="en-US" altLang="ja-JP"/>
          </a:p>
        </p:txBody>
      </p:sp>
    </p:spTree>
    <p:extLst>
      <p:ext uri="{BB962C8B-B14F-4D97-AF65-F5344CB8AC3E}">
        <p14:creationId xmlns:p14="http://schemas.microsoft.com/office/powerpoint/2010/main" val="392917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4AA403EC-DB8F-4F24-9156-8BE1B84F39ED}" type="slidenum">
              <a:rPr lang="ja-JP" altLang="en-US">
                <a:latin typeface="Calibri" panose="020F0502020204030204" pitchFamily="34" charset="0"/>
              </a:rPr>
              <a:pPr eaLnBrk="1" hangingPunct="1"/>
              <a:t>4</a:t>
            </a:fld>
            <a:endParaRPr lang="en-US" altLang="ja-JP">
              <a:latin typeface="Calibri" panose="020F0502020204030204" pitchFamily="34" charset="0"/>
            </a:endParaRPr>
          </a:p>
        </p:txBody>
      </p:sp>
      <p:sp>
        <p:nvSpPr>
          <p:cNvPr id="74755"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475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医療関連感染対策には</a:t>
            </a:r>
            <a:r>
              <a:rPr lang="en-US" altLang="ja-JP" dirty="0"/>
              <a:t>4</a:t>
            </a:r>
            <a:r>
              <a:rPr lang="ja-JP" altLang="en-US" dirty="0" err="1"/>
              <a:t>つの</a:t>
            </a:r>
            <a:r>
              <a:rPr lang="ja-JP" altLang="en-US" dirty="0"/>
              <a:t>目的があります。</a:t>
            </a:r>
          </a:p>
          <a:p>
            <a:endParaRPr lang="ja-JP" altLang="en-US" dirty="0">
              <a:solidFill>
                <a:srgbClr val="000000"/>
              </a:solidFill>
            </a:endParaRPr>
          </a:p>
          <a:p>
            <a:r>
              <a:rPr lang="ja-JP" altLang="en-US" dirty="0"/>
              <a:t>まず，患者さんを感染から守ります。​</a:t>
            </a:r>
          </a:p>
          <a:p>
            <a:endParaRPr lang="en-US" altLang="ja-JP" dirty="0"/>
          </a:p>
          <a:p>
            <a:r>
              <a:rPr lang="en-US" altLang="ja-JP" dirty="0"/>
              <a:t>2</a:t>
            </a:r>
            <a:r>
              <a:rPr lang="ja-JP" altLang="en-US" dirty="0"/>
              <a:t>つ目として，患者さんだけでなく，医療機関の職員を感染から守ります。</a:t>
            </a:r>
          </a:p>
          <a:p>
            <a:endParaRPr lang="ja-JP" altLang="en-US" dirty="0">
              <a:solidFill>
                <a:srgbClr val="000000"/>
              </a:solidFill>
            </a:endParaRPr>
          </a:p>
          <a:p>
            <a:r>
              <a:rPr lang="en-US" altLang="ja-JP" dirty="0">
                <a:solidFill>
                  <a:srgbClr val="000000"/>
                </a:solidFill>
              </a:rPr>
              <a:t>3</a:t>
            </a:r>
            <a:r>
              <a:rPr lang="ja-JP" altLang="en-US" dirty="0">
                <a:solidFill>
                  <a:srgbClr val="000000"/>
                </a:solidFill>
              </a:rPr>
              <a:t>つ目として，本来かかる必要のない感染症を防ぎ，限られている医療資源を適正に使用できるようにします。</a:t>
            </a:r>
          </a:p>
          <a:p>
            <a:endParaRPr lang="ja-JP" altLang="en-US" dirty="0">
              <a:solidFill>
                <a:srgbClr val="000000"/>
              </a:solidFill>
            </a:endParaRPr>
          </a:p>
          <a:p>
            <a:r>
              <a:rPr lang="en-US" altLang="ja-JP" dirty="0">
                <a:solidFill>
                  <a:srgbClr val="000000"/>
                </a:solidFill>
              </a:rPr>
              <a:t>4</a:t>
            </a:r>
            <a:r>
              <a:rPr lang="ja-JP" altLang="en-US" dirty="0">
                <a:solidFill>
                  <a:srgbClr val="000000"/>
                </a:solidFill>
              </a:rPr>
              <a:t>つ目として，医療全体の質を改善します。</a:t>
            </a:r>
          </a:p>
          <a:p>
            <a:endParaRPr lang="ja-JP" altLang="en-US" dirty="0"/>
          </a:p>
        </p:txBody>
      </p:sp>
    </p:spTree>
    <p:extLst>
      <p:ext uri="{BB962C8B-B14F-4D97-AF65-F5344CB8AC3E}">
        <p14:creationId xmlns:p14="http://schemas.microsoft.com/office/powerpoint/2010/main" val="36101254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E4FFDBA0-B5EE-407B-89DD-992FF69BEEFB}" type="slidenum">
              <a:rPr lang="ja-JP" altLang="en-US">
                <a:latin typeface="Calibri" panose="020F0502020204030204" pitchFamily="34" charset="0"/>
              </a:rPr>
              <a:pPr eaLnBrk="1" hangingPunct="1"/>
              <a:t>40</a:t>
            </a:fld>
            <a:endParaRPr lang="en-US" altLang="ja-JP">
              <a:latin typeface="Calibri" panose="020F0502020204030204" pitchFamily="34" charset="0"/>
            </a:endParaRPr>
          </a:p>
        </p:txBody>
      </p:sp>
      <p:sp>
        <p:nvSpPr>
          <p:cNvPr id="115715"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沖縄県立中部病院での，医療関連感染対策の実例をご紹介します。</a:t>
            </a:r>
          </a:p>
          <a:p>
            <a:endParaRPr lang="ja-JP" altLang="en-US" dirty="0"/>
          </a:p>
        </p:txBody>
      </p:sp>
    </p:spTree>
    <p:extLst>
      <p:ext uri="{BB962C8B-B14F-4D97-AF65-F5344CB8AC3E}">
        <p14:creationId xmlns:p14="http://schemas.microsoft.com/office/powerpoint/2010/main" val="32200424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8997F8C5-E0CA-478D-965D-753CEDCAE85B}" type="slidenum">
              <a:rPr lang="ja-JP" altLang="en-US">
                <a:latin typeface="Calibri" panose="020F0502020204030204" pitchFamily="34" charset="0"/>
              </a:rPr>
              <a:pPr eaLnBrk="1" hangingPunct="1"/>
              <a:t>41</a:t>
            </a:fld>
            <a:endParaRPr lang="en-US" altLang="ja-JP">
              <a:latin typeface="Calibri" panose="020F0502020204030204" pitchFamily="34" charset="0"/>
            </a:endParaRPr>
          </a:p>
        </p:txBody>
      </p:sp>
      <p:sp>
        <p:nvSpPr>
          <p:cNvPr id="116739"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6740"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沖縄県立中部病院では，医療関連感染対策を効果的に行うため，</a:t>
            </a:r>
          </a:p>
          <a:p>
            <a:r>
              <a:rPr lang="ja-JP" altLang="en-US" dirty="0"/>
              <a:t>医療関連感染対策の</a:t>
            </a:r>
            <a:r>
              <a:rPr lang="en-US" altLang="ja-JP" dirty="0"/>
              <a:t>PDCA</a:t>
            </a:r>
            <a:r>
              <a:rPr lang="ja-JP" altLang="en-US" dirty="0"/>
              <a:t>サイクルを徹底しています。</a:t>
            </a:r>
          </a:p>
          <a:p>
            <a:endParaRPr lang="ja-JP" altLang="en-US" dirty="0"/>
          </a:p>
        </p:txBody>
      </p:sp>
    </p:spTree>
    <p:extLst>
      <p:ext uri="{BB962C8B-B14F-4D97-AF65-F5344CB8AC3E}">
        <p14:creationId xmlns:p14="http://schemas.microsoft.com/office/powerpoint/2010/main" val="26707165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5DDD2D81-7B9C-494C-BF0B-3C2D371BF751}" type="slidenum">
              <a:rPr lang="ja-JP" altLang="en-US">
                <a:latin typeface="Calibri" panose="020F0502020204030204" pitchFamily="34" charset="0"/>
              </a:rPr>
              <a:pPr eaLnBrk="1" hangingPunct="1"/>
              <a:t>42</a:t>
            </a:fld>
            <a:endParaRPr lang="en-US" altLang="ja-JP">
              <a:latin typeface="Calibri" panose="020F0502020204030204" pitchFamily="34" charset="0"/>
            </a:endParaRPr>
          </a:p>
        </p:txBody>
      </p:sp>
      <p:sp>
        <p:nvSpPr>
          <p:cNvPr id="11776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776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まず，マニュアルやガイドラインなどを作成します。</a:t>
            </a:r>
          </a:p>
          <a:p>
            <a:endParaRPr lang="ja-JP" altLang="en-US" dirty="0"/>
          </a:p>
          <a:p>
            <a:r>
              <a:rPr lang="ja-JP" altLang="en-US" dirty="0"/>
              <a:t>マニュアルは発生した問題毎に作成し，少なくとも年</a:t>
            </a:r>
            <a:r>
              <a:rPr lang="en-US" altLang="ja-JP" dirty="0"/>
              <a:t>1</a:t>
            </a:r>
            <a:r>
              <a:rPr lang="ja-JP" altLang="en-US" dirty="0"/>
              <a:t>回は，目次を作り直し，再確認することが重要です。</a:t>
            </a:r>
            <a:endParaRPr lang="en-US" altLang="ja-JP" dirty="0"/>
          </a:p>
        </p:txBody>
      </p:sp>
    </p:spTree>
    <p:extLst>
      <p:ext uri="{BB962C8B-B14F-4D97-AF65-F5344CB8AC3E}">
        <p14:creationId xmlns:p14="http://schemas.microsoft.com/office/powerpoint/2010/main" val="22207895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ー 6"/>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881AC14A-199C-4094-B994-D013AD04C037}" type="slidenum">
              <a:rPr lang="ja-JP" altLang="en-US">
                <a:latin typeface="Calibri" panose="020F0502020204030204" pitchFamily="34" charset="0"/>
              </a:rPr>
              <a:pPr eaLnBrk="1" hangingPunct="1"/>
              <a:t>43</a:t>
            </a:fld>
            <a:endParaRPr lang="en-US" altLang="ja-JP">
              <a:latin typeface="Calibri" panose="020F0502020204030204" pitchFamily="34" charset="0"/>
            </a:endParaRPr>
          </a:p>
        </p:txBody>
      </p:sp>
      <p:sp>
        <p:nvSpPr>
          <p:cNvPr id="118787"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8788" name="Rectangle 3"/>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次にマニュアルを用いて実践し，さらに教育を行います。</a:t>
            </a:r>
          </a:p>
          <a:p>
            <a:endParaRPr lang="ja-JP" altLang="en-US" dirty="0"/>
          </a:p>
          <a:p>
            <a:r>
              <a:rPr lang="ja-JP" altLang="en-US" dirty="0"/>
              <a:t>感染対策担当者を配置できない施設では，リンクナースの役割が大きいため，</a:t>
            </a:r>
          </a:p>
          <a:p>
            <a:r>
              <a:rPr lang="ja-JP" altLang="en-US" dirty="0"/>
              <a:t>リンクナースの育成が重要です。</a:t>
            </a:r>
          </a:p>
          <a:p>
            <a:endParaRPr lang="ja-JP" altLang="en-US" dirty="0"/>
          </a:p>
          <a:p>
            <a:r>
              <a:rPr lang="zh-TW" altLang="en-US" dirty="0">
                <a:latin typeface="ＭＳ Ｐゴシック" panose="020B0600070205080204" pitchFamily="50" charset="-128"/>
                <a:ea typeface="ＭＳ Ｐゴシック" panose="020B0600070205080204" pitchFamily="50" charset="-128"/>
              </a:rPr>
              <a:t>沖縄県立中部</a:t>
            </a:r>
            <a:r>
              <a:rPr lang="ja-JP" altLang="en-US" dirty="0">
                <a:latin typeface="ＭＳ Ｐゴシック" panose="020B0600070205080204" pitchFamily="50" charset="-128"/>
                <a:ea typeface="ＭＳ Ｐゴシック" panose="020B0600070205080204" pitchFamily="50" charset="-128"/>
              </a:rPr>
              <a:t>病院</a:t>
            </a:r>
            <a:r>
              <a:rPr lang="ja-JP" altLang="en-US" dirty="0"/>
              <a:t>ではリンクナースの役割として以下の４つをあげられています。</a:t>
            </a:r>
          </a:p>
          <a:p>
            <a:r>
              <a:rPr lang="ja-JP" altLang="en-US" dirty="0"/>
              <a:t>「各病棟のロールモデルとなる」</a:t>
            </a:r>
          </a:p>
          <a:p>
            <a:r>
              <a:rPr lang="ja-JP" altLang="en-US" dirty="0"/>
              <a:t>「サーベイランスの実施」</a:t>
            </a:r>
          </a:p>
          <a:p>
            <a:r>
              <a:rPr lang="ja-JP" altLang="en-US" dirty="0"/>
              <a:t>「ホウレンソウの徹底」</a:t>
            </a:r>
          </a:p>
          <a:p>
            <a:r>
              <a:rPr lang="ja-JP" altLang="en-US" dirty="0"/>
              <a:t>「教育」</a:t>
            </a:r>
          </a:p>
          <a:p>
            <a:r>
              <a:rPr lang="ja-JP" altLang="en-US" dirty="0"/>
              <a:t>です。</a:t>
            </a:r>
          </a:p>
          <a:p>
            <a:endParaRPr lang="ja-JP" altLang="en-US" dirty="0"/>
          </a:p>
        </p:txBody>
      </p:sp>
    </p:spTree>
    <p:extLst>
      <p:ext uri="{BB962C8B-B14F-4D97-AF65-F5344CB8AC3E}">
        <p14:creationId xmlns:p14="http://schemas.microsoft.com/office/powerpoint/2010/main" val="3488143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A104D20-FC01-4299-A089-801A515F26D9}" type="slidenum">
              <a:rPr lang="ja-JP" altLang="en-US">
                <a:latin typeface="Calibri" panose="020F0502020204030204" pitchFamily="34" charset="0"/>
              </a:rPr>
              <a:pPr eaLnBrk="1" hangingPunct="1"/>
              <a:t>44</a:t>
            </a:fld>
            <a:endParaRPr lang="en-US" altLang="ja-JP">
              <a:latin typeface="Calibri" panose="020F0502020204030204" pitchFamily="34" charset="0"/>
            </a:endParaRPr>
          </a:p>
        </p:txBody>
      </p:sp>
      <p:sp>
        <p:nvSpPr>
          <p:cNvPr id="119811"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2"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次にサーベイランスを行い，</a:t>
            </a:r>
            <a:r>
              <a:rPr lang="ja-JP" altLang="ja-JP" dirty="0"/>
              <a:t>医療関連感染の発生状況についてのデータを収集・統合・分析します。</a:t>
            </a:r>
          </a:p>
          <a:p>
            <a:r>
              <a:rPr lang="ja-JP" altLang="ja-JP" dirty="0"/>
              <a:t>その情報は</a:t>
            </a:r>
            <a:r>
              <a:rPr lang="ja-JP" altLang="en-US" dirty="0"/>
              <a:t>，</a:t>
            </a:r>
            <a:r>
              <a:rPr lang="ja-JP" altLang="ja-JP" dirty="0"/>
              <a:t>関係者に報告され</a:t>
            </a:r>
            <a:r>
              <a:rPr lang="ja-JP" altLang="en-US" dirty="0"/>
              <a:t>，</a:t>
            </a:r>
            <a:r>
              <a:rPr lang="ja-JP" altLang="ja-JP" dirty="0"/>
              <a:t>改善することを最終目標とします。</a:t>
            </a:r>
          </a:p>
          <a:p>
            <a:endParaRPr lang="ja-JP" altLang="en-US" dirty="0"/>
          </a:p>
          <a:p>
            <a:pPr algn="just">
              <a:spcBef>
                <a:spcPct val="0"/>
              </a:spcBef>
            </a:pPr>
            <a:r>
              <a:rPr lang="ja-JP" altLang="en-US" dirty="0"/>
              <a:t>サーベイランスは，院内の問題を発見するために張り巡らされた網の目のようなもので，「質」と「量」の両方が重要です。</a:t>
            </a:r>
          </a:p>
          <a:p>
            <a:endParaRPr lang="ja-JP" altLang="en-US" dirty="0"/>
          </a:p>
          <a:p>
            <a:pPr algn="just">
              <a:spcBef>
                <a:spcPct val="0"/>
              </a:spcBef>
            </a:pPr>
            <a:r>
              <a:rPr lang="zh-TW" altLang="en-US" dirty="0">
                <a:latin typeface="ＭＳ Ｐゴシック" panose="020B0600070205080204" pitchFamily="50" charset="-128"/>
                <a:ea typeface="ＭＳ Ｐゴシック" panose="020B0600070205080204" pitchFamily="50" charset="-128"/>
              </a:rPr>
              <a:t>沖縄県立中部</a:t>
            </a:r>
            <a:r>
              <a:rPr lang="ja-JP" altLang="en-US" dirty="0">
                <a:latin typeface="ＭＳ Ｐゴシック" panose="020B0600070205080204" pitchFamily="50" charset="-128"/>
                <a:ea typeface="ＭＳ Ｐゴシック" panose="020B0600070205080204" pitchFamily="50" charset="-128"/>
              </a:rPr>
              <a:t>病院</a:t>
            </a:r>
            <a:r>
              <a:rPr lang="ja-JP" altLang="en-US" dirty="0"/>
              <a:t>では，リンクナースがサーベイランスを行い，サーベイランスの結果は，院内発表会で自ら資料を作成し，発表します。</a:t>
            </a:r>
          </a:p>
          <a:p>
            <a:endParaRPr lang="ja-JP" altLang="en-US" dirty="0"/>
          </a:p>
        </p:txBody>
      </p:sp>
    </p:spTree>
    <p:extLst>
      <p:ext uri="{BB962C8B-B14F-4D97-AF65-F5344CB8AC3E}">
        <p14:creationId xmlns:p14="http://schemas.microsoft.com/office/powerpoint/2010/main" val="10178231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500B1F76-5328-411F-BA68-6A87F40A41FA}" type="slidenum">
              <a:rPr lang="ja-JP" altLang="en-US">
                <a:latin typeface="Calibri" panose="020F0502020204030204" pitchFamily="34" charset="0"/>
              </a:rPr>
              <a:pPr eaLnBrk="1" hangingPunct="1"/>
              <a:t>45</a:t>
            </a:fld>
            <a:endParaRPr lang="en-US" altLang="ja-JP">
              <a:latin typeface="Calibri" panose="020F0502020204030204" pitchFamily="34" charset="0"/>
            </a:endParaRPr>
          </a:p>
        </p:txBody>
      </p:sp>
      <p:sp>
        <p:nvSpPr>
          <p:cNvPr id="120835"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083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最後に，サーベイランスにより明らかになった現状に対して，介入として具体的な対策を立て，マニュアルや教育に反映させ，感染率の減少につなげます。</a:t>
            </a:r>
          </a:p>
          <a:p>
            <a:endParaRPr lang="ja-JP" altLang="en-US" dirty="0"/>
          </a:p>
          <a:p>
            <a:r>
              <a:rPr lang="zh-TW" altLang="en-US" dirty="0">
                <a:latin typeface="ＭＳ Ｐゴシック" panose="020B0600070205080204" pitchFamily="50" charset="-128"/>
                <a:ea typeface="ＭＳ Ｐゴシック" panose="020B0600070205080204" pitchFamily="50" charset="-128"/>
              </a:rPr>
              <a:t>沖縄県立中部</a:t>
            </a:r>
            <a:r>
              <a:rPr lang="ja-JP" altLang="en-US" dirty="0">
                <a:latin typeface="ＭＳ Ｐゴシック" panose="020B0600070205080204" pitchFamily="50" charset="-128"/>
                <a:ea typeface="ＭＳ Ｐゴシック" panose="020B0600070205080204" pitchFamily="50" charset="-128"/>
              </a:rPr>
              <a:t>病院</a:t>
            </a:r>
            <a:r>
              <a:rPr lang="ja-JP" altLang="en-US" dirty="0"/>
              <a:t>では，このように</a:t>
            </a:r>
            <a:r>
              <a:rPr lang="en-US" altLang="ja-JP" dirty="0"/>
              <a:t>PDCA</a:t>
            </a:r>
            <a:r>
              <a:rPr lang="ja-JP" altLang="en-US" dirty="0"/>
              <a:t>サイクルを回すことで，医療関連感染対策に取り組んでいます。</a:t>
            </a:r>
          </a:p>
          <a:p>
            <a:endParaRPr lang="ja-JP" altLang="en-US" dirty="0"/>
          </a:p>
        </p:txBody>
      </p:sp>
    </p:spTree>
    <p:extLst>
      <p:ext uri="{BB962C8B-B14F-4D97-AF65-F5344CB8AC3E}">
        <p14:creationId xmlns:p14="http://schemas.microsoft.com/office/powerpoint/2010/main" val="28368879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023CB6B6-9B48-46C2-8C2D-4D1546A348A5}" type="slidenum">
              <a:rPr lang="ja-JP" altLang="en-US">
                <a:latin typeface="Calibri" panose="020F0502020204030204" pitchFamily="34" charset="0"/>
              </a:rPr>
              <a:pPr eaLnBrk="1" hangingPunct="1"/>
              <a:t>46</a:t>
            </a:fld>
            <a:endParaRPr lang="en-US" altLang="ja-JP">
              <a:latin typeface="Calibri" panose="020F0502020204030204" pitchFamily="34" charset="0"/>
            </a:endParaRPr>
          </a:p>
        </p:txBody>
      </p:sp>
      <p:sp>
        <p:nvSpPr>
          <p:cNvPr id="121859"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1860"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まとめとして，沖縄県立中部病院での医療関連感染対策の基本的な考え方をご紹介します。</a:t>
            </a:r>
            <a:endParaRPr lang="en-US" altLang="ja-JP" dirty="0"/>
          </a:p>
          <a:p>
            <a:endParaRPr lang="en-US" altLang="ja-JP" dirty="0"/>
          </a:p>
          <a:p>
            <a:r>
              <a:rPr lang="ja-JP" altLang="en-US" dirty="0"/>
              <a:t>沖縄県立中部病院では</a:t>
            </a:r>
            <a:r>
              <a:rPr lang="en-US" altLang="ja-JP" dirty="0"/>
              <a:t>1993</a:t>
            </a:r>
            <a:r>
              <a:rPr lang="ja-JP" altLang="en-US" dirty="0"/>
              <a:t>年に医療関連感染対策のためのチーム（</a:t>
            </a:r>
            <a:r>
              <a:rPr lang="en-US" altLang="ja-JP" dirty="0"/>
              <a:t>ICT</a:t>
            </a:r>
            <a:r>
              <a:rPr lang="ja-JP" altLang="en-US" dirty="0"/>
              <a:t>）が立ち上がりました。</a:t>
            </a:r>
          </a:p>
          <a:p>
            <a:endParaRPr lang="ja-JP" altLang="en-US" dirty="0"/>
          </a:p>
          <a:p>
            <a:r>
              <a:rPr lang="ja-JP" altLang="en-US" dirty="0"/>
              <a:t>そのときから受け継がれている医療関連感染対策の基本的な考えは，医療関連感染対策は数人の感染症の専門家が行うものではなく，「医療に従事するもの全員が当たり前に継続して行うことが最も重要」という考え方です。</a:t>
            </a:r>
          </a:p>
          <a:p>
            <a:endParaRPr lang="ja-JP" altLang="en-US" dirty="0"/>
          </a:p>
          <a:p>
            <a:r>
              <a:rPr lang="ja-JP" altLang="en-US" dirty="0"/>
              <a:t>最初から特別なことに挑戦するのではなく，できることから行い，医療関連感染対策の</a:t>
            </a:r>
            <a:r>
              <a:rPr lang="en-US" altLang="ja-JP" dirty="0"/>
              <a:t>PDCA</a:t>
            </a:r>
            <a:r>
              <a:rPr lang="ja-JP" altLang="en-US" dirty="0"/>
              <a:t>サイクルを徹底することが重要です。</a:t>
            </a:r>
            <a:endParaRPr lang="en-US" altLang="ja-JP" dirty="0"/>
          </a:p>
          <a:p>
            <a:endParaRPr lang="en-US" altLang="ja-JP" dirty="0"/>
          </a:p>
          <a:p>
            <a:r>
              <a:rPr lang="ja-JP" altLang="en-US" dirty="0"/>
              <a:t>最後にエンディングアニメをご覧ください。</a:t>
            </a:r>
          </a:p>
        </p:txBody>
      </p:sp>
    </p:spTree>
    <p:extLst>
      <p:ext uri="{BB962C8B-B14F-4D97-AF65-F5344CB8AC3E}">
        <p14:creationId xmlns:p14="http://schemas.microsoft.com/office/powerpoint/2010/main" val="9158923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2025AFAA-EB11-429A-95EB-6C8D936B8AA5}" type="slidenum">
              <a:rPr lang="ja-JP" altLang="en-US">
                <a:latin typeface="Calibri" panose="020F0502020204030204" pitchFamily="34" charset="0"/>
              </a:rPr>
              <a:pPr eaLnBrk="1" hangingPunct="1"/>
              <a:t>47</a:t>
            </a:fld>
            <a:endParaRPr lang="en-US" altLang="ja-JP">
              <a:latin typeface="Calibri" panose="020F0502020204030204" pitchFamily="34" charset="0"/>
            </a:endParaRPr>
          </a:p>
        </p:txBody>
      </p:sp>
      <p:sp>
        <p:nvSpPr>
          <p:cNvPr id="12288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88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dirty="0"/>
          </a:p>
        </p:txBody>
      </p:sp>
    </p:spTree>
    <p:extLst>
      <p:ext uri="{BB962C8B-B14F-4D97-AF65-F5344CB8AC3E}">
        <p14:creationId xmlns:p14="http://schemas.microsoft.com/office/powerpoint/2010/main" val="4281831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89D0C75C-2F76-4969-8A1A-AC6DFBA218D4}" type="slidenum">
              <a:rPr lang="ja-JP" altLang="en-US">
                <a:latin typeface="Calibri" panose="020F0502020204030204" pitchFamily="34" charset="0"/>
              </a:rPr>
              <a:pPr eaLnBrk="1" hangingPunct="1"/>
              <a:t>48</a:t>
            </a:fld>
            <a:endParaRPr lang="en-US" altLang="ja-JP">
              <a:latin typeface="Calibri" panose="020F0502020204030204" pitchFamily="34" charset="0"/>
            </a:endParaRPr>
          </a:p>
        </p:txBody>
      </p:sp>
      <p:sp>
        <p:nvSpPr>
          <p:cNvPr id="123907"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3908"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ja-JP" altLang="en-US"/>
          </a:p>
        </p:txBody>
      </p:sp>
    </p:spTree>
    <p:extLst>
      <p:ext uri="{BB962C8B-B14F-4D97-AF65-F5344CB8AC3E}">
        <p14:creationId xmlns:p14="http://schemas.microsoft.com/office/powerpoint/2010/main" val="278170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0EEC389-AA71-4BF2-A811-52CCC3A4BA2B}" type="slidenum">
              <a:rPr lang="ja-JP" altLang="en-US">
                <a:latin typeface="Calibri" panose="020F0502020204030204" pitchFamily="34" charset="0"/>
              </a:rPr>
              <a:pPr eaLnBrk="1" hangingPunct="1"/>
              <a:t>5</a:t>
            </a:fld>
            <a:endParaRPr lang="en-US" altLang="ja-JP">
              <a:latin typeface="Calibri" panose="020F0502020204030204" pitchFamily="34" charset="0"/>
            </a:endParaRPr>
          </a:p>
        </p:txBody>
      </p:sp>
      <p:sp>
        <p:nvSpPr>
          <p:cNvPr id="75779"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5780"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管理者だけでなく，医療施設で働く「すべての人」が基本的な対策を理解し，実践することにより，医療関連感染を抑制することが可能になります。</a:t>
            </a:r>
          </a:p>
          <a:p>
            <a:endParaRPr lang="ja-JP" altLang="en-US" dirty="0"/>
          </a:p>
        </p:txBody>
      </p:sp>
    </p:spTree>
    <p:extLst>
      <p:ext uri="{BB962C8B-B14F-4D97-AF65-F5344CB8AC3E}">
        <p14:creationId xmlns:p14="http://schemas.microsoft.com/office/powerpoint/2010/main" val="218848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スライド番号プレースホルダー 6"/>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728262D-A19F-4DEF-8FB2-14E4CC177FFE}" type="slidenum">
              <a:rPr lang="ja-JP" altLang="en-US">
                <a:latin typeface="Calibri" panose="020F0502020204030204" pitchFamily="34" charset="0"/>
              </a:rPr>
              <a:pPr eaLnBrk="1" hangingPunct="1"/>
              <a:t>6</a:t>
            </a:fld>
            <a:endParaRPr lang="en-US" altLang="ja-JP">
              <a:latin typeface="Calibri" panose="020F0502020204030204" pitchFamily="34" charset="0"/>
            </a:endParaRPr>
          </a:p>
        </p:txBody>
      </p:sp>
      <p:sp>
        <p:nvSpPr>
          <p:cNvPr id="76803" name="Rectangle 2"/>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6804"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a:t>感染症とその対策に関する基本的な知識をご紹介します。</a:t>
            </a:r>
          </a:p>
          <a:p>
            <a:endParaRPr lang="ja-JP" altLang="en-US"/>
          </a:p>
        </p:txBody>
      </p:sp>
    </p:spTree>
    <p:extLst>
      <p:ext uri="{BB962C8B-B14F-4D97-AF65-F5344CB8AC3E}">
        <p14:creationId xmlns:p14="http://schemas.microsoft.com/office/powerpoint/2010/main" val="237565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7BA29-404D-1710-5801-0BA86D288CE4}"/>
            </a:ext>
          </a:extLst>
        </p:cNvPr>
        <p:cNvGrpSpPr/>
        <p:nvPr/>
      </p:nvGrpSpPr>
      <p:grpSpPr>
        <a:xfrm>
          <a:off x="0" y="0"/>
          <a:ext cx="0" cy="0"/>
          <a:chOff x="0" y="0"/>
          <a:chExt cx="0" cy="0"/>
        </a:xfrm>
      </p:grpSpPr>
      <p:sp>
        <p:nvSpPr>
          <p:cNvPr id="77826" name="スライド番号プレースホルダー 6">
            <a:extLst>
              <a:ext uri="{FF2B5EF4-FFF2-40B4-BE49-F238E27FC236}">
                <a16:creationId xmlns:a16="http://schemas.microsoft.com/office/drawing/2014/main" id="{3CC0A85A-5E24-22BA-6D2A-0CFACA587A09}"/>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A5313F86-5CA5-453D-9609-7156B2A7EB5F}" type="slidenum">
              <a:rPr lang="ja-JP" altLang="en-US">
                <a:latin typeface="Calibri" panose="020F0502020204030204" pitchFamily="34" charset="0"/>
              </a:rPr>
              <a:pPr eaLnBrk="1" hangingPunct="1"/>
              <a:t>7</a:t>
            </a:fld>
            <a:endParaRPr lang="en-US" altLang="ja-JP">
              <a:latin typeface="Calibri" panose="020F0502020204030204" pitchFamily="34" charset="0"/>
            </a:endParaRPr>
          </a:p>
        </p:txBody>
      </p:sp>
      <p:sp>
        <p:nvSpPr>
          <p:cNvPr id="77827" name="Rectangle 2">
            <a:extLst>
              <a:ext uri="{FF2B5EF4-FFF2-40B4-BE49-F238E27FC236}">
                <a16:creationId xmlns:a16="http://schemas.microsoft.com/office/drawing/2014/main" id="{D97D6F35-BD03-F8A7-C9DC-28E721A4ED5A}"/>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7828" name="Rectangle 3">
            <a:extLst>
              <a:ext uri="{FF2B5EF4-FFF2-40B4-BE49-F238E27FC236}">
                <a16:creationId xmlns:a16="http://schemas.microsoft.com/office/drawing/2014/main" id="{4C218F40-817A-CBB3-D799-7246C8517BC2}"/>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患者が入院後、医療機関内で新たに感染した感染症を院内感染といいます。</a:t>
            </a:r>
            <a:endParaRPr lang="en-US" altLang="ja-JP" dirty="0"/>
          </a:p>
          <a:p>
            <a:r>
              <a:rPr lang="ja-JP" altLang="en-US" dirty="0"/>
              <a:t>通常，入院から</a:t>
            </a:r>
            <a:r>
              <a:rPr lang="en-US" altLang="ja-JP" dirty="0"/>
              <a:t>48</a:t>
            </a:r>
            <a:r>
              <a:rPr lang="ja-JP" altLang="en-US" dirty="0"/>
              <a:t>時間以降に発症した感染を指します。</a:t>
            </a:r>
          </a:p>
          <a:p>
            <a:endParaRPr lang="ja-JP" altLang="en-US" dirty="0"/>
          </a:p>
        </p:txBody>
      </p:sp>
    </p:spTree>
    <p:extLst>
      <p:ext uri="{BB962C8B-B14F-4D97-AF65-F5344CB8AC3E}">
        <p14:creationId xmlns:p14="http://schemas.microsoft.com/office/powerpoint/2010/main" val="3143134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23B4E-71FF-43A5-0904-155CBE5C7C0C}"/>
            </a:ext>
          </a:extLst>
        </p:cNvPr>
        <p:cNvGrpSpPr/>
        <p:nvPr/>
      </p:nvGrpSpPr>
      <p:grpSpPr>
        <a:xfrm>
          <a:off x="0" y="0"/>
          <a:ext cx="0" cy="0"/>
          <a:chOff x="0" y="0"/>
          <a:chExt cx="0" cy="0"/>
        </a:xfrm>
      </p:grpSpPr>
      <p:sp>
        <p:nvSpPr>
          <p:cNvPr id="78850" name="スライド番号プレースホルダー 6">
            <a:extLst>
              <a:ext uri="{FF2B5EF4-FFF2-40B4-BE49-F238E27FC236}">
                <a16:creationId xmlns:a16="http://schemas.microsoft.com/office/drawing/2014/main" id="{AB9E158B-2283-6067-D125-82C24B2935D7}"/>
              </a:ext>
            </a:extLst>
          </p:cNvPr>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0CD8368-6380-45B8-BDF2-D181D3AA5BAF}" type="slidenum">
              <a:rPr lang="ja-JP" altLang="en-US">
                <a:latin typeface="Calibri" panose="020F0502020204030204" pitchFamily="34" charset="0"/>
              </a:rPr>
              <a:pPr eaLnBrk="1" hangingPunct="1"/>
              <a:t>8</a:t>
            </a:fld>
            <a:endParaRPr lang="en-US" altLang="ja-JP">
              <a:latin typeface="Calibri" panose="020F0502020204030204" pitchFamily="34" charset="0"/>
            </a:endParaRPr>
          </a:p>
        </p:txBody>
      </p:sp>
      <p:sp>
        <p:nvSpPr>
          <p:cNvPr id="78851" name="Rectangle 2">
            <a:extLst>
              <a:ext uri="{FF2B5EF4-FFF2-40B4-BE49-F238E27FC236}">
                <a16:creationId xmlns:a16="http://schemas.microsoft.com/office/drawing/2014/main" id="{B90C5D2F-C362-96DC-D43C-2D28789926AF}"/>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8852" name="Rectangle 3">
            <a:extLst>
              <a:ext uri="{FF2B5EF4-FFF2-40B4-BE49-F238E27FC236}">
                <a16:creationId xmlns:a16="http://schemas.microsoft.com/office/drawing/2014/main" id="{F5D9F3FB-C1E2-0372-4017-70C0FD7C9853}"/>
              </a:ext>
            </a:extLst>
          </p:cNvPr>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ja-JP" altLang="en-US" dirty="0"/>
              <a:t>医療機関での診療行為と関連して発生した感染症は医療関連感染症といいます。</a:t>
            </a:r>
            <a:endParaRPr lang="en-US" altLang="ja-JP" dirty="0"/>
          </a:p>
          <a:p>
            <a:r>
              <a:rPr lang="ja-JP" altLang="en-US" dirty="0"/>
              <a:t>院内だけでなく，外来や介護施設，自宅での在宅医療なども含みます。</a:t>
            </a:r>
          </a:p>
          <a:p>
            <a:r>
              <a:rPr lang="ja-JP" altLang="en-US" dirty="0"/>
              <a:t>患者が過去</a:t>
            </a:r>
            <a:r>
              <a:rPr lang="en-US" altLang="ja-JP" dirty="0"/>
              <a:t>90</a:t>
            </a:r>
            <a:r>
              <a:rPr lang="ja-JP" altLang="en-US" dirty="0"/>
              <a:t>日以内に入院歴がある，透析や訪問看護を受けているといった場合市中で発症しても「医療関連感染」とされます。</a:t>
            </a:r>
          </a:p>
        </p:txBody>
      </p:sp>
    </p:spTree>
    <p:extLst>
      <p:ext uri="{BB962C8B-B14F-4D97-AF65-F5344CB8AC3E}">
        <p14:creationId xmlns:p14="http://schemas.microsoft.com/office/powerpoint/2010/main" val="37996346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96F02-424A-3EA1-AD0F-D75B231FD592}"/>
            </a:ext>
          </a:extLst>
        </p:cNvPr>
        <p:cNvGrpSpPr/>
        <p:nvPr/>
      </p:nvGrpSpPr>
      <p:grpSpPr>
        <a:xfrm>
          <a:off x="0" y="0"/>
          <a:ext cx="0" cy="0"/>
          <a:chOff x="0" y="0"/>
          <a:chExt cx="0" cy="0"/>
        </a:xfrm>
      </p:grpSpPr>
      <p:sp>
        <p:nvSpPr>
          <p:cNvPr id="79874" name="スライド番号プレースホルダー 6">
            <a:extLst>
              <a:ext uri="{FF2B5EF4-FFF2-40B4-BE49-F238E27FC236}">
                <a16:creationId xmlns:a16="http://schemas.microsoft.com/office/drawing/2014/main" id="{0CE69D81-F3BC-C84D-8B37-DA6B3577305F}"/>
              </a:ext>
            </a:extLst>
          </p:cNvPr>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11523" indent="-273663" eaLnBrk="0" hangingPunct="0">
              <a:defRPr kumimoji="1">
                <a:solidFill>
                  <a:schemeClr val="tx1"/>
                </a:solidFill>
                <a:latin typeface="Arial" panose="020B0604020202020204" pitchFamily="34" charset="0"/>
                <a:ea typeface="ＭＳ Ｐゴシック" panose="020B0600070205080204" pitchFamily="50" charset="-128"/>
              </a:defRPr>
            </a:lvl2pPr>
            <a:lvl3pPr marL="1094651" indent="-218930" eaLnBrk="0" hangingPunct="0">
              <a:defRPr kumimoji="1">
                <a:solidFill>
                  <a:schemeClr val="tx1"/>
                </a:solidFill>
                <a:latin typeface="Arial" panose="020B0604020202020204" pitchFamily="34" charset="0"/>
                <a:ea typeface="ＭＳ Ｐゴシック" panose="020B0600070205080204" pitchFamily="50" charset="-128"/>
              </a:defRPr>
            </a:lvl3pPr>
            <a:lvl4pPr marL="1532512" indent="-218930" eaLnBrk="0" hangingPunct="0">
              <a:defRPr kumimoji="1">
                <a:solidFill>
                  <a:schemeClr val="tx1"/>
                </a:solidFill>
                <a:latin typeface="Arial" panose="020B0604020202020204" pitchFamily="34" charset="0"/>
                <a:ea typeface="ＭＳ Ｐゴシック" panose="020B0600070205080204" pitchFamily="50" charset="-128"/>
              </a:defRPr>
            </a:lvl4pPr>
            <a:lvl5pPr marL="1970372" indent="-218930" eaLnBrk="0" hangingPunct="0">
              <a:defRPr kumimoji="1">
                <a:solidFill>
                  <a:schemeClr val="tx1"/>
                </a:solidFill>
                <a:latin typeface="Arial" panose="020B0604020202020204" pitchFamily="34" charset="0"/>
                <a:ea typeface="ＭＳ Ｐゴシック" panose="020B0600070205080204" pitchFamily="50" charset="-128"/>
              </a:defRPr>
            </a:lvl5pPr>
            <a:lvl6pPr marL="2408232"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84609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283953"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721814" indent="-21893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D4142FFB-5332-4005-8654-377CE697A475}" type="slidenum">
              <a:rPr lang="ja-JP" altLang="en-US">
                <a:latin typeface="Calibri" panose="020F0502020204030204" pitchFamily="34" charset="0"/>
              </a:rPr>
              <a:pPr eaLnBrk="1" hangingPunct="1"/>
              <a:t>9</a:t>
            </a:fld>
            <a:endParaRPr lang="en-US" altLang="ja-JP">
              <a:latin typeface="Calibri" panose="020F0502020204030204" pitchFamily="34" charset="0"/>
            </a:endParaRPr>
          </a:p>
        </p:txBody>
      </p:sp>
      <p:sp>
        <p:nvSpPr>
          <p:cNvPr id="79875" name="Rectangle 2">
            <a:extLst>
              <a:ext uri="{FF2B5EF4-FFF2-40B4-BE49-F238E27FC236}">
                <a16:creationId xmlns:a16="http://schemas.microsoft.com/office/drawing/2014/main" id="{2381B29B-CF02-FDC4-7B5A-DF6472A98368}"/>
              </a:ext>
            </a:extLst>
          </p:cNvPr>
          <p:cNvSpPr>
            <a:spLocks noGrp="1" noRot="1" noChangeAspect="1" noTextEdit="1"/>
          </p:cNvSpPr>
          <p:nvPr>
            <p:ph type="sldImg"/>
          </p:nvPr>
        </p:nvSpPr>
        <p:spPr bwMode="auto">
          <a:xfrm>
            <a:off x="903288" y="741363"/>
            <a:ext cx="4929187" cy="3698875"/>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79876" name="Rectangle 3">
            <a:extLst>
              <a:ext uri="{FF2B5EF4-FFF2-40B4-BE49-F238E27FC236}">
                <a16:creationId xmlns:a16="http://schemas.microsoft.com/office/drawing/2014/main" id="{2EBA6602-1249-7D1B-86B1-CFA92266EB83}"/>
              </a:ext>
            </a:extLst>
          </p:cNvPr>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dirty="0"/>
              <a:t>医療機関の関与なく、地域社会で自然に発症した感染症は市中感染といいます。</a:t>
            </a:r>
          </a:p>
          <a:p>
            <a:r>
              <a:rPr lang="ja-JP" altLang="en-US" dirty="0"/>
              <a:t>入院前、または医療との関連がない状況で発生したものを指します。</a:t>
            </a:r>
          </a:p>
        </p:txBody>
      </p:sp>
    </p:spTree>
    <p:extLst>
      <p:ext uri="{BB962C8B-B14F-4D97-AF65-F5344CB8AC3E}">
        <p14:creationId xmlns:p14="http://schemas.microsoft.com/office/powerpoint/2010/main" val="381961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CB6133A8-596F-49DD-B997-940B29520A23}"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05931D3E-4D3B-475A-B7D5-8FCCB51B7619}" type="slidenum">
              <a:rPr lang="ja-JP" altLang="en-US"/>
              <a:pPr/>
              <a:t>‹#›</a:t>
            </a:fld>
            <a:endParaRPr lang="en-US" altLang="ja-JP"/>
          </a:p>
        </p:txBody>
      </p:sp>
    </p:spTree>
    <p:extLst>
      <p:ext uri="{BB962C8B-B14F-4D97-AF65-F5344CB8AC3E}">
        <p14:creationId xmlns:p14="http://schemas.microsoft.com/office/powerpoint/2010/main" val="170797132"/>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EED619D4-2127-4630-BFED-8EC24F6D24EE}"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0A11990A-63A6-402C-97D0-BFC9E002E875}" type="slidenum">
              <a:rPr lang="ja-JP" altLang="en-US"/>
              <a:pPr/>
              <a:t>‹#›</a:t>
            </a:fld>
            <a:endParaRPr lang="en-US" altLang="ja-JP"/>
          </a:p>
        </p:txBody>
      </p:sp>
    </p:spTree>
    <p:extLst>
      <p:ext uri="{BB962C8B-B14F-4D97-AF65-F5344CB8AC3E}">
        <p14:creationId xmlns:p14="http://schemas.microsoft.com/office/powerpoint/2010/main" val="337157331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419CEA99-ADA3-4568-A3AF-06801628830A}"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DE131D1A-C1DF-4B63-A325-8FD2DDD10D9E}" type="slidenum">
              <a:rPr lang="ja-JP" altLang="en-US"/>
              <a:pPr/>
              <a:t>‹#›</a:t>
            </a:fld>
            <a:endParaRPr lang="en-US" altLang="ja-JP"/>
          </a:p>
        </p:txBody>
      </p:sp>
    </p:spTree>
    <p:extLst>
      <p:ext uri="{BB962C8B-B14F-4D97-AF65-F5344CB8AC3E}">
        <p14:creationId xmlns:p14="http://schemas.microsoft.com/office/powerpoint/2010/main" val="115300005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0"/>
            <a:ext cx="8839200" cy="6858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0"/>
            <a:ext cx="8229600" cy="4525963"/>
          </a:xfrm>
          <a:prstGeom prst="rect">
            <a:avLst/>
          </a:prstGeom>
        </p:spPr>
        <p:txBody>
          <a:bodyPr rtlCol="0">
            <a:normAutofit/>
          </a:bodyPr>
          <a:lstStyle/>
          <a:p>
            <a:pPr lvl="0"/>
            <a:endParaRPr lang="ja-JP" altLang="en-US" noProof="0"/>
          </a:p>
        </p:txBody>
      </p:sp>
      <p:sp>
        <p:nvSpPr>
          <p:cNvPr id="4" name="スライド番号プレースホルダー 3"/>
          <p:cNvSpPr>
            <a:spLocks noGrp="1"/>
          </p:cNvSpPr>
          <p:nvPr>
            <p:ph type="sldNum" sz="quarter" idx="10"/>
          </p:nvPr>
        </p:nvSpPr>
        <p:spPr>
          <a:xfrm>
            <a:off x="7010400" y="6381750"/>
            <a:ext cx="2133600" cy="476250"/>
          </a:xfrm>
        </p:spPr>
        <p:txBody>
          <a:bodyPr/>
          <a:lstStyle>
            <a:lvl1pPr>
              <a:defRPr/>
            </a:lvl1pPr>
          </a:lstStyle>
          <a:p>
            <a:fld id="{54837F70-5D6C-4A7A-9E8E-F92DC90D43B3}" type="slidenum">
              <a:rPr lang="en-US" altLang="ja-JP"/>
              <a:pPr/>
              <a:t>‹#›</a:t>
            </a:fld>
            <a:endParaRPr lang="en-US" altLang="ja-JP"/>
          </a:p>
        </p:txBody>
      </p:sp>
    </p:spTree>
    <p:extLst>
      <p:ext uri="{BB962C8B-B14F-4D97-AF65-F5344CB8AC3E}">
        <p14:creationId xmlns:p14="http://schemas.microsoft.com/office/powerpoint/2010/main" val="275158983"/>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55ACDB6F-249F-4E18-8E59-0CA4E52E2410}"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9FE1246C-1855-4C7E-B2BB-2438043113B3}" type="slidenum">
              <a:rPr lang="ja-JP" altLang="en-US"/>
              <a:pPr/>
              <a:t>‹#›</a:t>
            </a:fld>
            <a:endParaRPr lang="en-US" altLang="ja-JP"/>
          </a:p>
        </p:txBody>
      </p:sp>
    </p:spTree>
    <p:extLst>
      <p:ext uri="{BB962C8B-B14F-4D97-AF65-F5344CB8AC3E}">
        <p14:creationId xmlns:p14="http://schemas.microsoft.com/office/powerpoint/2010/main" val="375586458"/>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397CB9B3-4D4B-4094-8C73-40CB83E604E5}"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6471EDDB-3ECE-4877-9CB9-48374C5FCAA6}" type="slidenum">
              <a:rPr lang="ja-JP" altLang="en-US"/>
              <a:pPr/>
              <a:t>‹#›</a:t>
            </a:fld>
            <a:endParaRPr lang="en-US" altLang="ja-JP"/>
          </a:p>
        </p:txBody>
      </p:sp>
    </p:spTree>
    <p:extLst>
      <p:ext uri="{BB962C8B-B14F-4D97-AF65-F5344CB8AC3E}">
        <p14:creationId xmlns:p14="http://schemas.microsoft.com/office/powerpoint/2010/main" val="2703257480"/>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73A08D32-4D5F-4753-9B7F-FFA21B78280B}"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E556DF09-44F1-4661-94F8-183356101D9C}" type="slidenum">
              <a:rPr lang="ja-JP" altLang="en-US"/>
              <a:pPr/>
              <a:t>‹#›</a:t>
            </a:fld>
            <a:endParaRPr lang="en-US" altLang="ja-JP"/>
          </a:p>
        </p:txBody>
      </p:sp>
    </p:spTree>
    <p:extLst>
      <p:ext uri="{BB962C8B-B14F-4D97-AF65-F5344CB8AC3E}">
        <p14:creationId xmlns:p14="http://schemas.microsoft.com/office/powerpoint/2010/main" val="3500585404"/>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F0A51A17-FB90-4A89-A094-09637919DC00}"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410A44D1-CBD7-448E-ACE0-06A991C3E81B}" type="slidenum">
              <a:rPr lang="ja-JP" altLang="en-US"/>
              <a:pPr/>
              <a:t>‹#›</a:t>
            </a:fld>
            <a:endParaRPr lang="en-US" altLang="ja-JP"/>
          </a:p>
        </p:txBody>
      </p:sp>
    </p:spTree>
    <p:extLst>
      <p:ext uri="{BB962C8B-B14F-4D97-AF65-F5344CB8AC3E}">
        <p14:creationId xmlns:p14="http://schemas.microsoft.com/office/powerpoint/2010/main" val="27098390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DFB2629B-588E-470D-AD0A-23BEF969BE1B}" type="datetime1">
              <a:rPr lang="ja-JP" altLang="en-US"/>
              <a:pPr>
                <a:defRPr/>
              </a:pPr>
              <a:t>2025/12/2</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fld id="{31885A4F-F298-4111-8C6E-9A62C6E527F7}" type="slidenum">
              <a:rPr lang="ja-JP" altLang="en-US"/>
              <a:pPr/>
              <a:t>‹#›</a:t>
            </a:fld>
            <a:endParaRPr lang="en-US" altLang="ja-JP"/>
          </a:p>
        </p:txBody>
      </p:sp>
    </p:spTree>
    <p:extLst>
      <p:ext uri="{BB962C8B-B14F-4D97-AF65-F5344CB8AC3E}">
        <p14:creationId xmlns:p14="http://schemas.microsoft.com/office/powerpoint/2010/main" val="1708116201"/>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91839D10-B7E2-4DE5-B3E8-16871DEA372F}" type="datetime1">
              <a:rPr lang="ja-JP" altLang="en-US"/>
              <a:pPr>
                <a:defRPr/>
              </a:pPr>
              <a:t>2025/12/2</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fld id="{6298D11D-024E-49E9-9052-CC1FC4C1A00F}" type="slidenum">
              <a:rPr lang="ja-JP" altLang="en-US"/>
              <a:pPr/>
              <a:t>‹#›</a:t>
            </a:fld>
            <a:endParaRPr lang="en-US" altLang="ja-JP"/>
          </a:p>
        </p:txBody>
      </p:sp>
    </p:spTree>
    <p:extLst>
      <p:ext uri="{BB962C8B-B14F-4D97-AF65-F5344CB8AC3E}">
        <p14:creationId xmlns:p14="http://schemas.microsoft.com/office/powerpoint/2010/main" val="471351414"/>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49D64E15-D9CF-41E8-9C4C-720F4A2BB091}" type="datetime1">
              <a:rPr lang="ja-JP" altLang="en-US"/>
              <a:pPr>
                <a:defRPr/>
              </a:pPr>
              <a:t>2025/12/2</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fld id="{9B0C8577-12FA-45F2-B220-93A157197F50}" type="slidenum">
              <a:rPr lang="ja-JP" altLang="en-US"/>
              <a:pPr/>
              <a:t>‹#›</a:t>
            </a:fld>
            <a:endParaRPr lang="en-US" altLang="ja-JP"/>
          </a:p>
        </p:txBody>
      </p:sp>
    </p:spTree>
    <p:extLst>
      <p:ext uri="{BB962C8B-B14F-4D97-AF65-F5344CB8AC3E}">
        <p14:creationId xmlns:p14="http://schemas.microsoft.com/office/powerpoint/2010/main" val="289145487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7E542E56-37E1-412A-94A4-A4824A78526B}"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0D9FA3EC-31C1-4F6B-BA11-E3C799A3D49B}" type="slidenum">
              <a:rPr lang="ja-JP" altLang="en-US"/>
              <a:pPr/>
              <a:t>‹#›</a:t>
            </a:fld>
            <a:endParaRPr lang="en-US" altLang="ja-JP"/>
          </a:p>
        </p:txBody>
      </p:sp>
    </p:spTree>
    <p:extLst>
      <p:ext uri="{BB962C8B-B14F-4D97-AF65-F5344CB8AC3E}">
        <p14:creationId xmlns:p14="http://schemas.microsoft.com/office/powerpoint/2010/main" val="2670880484"/>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BE0B9A58-1493-481A-972A-CAB2789B97F4}"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123AE7B4-4A64-45E4-B4D2-FCB6506F5965}" type="slidenum">
              <a:rPr lang="ja-JP" altLang="en-US"/>
              <a:pPr/>
              <a:t>‹#›</a:t>
            </a:fld>
            <a:endParaRPr lang="en-US" altLang="ja-JP"/>
          </a:p>
        </p:txBody>
      </p:sp>
    </p:spTree>
    <p:extLst>
      <p:ext uri="{BB962C8B-B14F-4D97-AF65-F5344CB8AC3E}">
        <p14:creationId xmlns:p14="http://schemas.microsoft.com/office/powerpoint/2010/main" val="3982404344"/>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C2377F1C-7BA9-4EAF-88D4-AE4BD3A51BE3}"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52157C74-4C8A-4127-A4A4-9BDA04A53ADA}" type="slidenum">
              <a:rPr lang="ja-JP" altLang="en-US"/>
              <a:pPr/>
              <a:t>‹#›</a:t>
            </a:fld>
            <a:endParaRPr lang="en-US" altLang="ja-JP"/>
          </a:p>
        </p:txBody>
      </p:sp>
    </p:spTree>
    <p:extLst>
      <p:ext uri="{BB962C8B-B14F-4D97-AF65-F5344CB8AC3E}">
        <p14:creationId xmlns:p14="http://schemas.microsoft.com/office/powerpoint/2010/main" val="18024713"/>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F185E571-984E-4556-B6A3-36F5662B99DB}"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75669676-3976-425E-99F0-3ACD90B8F206}" type="slidenum">
              <a:rPr lang="ja-JP" altLang="en-US"/>
              <a:pPr/>
              <a:t>‹#›</a:t>
            </a:fld>
            <a:endParaRPr lang="en-US" altLang="ja-JP"/>
          </a:p>
        </p:txBody>
      </p:sp>
    </p:spTree>
    <p:extLst>
      <p:ext uri="{BB962C8B-B14F-4D97-AF65-F5344CB8AC3E}">
        <p14:creationId xmlns:p14="http://schemas.microsoft.com/office/powerpoint/2010/main" val="2498401280"/>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A5B407E3-5452-4F21-876E-13C2BF17C443}"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53585D9D-B3B7-42EA-8F78-A744A472BBED}" type="slidenum">
              <a:rPr lang="ja-JP" altLang="en-US"/>
              <a:pPr/>
              <a:t>‹#›</a:t>
            </a:fld>
            <a:endParaRPr lang="en-US" altLang="ja-JP"/>
          </a:p>
        </p:txBody>
      </p:sp>
    </p:spTree>
    <p:extLst>
      <p:ext uri="{BB962C8B-B14F-4D97-AF65-F5344CB8AC3E}">
        <p14:creationId xmlns:p14="http://schemas.microsoft.com/office/powerpoint/2010/main" val="616439348"/>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0"/>
            <a:ext cx="8839200" cy="6858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0"/>
            <a:ext cx="8229600" cy="4525963"/>
          </a:xfrm>
          <a:prstGeom prst="rect">
            <a:avLst/>
          </a:prstGeom>
        </p:spPr>
        <p:txBody>
          <a:bodyPr rtlCol="0">
            <a:normAutofit/>
          </a:bodyPr>
          <a:lstStyle/>
          <a:p>
            <a:pPr lvl="0"/>
            <a:endParaRPr lang="ja-JP" altLang="en-US" noProof="0"/>
          </a:p>
        </p:txBody>
      </p:sp>
      <p:sp>
        <p:nvSpPr>
          <p:cNvPr id="4" name="スライド番号プレースホルダー 3"/>
          <p:cNvSpPr>
            <a:spLocks noGrp="1"/>
          </p:cNvSpPr>
          <p:nvPr>
            <p:ph type="sldNum" sz="quarter" idx="10"/>
          </p:nvPr>
        </p:nvSpPr>
        <p:spPr>
          <a:xfrm>
            <a:off x="7010400" y="6381750"/>
            <a:ext cx="2133600" cy="476250"/>
          </a:xfrm>
        </p:spPr>
        <p:txBody>
          <a:bodyPr/>
          <a:lstStyle>
            <a:lvl1pPr>
              <a:defRPr/>
            </a:lvl1pPr>
          </a:lstStyle>
          <a:p>
            <a:fld id="{01FEE872-4F00-48B9-B7AF-14571A5823D0}" type="slidenum">
              <a:rPr lang="en-US" altLang="ja-JP"/>
              <a:pPr/>
              <a:t>‹#›</a:t>
            </a:fld>
            <a:endParaRPr lang="en-US" altLang="ja-JP"/>
          </a:p>
        </p:txBody>
      </p:sp>
    </p:spTree>
    <p:extLst>
      <p:ext uri="{BB962C8B-B14F-4D97-AF65-F5344CB8AC3E}">
        <p14:creationId xmlns:p14="http://schemas.microsoft.com/office/powerpoint/2010/main" val="4170837705"/>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EF7B25B3-BD1A-4DCB-8803-7148AB181EFE}"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691BB67F-69D7-4C22-A99F-8B0F7BB1976E}" type="slidenum">
              <a:rPr lang="ja-JP" altLang="en-US"/>
              <a:pPr/>
              <a:t>‹#›</a:t>
            </a:fld>
            <a:endParaRPr lang="en-US" altLang="ja-JP"/>
          </a:p>
        </p:txBody>
      </p:sp>
    </p:spTree>
    <p:extLst>
      <p:ext uri="{BB962C8B-B14F-4D97-AF65-F5344CB8AC3E}">
        <p14:creationId xmlns:p14="http://schemas.microsoft.com/office/powerpoint/2010/main" val="3623809443"/>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9128042D-5597-4F05-A8A2-C503CE097C35}"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0132740D-FA34-4EA3-9738-111E535FCFB8}" type="slidenum">
              <a:rPr lang="ja-JP" altLang="en-US"/>
              <a:pPr/>
              <a:t>‹#›</a:t>
            </a:fld>
            <a:endParaRPr lang="en-US" altLang="ja-JP"/>
          </a:p>
        </p:txBody>
      </p:sp>
    </p:spTree>
    <p:extLst>
      <p:ext uri="{BB962C8B-B14F-4D97-AF65-F5344CB8AC3E}">
        <p14:creationId xmlns:p14="http://schemas.microsoft.com/office/powerpoint/2010/main" val="1649469890"/>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CD6037B8-CAC5-4809-932D-CF6667CC9705}"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D7FDC2BF-670B-43AB-9A1F-D81F7AC0FD0D}" type="slidenum">
              <a:rPr lang="ja-JP" altLang="en-US"/>
              <a:pPr/>
              <a:t>‹#›</a:t>
            </a:fld>
            <a:endParaRPr lang="en-US" altLang="ja-JP"/>
          </a:p>
        </p:txBody>
      </p:sp>
    </p:spTree>
    <p:extLst>
      <p:ext uri="{BB962C8B-B14F-4D97-AF65-F5344CB8AC3E}">
        <p14:creationId xmlns:p14="http://schemas.microsoft.com/office/powerpoint/2010/main" val="804426416"/>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06DBEBE8-AE5F-4E70-A20E-63302F7DE73C}"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14D02CFE-BC8F-49EC-A0F7-FD95103ADDE3}" type="slidenum">
              <a:rPr lang="ja-JP" altLang="en-US"/>
              <a:pPr/>
              <a:t>‹#›</a:t>
            </a:fld>
            <a:endParaRPr lang="en-US" altLang="ja-JP"/>
          </a:p>
        </p:txBody>
      </p:sp>
    </p:spTree>
    <p:extLst>
      <p:ext uri="{BB962C8B-B14F-4D97-AF65-F5344CB8AC3E}">
        <p14:creationId xmlns:p14="http://schemas.microsoft.com/office/powerpoint/2010/main" val="89752185"/>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E16EC454-C315-4863-A1C7-56DAAF051904}" type="datetime1">
              <a:rPr lang="ja-JP" altLang="en-US"/>
              <a:pPr>
                <a:defRPr/>
              </a:pPr>
              <a:t>2025/12/2</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fld id="{A40D694A-9FA1-42C3-BEF1-DDA9F5B9A0C2}" type="slidenum">
              <a:rPr lang="ja-JP" altLang="en-US"/>
              <a:pPr/>
              <a:t>‹#›</a:t>
            </a:fld>
            <a:endParaRPr lang="en-US" altLang="ja-JP"/>
          </a:p>
        </p:txBody>
      </p:sp>
    </p:spTree>
    <p:extLst>
      <p:ext uri="{BB962C8B-B14F-4D97-AF65-F5344CB8AC3E}">
        <p14:creationId xmlns:p14="http://schemas.microsoft.com/office/powerpoint/2010/main" val="1701762229"/>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062E64EE-17ED-44CE-8CE5-8BEE27B9F9B7}"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49B48CB8-1036-411D-8193-A49DF791A364}" type="slidenum">
              <a:rPr lang="ja-JP" altLang="en-US"/>
              <a:pPr/>
              <a:t>‹#›</a:t>
            </a:fld>
            <a:endParaRPr lang="en-US" altLang="ja-JP"/>
          </a:p>
        </p:txBody>
      </p:sp>
    </p:spTree>
    <p:extLst>
      <p:ext uri="{BB962C8B-B14F-4D97-AF65-F5344CB8AC3E}">
        <p14:creationId xmlns:p14="http://schemas.microsoft.com/office/powerpoint/2010/main" val="1768529234"/>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7CE53FBC-B0B8-4F3E-8D51-9853116D9A5B}" type="datetime1">
              <a:rPr lang="ja-JP" altLang="en-US"/>
              <a:pPr>
                <a:defRPr/>
              </a:pPr>
              <a:t>2025/12/2</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fld id="{D866617C-8A8B-4C4D-9DF5-17B3EEF7EC09}" type="slidenum">
              <a:rPr lang="ja-JP" altLang="en-US"/>
              <a:pPr/>
              <a:t>‹#›</a:t>
            </a:fld>
            <a:endParaRPr lang="en-US" altLang="ja-JP"/>
          </a:p>
        </p:txBody>
      </p:sp>
    </p:spTree>
    <p:extLst>
      <p:ext uri="{BB962C8B-B14F-4D97-AF65-F5344CB8AC3E}">
        <p14:creationId xmlns:p14="http://schemas.microsoft.com/office/powerpoint/2010/main" val="2070832982"/>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60538C44-D0B9-4713-9023-9201968CBCB8}" type="datetime1">
              <a:rPr lang="ja-JP" altLang="en-US"/>
              <a:pPr>
                <a:defRPr/>
              </a:pPr>
              <a:t>2025/12/2</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fld id="{8063E4AA-3E09-40DA-887B-EFCFDABBD7E5}" type="slidenum">
              <a:rPr lang="ja-JP" altLang="en-US"/>
              <a:pPr/>
              <a:t>‹#›</a:t>
            </a:fld>
            <a:endParaRPr lang="en-US" altLang="ja-JP"/>
          </a:p>
        </p:txBody>
      </p:sp>
    </p:spTree>
    <p:extLst>
      <p:ext uri="{BB962C8B-B14F-4D97-AF65-F5344CB8AC3E}">
        <p14:creationId xmlns:p14="http://schemas.microsoft.com/office/powerpoint/2010/main" val="315890028"/>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BD75F11-6242-4F67-8E5D-9D5631E551B2}"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1D5BE37C-F596-44EA-8C37-EB8CDFE96D23}" type="slidenum">
              <a:rPr lang="ja-JP" altLang="en-US"/>
              <a:pPr/>
              <a:t>‹#›</a:t>
            </a:fld>
            <a:endParaRPr lang="en-US" altLang="ja-JP"/>
          </a:p>
        </p:txBody>
      </p:sp>
    </p:spTree>
    <p:extLst>
      <p:ext uri="{BB962C8B-B14F-4D97-AF65-F5344CB8AC3E}">
        <p14:creationId xmlns:p14="http://schemas.microsoft.com/office/powerpoint/2010/main" val="3870695326"/>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1C40A68A-2472-49F9-8EE1-9C3EAF774A6D}"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C671070E-68D0-43DF-87C2-53C094C7A866}" type="slidenum">
              <a:rPr lang="ja-JP" altLang="en-US"/>
              <a:pPr/>
              <a:t>‹#›</a:t>
            </a:fld>
            <a:endParaRPr lang="en-US" altLang="ja-JP"/>
          </a:p>
        </p:txBody>
      </p:sp>
    </p:spTree>
    <p:extLst>
      <p:ext uri="{BB962C8B-B14F-4D97-AF65-F5344CB8AC3E}">
        <p14:creationId xmlns:p14="http://schemas.microsoft.com/office/powerpoint/2010/main" val="3471901432"/>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1CEA5817-81F5-47B6-ADCB-6ACA93B54BCF}"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6D0F3421-F100-4D58-80FB-432FB3B78048}" type="slidenum">
              <a:rPr lang="ja-JP" altLang="en-US"/>
              <a:pPr/>
              <a:t>‹#›</a:t>
            </a:fld>
            <a:endParaRPr lang="en-US" altLang="ja-JP"/>
          </a:p>
        </p:txBody>
      </p:sp>
    </p:spTree>
    <p:extLst>
      <p:ext uri="{BB962C8B-B14F-4D97-AF65-F5344CB8AC3E}">
        <p14:creationId xmlns:p14="http://schemas.microsoft.com/office/powerpoint/2010/main" val="2392557481"/>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25A18456-08D9-44B0-80E4-D191D74927D1}"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68BC67A9-032B-46F0-AC45-11273C5D0F61}" type="slidenum">
              <a:rPr lang="ja-JP" altLang="en-US"/>
              <a:pPr/>
              <a:t>‹#›</a:t>
            </a:fld>
            <a:endParaRPr lang="en-US" altLang="ja-JP"/>
          </a:p>
        </p:txBody>
      </p:sp>
    </p:spTree>
    <p:extLst>
      <p:ext uri="{BB962C8B-B14F-4D97-AF65-F5344CB8AC3E}">
        <p14:creationId xmlns:p14="http://schemas.microsoft.com/office/powerpoint/2010/main" val="3522994665"/>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0"/>
            <a:ext cx="8839200" cy="6858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0"/>
            <a:ext cx="8229600" cy="4525963"/>
          </a:xfrm>
          <a:prstGeom prst="rect">
            <a:avLst/>
          </a:prstGeom>
        </p:spPr>
        <p:txBody>
          <a:bodyPr rtlCol="0">
            <a:normAutofit/>
          </a:bodyPr>
          <a:lstStyle/>
          <a:p>
            <a:pPr lvl="0"/>
            <a:endParaRPr lang="ja-JP" altLang="en-US" noProof="0"/>
          </a:p>
        </p:txBody>
      </p:sp>
      <p:sp>
        <p:nvSpPr>
          <p:cNvPr id="4" name="スライド番号プレースホルダー 3"/>
          <p:cNvSpPr>
            <a:spLocks noGrp="1"/>
          </p:cNvSpPr>
          <p:nvPr>
            <p:ph type="sldNum" sz="quarter" idx="10"/>
          </p:nvPr>
        </p:nvSpPr>
        <p:spPr>
          <a:xfrm>
            <a:off x="7010400" y="6381750"/>
            <a:ext cx="2133600" cy="476250"/>
          </a:xfrm>
        </p:spPr>
        <p:txBody>
          <a:bodyPr/>
          <a:lstStyle>
            <a:lvl1pPr>
              <a:defRPr/>
            </a:lvl1pPr>
          </a:lstStyle>
          <a:p>
            <a:fld id="{516C40F4-86C8-47E4-9488-5FEEE3A910BE}" type="slidenum">
              <a:rPr lang="en-US" altLang="ja-JP"/>
              <a:pPr/>
              <a:t>‹#›</a:t>
            </a:fld>
            <a:endParaRPr lang="en-US" altLang="ja-JP"/>
          </a:p>
        </p:txBody>
      </p:sp>
    </p:spTree>
    <p:extLst>
      <p:ext uri="{BB962C8B-B14F-4D97-AF65-F5344CB8AC3E}">
        <p14:creationId xmlns:p14="http://schemas.microsoft.com/office/powerpoint/2010/main" val="619392252"/>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AB4A81A7-0744-48CE-A0C6-B009F4CA7CDF}"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BE0CEEF5-6FC4-4CDA-B3E3-37D654113D02}" type="slidenum">
              <a:rPr lang="ja-JP" altLang="en-US"/>
              <a:pPr/>
              <a:t>‹#›</a:t>
            </a:fld>
            <a:endParaRPr lang="en-US" altLang="ja-JP"/>
          </a:p>
        </p:txBody>
      </p:sp>
    </p:spTree>
    <p:extLst>
      <p:ext uri="{BB962C8B-B14F-4D97-AF65-F5344CB8AC3E}">
        <p14:creationId xmlns:p14="http://schemas.microsoft.com/office/powerpoint/2010/main" val="824707230"/>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B0B5EBBE-44F6-4416-8544-F11A71259A1D}"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B7393FE1-CB36-4DE8-B891-D57691F0226D}" type="slidenum">
              <a:rPr lang="ja-JP" altLang="en-US"/>
              <a:pPr/>
              <a:t>‹#›</a:t>
            </a:fld>
            <a:endParaRPr lang="en-US" altLang="ja-JP"/>
          </a:p>
        </p:txBody>
      </p:sp>
    </p:spTree>
    <p:extLst>
      <p:ext uri="{BB962C8B-B14F-4D97-AF65-F5344CB8AC3E}">
        <p14:creationId xmlns:p14="http://schemas.microsoft.com/office/powerpoint/2010/main" val="1135842327"/>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2B32262E-EF6A-4CA3-AE1E-6D39E07B3630}"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63392490-AC45-4812-8563-261D268C2B6B}" type="slidenum">
              <a:rPr lang="ja-JP" altLang="en-US"/>
              <a:pPr/>
              <a:t>‹#›</a:t>
            </a:fld>
            <a:endParaRPr lang="en-US" altLang="ja-JP"/>
          </a:p>
        </p:txBody>
      </p:sp>
    </p:spTree>
    <p:extLst>
      <p:ext uri="{BB962C8B-B14F-4D97-AF65-F5344CB8AC3E}">
        <p14:creationId xmlns:p14="http://schemas.microsoft.com/office/powerpoint/2010/main" val="308121599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1372B2DC-BABE-44D4-A9C4-3D927397C667}"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1272DC94-8C07-40C5-A97C-1D8BD999F367}" type="slidenum">
              <a:rPr lang="ja-JP" altLang="en-US"/>
              <a:pPr/>
              <a:t>‹#›</a:t>
            </a:fld>
            <a:endParaRPr lang="en-US" altLang="ja-JP"/>
          </a:p>
        </p:txBody>
      </p:sp>
    </p:spTree>
    <p:extLst>
      <p:ext uri="{BB962C8B-B14F-4D97-AF65-F5344CB8AC3E}">
        <p14:creationId xmlns:p14="http://schemas.microsoft.com/office/powerpoint/2010/main" val="1267053181"/>
      </p:ext>
    </p:extLst>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BB377129-8D55-4F25-B07B-C5459A9CB85E}"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07210540-79A4-4537-A63E-F724F9BB1993}" type="slidenum">
              <a:rPr lang="ja-JP" altLang="en-US"/>
              <a:pPr/>
              <a:t>‹#›</a:t>
            </a:fld>
            <a:endParaRPr lang="en-US" altLang="ja-JP"/>
          </a:p>
        </p:txBody>
      </p:sp>
    </p:spTree>
    <p:extLst>
      <p:ext uri="{BB962C8B-B14F-4D97-AF65-F5344CB8AC3E}">
        <p14:creationId xmlns:p14="http://schemas.microsoft.com/office/powerpoint/2010/main" val="1937193835"/>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46CC6D58-AA34-4468-AB4E-A6700C76EF71}" type="datetime1">
              <a:rPr lang="ja-JP" altLang="en-US"/>
              <a:pPr>
                <a:defRPr/>
              </a:pPr>
              <a:t>2025/12/2</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fld id="{EAB31C48-A9B9-48EA-8861-B2E8A4B03DA7}" type="slidenum">
              <a:rPr lang="ja-JP" altLang="en-US"/>
              <a:pPr/>
              <a:t>‹#›</a:t>
            </a:fld>
            <a:endParaRPr lang="en-US" altLang="ja-JP"/>
          </a:p>
        </p:txBody>
      </p:sp>
    </p:spTree>
    <p:extLst>
      <p:ext uri="{BB962C8B-B14F-4D97-AF65-F5344CB8AC3E}">
        <p14:creationId xmlns:p14="http://schemas.microsoft.com/office/powerpoint/2010/main" val="2481826086"/>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FCD9D138-14AD-4478-B60E-40E1D5D530D0}" type="datetime1">
              <a:rPr lang="ja-JP" altLang="en-US"/>
              <a:pPr>
                <a:defRPr/>
              </a:pPr>
              <a:t>2025/12/2</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fld id="{7C5EBCB7-1ED5-4981-AEA8-B15BAD885E7D}" type="slidenum">
              <a:rPr lang="ja-JP" altLang="en-US"/>
              <a:pPr/>
              <a:t>‹#›</a:t>
            </a:fld>
            <a:endParaRPr lang="en-US" altLang="ja-JP"/>
          </a:p>
        </p:txBody>
      </p:sp>
    </p:spTree>
    <p:extLst>
      <p:ext uri="{BB962C8B-B14F-4D97-AF65-F5344CB8AC3E}">
        <p14:creationId xmlns:p14="http://schemas.microsoft.com/office/powerpoint/2010/main" val="3176987072"/>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804357EF-A9EE-4F29-9ECC-0D794D16FBF8}" type="datetime1">
              <a:rPr lang="ja-JP" altLang="en-US"/>
              <a:pPr>
                <a:defRPr/>
              </a:pPr>
              <a:t>2025/12/2</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fld id="{7BFE4278-E86B-4B10-852E-F3953F798EB5}" type="slidenum">
              <a:rPr lang="ja-JP" altLang="en-US"/>
              <a:pPr/>
              <a:t>‹#›</a:t>
            </a:fld>
            <a:endParaRPr lang="en-US" altLang="ja-JP"/>
          </a:p>
        </p:txBody>
      </p:sp>
    </p:spTree>
    <p:extLst>
      <p:ext uri="{BB962C8B-B14F-4D97-AF65-F5344CB8AC3E}">
        <p14:creationId xmlns:p14="http://schemas.microsoft.com/office/powerpoint/2010/main" val="1665895425"/>
      </p:ext>
    </p:extLst>
  </p:cSld>
  <p:clrMapOvr>
    <a:masterClrMapping/>
  </p:clrMapOvr>
  <p:transition spd="med">
    <p:fade/>
  </p:transition>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8F619F3F-00CE-402F-8DA2-8C80DB1354BE}"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A9952CAF-0529-4802-9E64-8F486E44D8F3}" type="slidenum">
              <a:rPr lang="ja-JP" altLang="en-US"/>
              <a:pPr/>
              <a:t>‹#›</a:t>
            </a:fld>
            <a:endParaRPr lang="en-US" altLang="ja-JP"/>
          </a:p>
        </p:txBody>
      </p:sp>
    </p:spTree>
    <p:extLst>
      <p:ext uri="{BB962C8B-B14F-4D97-AF65-F5344CB8AC3E}">
        <p14:creationId xmlns:p14="http://schemas.microsoft.com/office/powerpoint/2010/main" val="865527441"/>
      </p:ext>
    </p:extLst>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918E0DC2-3325-4696-A066-56ABFB2BB1AD}"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9384EF91-59F8-4C66-A5A5-AD8E6E0D1D91}" type="slidenum">
              <a:rPr lang="ja-JP" altLang="en-US"/>
              <a:pPr/>
              <a:t>‹#›</a:t>
            </a:fld>
            <a:endParaRPr lang="en-US" altLang="ja-JP"/>
          </a:p>
        </p:txBody>
      </p:sp>
    </p:spTree>
    <p:extLst>
      <p:ext uri="{BB962C8B-B14F-4D97-AF65-F5344CB8AC3E}">
        <p14:creationId xmlns:p14="http://schemas.microsoft.com/office/powerpoint/2010/main" val="1564954994"/>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322BE7A7-568F-4553-80D9-44342C8EC755}"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2AFD8263-F439-4182-9BA3-07009556A16C}" type="slidenum">
              <a:rPr lang="ja-JP" altLang="en-US"/>
              <a:pPr/>
              <a:t>‹#›</a:t>
            </a:fld>
            <a:endParaRPr lang="en-US" altLang="ja-JP"/>
          </a:p>
        </p:txBody>
      </p:sp>
    </p:spTree>
    <p:extLst>
      <p:ext uri="{BB962C8B-B14F-4D97-AF65-F5344CB8AC3E}">
        <p14:creationId xmlns:p14="http://schemas.microsoft.com/office/powerpoint/2010/main" val="3618138732"/>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9D3BE4D7-0A31-4D92-8E8D-11C766E0C2F6}"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91AC97F9-F0AA-45C1-814E-88F05BD35B4F}" type="slidenum">
              <a:rPr lang="ja-JP" altLang="en-US"/>
              <a:pPr/>
              <a:t>‹#›</a:t>
            </a:fld>
            <a:endParaRPr lang="en-US" altLang="ja-JP"/>
          </a:p>
        </p:txBody>
      </p:sp>
    </p:spTree>
    <p:extLst>
      <p:ext uri="{BB962C8B-B14F-4D97-AF65-F5344CB8AC3E}">
        <p14:creationId xmlns:p14="http://schemas.microsoft.com/office/powerpoint/2010/main" val="365707899"/>
      </p:ext>
    </p:extLst>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0"/>
            <a:ext cx="8839200" cy="6858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0"/>
            <a:ext cx="8229600" cy="4525963"/>
          </a:xfrm>
          <a:prstGeom prst="rect">
            <a:avLst/>
          </a:prstGeom>
        </p:spPr>
        <p:txBody>
          <a:bodyPr rtlCol="0">
            <a:normAutofit/>
          </a:bodyPr>
          <a:lstStyle/>
          <a:p>
            <a:pPr lvl="0"/>
            <a:endParaRPr lang="ja-JP" altLang="en-US" noProof="0"/>
          </a:p>
        </p:txBody>
      </p:sp>
      <p:sp>
        <p:nvSpPr>
          <p:cNvPr id="4" name="スライド番号プレースホルダー 3"/>
          <p:cNvSpPr>
            <a:spLocks noGrp="1"/>
          </p:cNvSpPr>
          <p:nvPr>
            <p:ph type="sldNum" sz="quarter" idx="10"/>
          </p:nvPr>
        </p:nvSpPr>
        <p:spPr>
          <a:xfrm>
            <a:off x="7010400" y="6381750"/>
            <a:ext cx="2133600" cy="476250"/>
          </a:xfrm>
        </p:spPr>
        <p:txBody>
          <a:bodyPr/>
          <a:lstStyle>
            <a:lvl1pPr>
              <a:defRPr/>
            </a:lvl1pPr>
          </a:lstStyle>
          <a:p>
            <a:fld id="{DA0C72C4-4B55-4663-8571-5188884DAEFC}" type="slidenum">
              <a:rPr lang="en-US" altLang="ja-JP"/>
              <a:pPr/>
              <a:t>‹#›</a:t>
            </a:fld>
            <a:endParaRPr lang="en-US" altLang="ja-JP"/>
          </a:p>
        </p:txBody>
      </p:sp>
    </p:spTree>
    <p:extLst>
      <p:ext uri="{BB962C8B-B14F-4D97-AF65-F5344CB8AC3E}">
        <p14:creationId xmlns:p14="http://schemas.microsoft.com/office/powerpoint/2010/main" val="1117740959"/>
      </p:ext>
    </p:extLst>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59E29765-8569-403B-989F-E1F859D6D733}"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5A44FB54-240B-49E3-9BD1-AC5842901405}" type="slidenum">
              <a:rPr lang="ja-JP" altLang="en-US"/>
              <a:pPr/>
              <a:t>‹#›</a:t>
            </a:fld>
            <a:endParaRPr lang="en-US" altLang="ja-JP"/>
          </a:p>
        </p:txBody>
      </p:sp>
    </p:spTree>
    <p:extLst>
      <p:ext uri="{BB962C8B-B14F-4D97-AF65-F5344CB8AC3E}">
        <p14:creationId xmlns:p14="http://schemas.microsoft.com/office/powerpoint/2010/main" val="15340648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C351B9F6-70F3-4D97-81CC-8F0DEB6E1730}" type="datetime1">
              <a:rPr lang="ja-JP" altLang="en-US"/>
              <a:pPr>
                <a:defRPr/>
              </a:pPr>
              <a:t>2025/12/2</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fld id="{E914A8D1-4C77-4C93-B007-FA91D3BAFAD5}" type="slidenum">
              <a:rPr lang="ja-JP" altLang="en-US"/>
              <a:pPr/>
              <a:t>‹#›</a:t>
            </a:fld>
            <a:endParaRPr lang="en-US" altLang="ja-JP"/>
          </a:p>
        </p:txBody>
      </p:sp>
    </p:spTree>
    <p:extLst>
      <p:ext uri="{BB962C8B-B14F-4D97-AF65-F5344CB8AC3E}">
        <p14:creationId xmlns:p14="http://schemas.microsoft.com/office/powerpoint/2010/main" val="333768993"/>
      </p:ext>
    </p:extLst>
  </p:cSld>
  <p:clrMapOvr>
    <a:masterClrMapping/>
  </p:clrMapOvr>
  <p:transition spd="med">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6DA748AE-F2C5-47C3-BEC5-030C4CBBF349}"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E6088DF3-4988-4019-B55E-0A4F6F0E81D0}" type="slidenum">
              <a:rPr lang="ja-JP" altLang="en-US"/>
              <a:pPr/>
              <a:t>‹#›</a:t>
            </a:fld>
            <a:endParaRPr lang="en-US" altLang="ja-JP"/>
          </a:p>
        </p:txBody>
      </p:sp>
    </p:spTree>
    <p:extLst>
      <p:ext uri="{BB962C8B-B14F-4D97-AF65-F5344CB8AC3E}">
        <p14:creationId xmlns:p14="http://schemas.microsoft.com/office/powerpoint/2010/main" val="3945525814"/>
      </p:ext>
    </p:extLst>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96950CE2-BA75-4875-AD75-1A8B3B4D52CE}"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5BA42AD6-1F27-49D3-8D9D-419F7152C3C7}" type="slidenum">
              <a:rPr lang="ja-JP" altLang="en-US"/>
              <a:pPr/>
              <a:t>‹#›</a:t>
            </a:fld>
            <a:endParaRPr lang="en-US" altLang="ja-JP"/>
          </a:p>
        </p:txBody>
      </p:sp>
    </p:spTree>
    <p:extLst>
      <p:ext uri="{BB962C8B-B14F-4D97-AF65-F5344CB8AC3E}">
        <p14:creationId xmlns:p14="http://schemas.microsoft.com/office/powerpoint/2010/main" val="485517396"/>
      </p:ext>
    </p:extLst>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p:cNvSpPr>
            <a:spLocks noGrp="1"/>
          </p:cNvSpPr>
          <p:nvPr>
            <p:ph type="dt" sz="half" idx="10"/>
          </p:nvPr>
        </p:nvSpPr>
        <p:spPr/>
        <p:txBody>
          <a:bodyPr/>
          <a:lstStyle>
            <a:lvl1pPr>
              <a:defRPr/>
            </a:lvl1pPr>
          </a:lstStyle>
          <a:p>
            <a:pPr>
              <a:defRPr/>
            </a:pPr>
            <a:fld id="{BE2E2285-35A1-49F6-9C91-E5CEE89198F2}"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AA63AC26-7974-422D-A15A-9DA9A7F70479}" type="slidenum">
              <a:rPr lang="ja-JP" altLang="en-US"/>
              <a:pPr/>
              <a:t>‹#›</a:t>
            </a:fld>
            <a:endParaRPr lang="en-US" altLang="ja-JP"/>
          </a:p>
        </p:txBody>
      </p:sp>
    </p:spTree>
    <p:extLst>
      <p:ext uri="{BB962C8B-B14F-4D97-AF65-F5344CB8AC3E}">
        <p14:creationId xmlns:p14="http://schemas.microsoft.com/office/powerpoint/2010/main" val="2907122948"/>
      </p:ext>
    </p:extLst>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p:cNvSpPr>
            <a:spLocks noGrp="1"/>
          </p:cNvSpPr>
          <p:nvPr>
            <p:ph type="dt" sz="half" idx="10"/>
          </p:nvPr>
        </p:nvSpPr>
        <p:spPr/>
        <p:txBody>
          <a:bodyPr/>
          <a:lstStyle>
            <a:lvl1pPr>
              <a:defRPr/>
            </a:lvl1pPr>
          </a:lstStyle>
          <a:p>
            <a:pPr>
              <a:defRPr/>
            </a:pPr>
            <a:fld id="{3ABC688E-4D09-47C6-A0E6-CA26F2D6F7A3}" type="datetime1">
              <a:rPr lang="ja-JP" altLang="en-US"/>
              <a:pPr>
                <a:defRPr/>
              </a:pPr>
              <a:t>2025/12/2</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fld id="{146ADFAA-DB28-466A-9449-D955BB73E791}" type="slidenum">
              <a:rPr lang="ja-JP" altLang="en-US"/>
              <a:pPr/>
              <a:t>‹#›</a:t>
            </a:fld>
            <a:endParaRPr lang="en-US" altLang="ja-JP"/>
          </a:p>
        </p:txBody>
      </p:sp>
    </p:spTree>
    <p:extLst>
      <p:ext uri="{BB962C8B-B14F-4D97-AF65-F5344CB8AC3E}">
        <p14:creationId xmlns:p14="http://schemas.microsoft.com/office/powerpoint/2010/main" val="593982816"/>
      </p:ext>
    </p:extLst>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FAF0CFAD-FA28-4413-A7B7-770F3CEE957F}" type="datetime1">
              <a:rPr lang="ja-JP" altLang="en-US"/>
              <a:pPr>
                <a:defRPr/>
              </a:pPr>
              <a:t>2025/12/2</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fld id="{F385A627-84B2-410C-A75F-639C81D607FF}" type="slidenum">
              <a:rPr lang="ja-JP" altLang="en-US"/>
              <a:pPr/>
              <a:t>‹#›</a:t>
            </a:fld>
            <a:endParaRPr lang="en-US" altLang="ja-JP"/>
          </a:p>
        </p:txBody>
      </p:sp>
    </p:spTree>
    <p:extLst>
      <p:ext uri="{BB962C8B-B14F-4D97-AF65-F5344CB8AC3E}">
        <p14:creationId xmlns:p14="http://schemas.microsoft.com/office/powerpoint/2010/main" val="691561516"/>
      </p:ext>
    </p:extLst>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13482992-9875-455A-9DEB-40EB3D8EBC64}" type="datetime1">
              <a:rPr lang="ja-JP" altLang="en-US"/>
              <a:pPr>
                <a:defRPr/>
              </a:pPr>
              <a:t>2025/12/2</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fld id="{E3851C30-AFCD-43C5-A012-F2B74EE27B3B}" type="slidenum">
              <a:rPr lang="ja-JP" altLang="en-US"/>
              <a:pPr/>
              <a:t>‹#›</a:t>
            </a:fld>
            <a:endParaRPr lang="en-US" altLang="ja-JP"/>
          </a:p>
        </p:txBody>
      </p:sp>
    </p:spTree>
    <p:extLst>
      <p:ext uri="{BB962C8B-B14F-4D97-AF65-F5344CB8AC3E}">
        <p14:creationId xmlns:p14="http://schemas.microsoft.com/office/powerpoint/2010/main" val="3984500011"/>
      </p:ext>
    </p:extLst>
  </p:cSld>
  <p:clrMapOvr>
    <a:masterClrMapping/>
  </p:clrMapOvr>
  <p:transition spd="med">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081A29A0-FDE7-45F4-A483-482027640596}"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E99BCE91-849A-42D5-9EDC-E7A8E1C3C574}" type="slidenum">
              <a:rPr lang="ja-JP" altLang="en-US"/>
              <a:pPr/>
              <a:t>‹#›</a:t>
            </a:fld>
            <a:endParaRPr lang="en-US" altLang="ja-JP"/>
          </a:p>
        </p:txBody>
      </p:sp>
    </p:spTree>
    <p:extLst>
      <p:ext uri="{BB962C8B-B14F-4D97-AF65-F5344CB8AC3E}">
        <p14:creationId xmlns:p14="http://schemas.microsoft.com/office/powerpoint/2010/main" val="720839630"/>
      </p:ext>
    </p:extLst>
  </p:cSld>
  <p:clrMapOvr>
    <a:masterClrMapping/>
  </p:clrMapOvr>
  <p:transition spd="med">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87AE5BB4-EF70-49CA-887C-02EE4DC96217}"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EB053C36-52BD-4FF0-A978-F926DDFE6B44}" type="slidenum">
              <a:rPr lang="ja-JP" altLang="en-US"/>
              <a:pPr/>
              <a:t>‹#›</a:t>
            </a:fld>
            <a:endParaRPr lang="en-US" altLang="ja-JP"/>
          </a:p>
        </p:txBody>
      </p:sp>
    </p:spTree>
    <p:extLst>
      <p:ext uri="{BB962C8B-B14F-4D97-AF65-F5344CB8AC3E}">
        <p14:creationId xmlns:p14="http://schemas.microsoft.com/office/powerpoint/2010/main" val="967260668"/>
      </p:ext>
    </p:extLst>
  </p:cSld>
  <p:clrMapOvr>
    <a:masterClrMapping/>
  </p:clrMapOvr>
  <p:transition spd="med">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ACD909E1-7DA3-4F6C-87CA-6A73A501E2FF}"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A01AF968-423F-4C01-B1A5-0CD0F3E0893F}" type="slidenum">
              <a:rPr lang="ja-JP" altLang="en-US"/>
              <a:pPr/>
              <a:t>‹#›</a:t>
            </a:fld>
            <a:endParaRPr lang="en-US" altLang="ja-JP"/>
          </a:p>
        </p:txBody>
      </p:sp>
    </p:spTree>
    <p:extLst>
      <p:ext uri="{BB962C8B-B14F-4D97-AF65-F5344CB8AC3E}">
        <p14:creationId xmlns:p14="http://schemas.microsoft.com/office/powerpoint/2010/main" val="395352971"/>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89F38A29-0B13-4BB5-9C77-3004DB82FCE3}" type="datetime1">
              <a:rPr lang="ja-JP" altLang="en-US"/>
              <a:pPr>
                <a:defRPr/>
              </a:pPr>
              <a:t>2025/12/2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fld id="{91267188-A526-4617-92A5-E848A029F947}" type="slidenum">
              <a:rPr lang="ja-JP" altLang="en-US"/>
              <a:pPr/>
              <a:t>‹#›</a:t>
            </a:fld>
            <a:endParaRPr lang="en-US" altLang="ja-JP"/>
          </a:p>
        </p:txBody>
      </p:sp>
    </p:spTree>
    <p:extLst>
      <p:ext uri="{BB962C8B-B14F-4D97-AF65-F5344CB8AC3E}">
        <p14:creationId xmlns:p14="http://schemas.microsoft.com/office/powerpoint/2010/main" val="1077199093"/>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fld id="{CFB4FA8A-463E-4833-AF1B-0177B53D3BF2}" type="datetime1">
              <a:rPr lang="ja-JP" altLang="en-US"/>
              <a:pPr>
                <a:defRPr/>
              </a:pPr>
              <a:t>2025/12/2</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fld id="{2511F54A-B174-444A-97B7-EBF1955AB4CF}" type="slidenum">
              <a:rPr lang="ja-JP" altLang="en-US"/>
              <a:pPr/>
              <a:t>‹#›</a:t>
            </a:fld>
            <a:endParaRPr lang="en-US" altLang="ja-JP"/>
          </a:p>
        </p:txBody>
      </p:sp>
    </p:spTree>
    <p:extLst>
      <p:ext uri="{BB962C8B-B14F-4D97-AF65-F5344CB8AC3E}">
        <p14:creationId xmlns:p14="http://schemas.microsoft.com/office/powerpoint/2010/main" val="2114035280"/>
      </p:ext>
    </p:extLst>
  </p:cSld>
  <p:clrMapOvr>
    <a:masterClrMapping/>
  </p:clrMapOvr>
  <p:transition spd="med">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0"/>
            <a:ext cx="8839200" cy="6858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457200" y="1600200"/>
            <a:ext cx="8229600" cy="4525963"/>
          </a:xfrm>
          <a:prstGeom prst="rect">
            <a:avLst/>
          </a:prstGeom>
        </p:spPr>
        <p:txBody>
          <a:bodyPr rtlCol="0">
            <a:normAutofit/>
          </a:bodyPr>
          <a:lstStyle/>
          <a:p>
            <a:pPr lvl="0"/>
            <a:endParaRPr lang="ja-JP" altLang="en-US" noProof="0"/>
          </a:p>
        </p:txBody>
      </p:sp>
      <p:sp>
        <p:nvSpPr>
          <p:cNvPr id="4" name="スライド番号プレースホルダー 3"/>
          <p:cNvSpPr>
            <a:spLocks noGrp="1"/>
          </p:cNvSpPr>
          <p:nvPr>
            <p:ph type="sldNum" sz="quarter" idx="10"/>
          </p:nvPr>
        </p:nvSpPr>
        <p:spPr>
          <a:xfrm>
            <a:off x="7010400" y="6381750"/>
            <a:ext cx="2133600" cy="476250"/>
          </a:xfrm>
        </p:spPr>
        <p:txBody>
          <a:bodyPr/>
          <a:lstStyle>
            <a:lvl1pPr>
              <a:defRPr/>
            </a:lvl1pPr>
          </a:lstStyle>
          <a:p>
            <a:fld id="{1C4C4F53-A385-47DF-BF44-001FFCC405FD}" type="slidenum">
              <a:rPr lang="en-US" altLang="ja-JP"/>
              <a:pPr/>
              <a:t>‹#›</a:t>
            </a:fld>
            <a:endParaRPr lang="en-US" altLang="ja-JP"/>
          </a:p>
        </p:txBody>
      </p:sp>
    </p:spTree>
    <p:extLst>
      <p:ext uri="{BB962C8B-B14F-4D97-AF65-F5344CB8AC3E}">
        <p14:creationId xmlns:p14="http://schemas.microsoft.com/office/powerpoint/2010/main" val="733779237"/>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95EA0B36-7DC6-4FF7-B05B-2DE09CA505A1}" type="datetime1">
              <a:rPr lang="ja-JP" altLang="en-US"/>
              <a:pPr>
                <a:defRPr/>
              </a:pPr>
              <a:t>2025/12/2</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fld id="{7F5042DD-927F-425B-8AA4-7566A8E0A23F}" type="slidenum">
              <a:rPr lang="ja-JP" altLang="en-US"/>
              <a:pPr/>
              <a:t>‹#›</a:t>
            </a:fld>
            <a:endParaRPr lang="en-US" altLang="ja-JP"/>
          </a:p>
        </p:txBody>
      </p:sp>
    </p:spTree>
    <p:extLst>
      <p:ext uri="{BB962C8B-B14F-4D97-AF65-F5344CB8AC3E}">
        <p14:creationId xmlns:p14="http://schemas.microsoft.com/office/powerpoint/2010/main" val="1313057465"/>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C21CB0AF-D36E-4433-8830-8205BA418799}"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61A34207-E986-438B-9A0F-92A891D78B58}" type="slidenum">
              <a:rPr lang="ja-JP" altLang="en-US"/>
              <a:pPr/>
              <a:t>‹#›</a:t>
            </a:fld>
            <a:endParaRPr lang="en-US" altLang="ja-JP"/>
          </a:p>
        </p:txBody>
      </p:sp>
    </p:spTree>
    <p:extLst>
      <p:ext uri="{BB962C8B-B14F-4D97-AF65-F5344CB8AC3E}">
        <p14:creationId xmlns:p14="http://schemas.microsoft.com/office/powerpoint/2010/main" val="275063273"/>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A38BF83D-3CF0-41AB-AA30-1B2DBFFC7D4D}" type="datetime1">
              <a:rPr lang="ja-JP" altLang="en-US"/>
              <a:pPr>
                <a:defRPr/>
              </a:pPr>
              <a:t>2025/12/2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fld id="{E01C3956-453C-425A-9CB0-1F61EA98B4AB}" type="slidenum">
              <a:rPr lang="ja-JP" altLang="en-US"/>
              <a:pPr/>
              <a:t>‹#›</a:t>
            </a:fld>
            <a:endParaRPr lang="en-US" altLang="ja-JP"/>
          </a:p>
        </p:txBody>
      </p:sp>
    </p:spTree>
    <p:extLst>
      <p:ext uri="{BB962C8B-B14F-4D97-AF65-F5344CB8AC3E}">
        <p14:creationId xmlns:p14="http://schemas.microsoft.com/office/powerpoint/2010/main" val="5424465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3.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図 6"/>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7" name="タイトル プレースホルダー 1"/>
          <p:cNvSpPr>
            <a:spLocks noGrp="1"/>
          </p:cNvSpPr>
          <p:nvPr>
            <p:ph type="title"/>
          </p:nvPr>
        </p:nvSpPr>
        <p:spPr bwMode="auto">
          <a:xfrm>
            <a:off x="457200" y="266700"/>
            <a:ext cx="8229600" cy="63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ja-JP" altLang="en-US"/>
              <a:t>マスター タイトルの書式設定</a:t>
            </a:r>
          </a:p>
        </p:txBody>
      </p:sp>
      <p:sp>
        <p:nvSpPr>
          <p:cNvPr id="1028"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0" y="648652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F5CE54E0-2946-47CA-978C-2B0C01B74B1B}" type="datetime1">
              <a:rPr lang="ja-JP" altLang="en-US"/>
              <a:pPr>
                <a:defRPr/>
              </a:pPr>
              <a:t>2025/12/2</a:t>
            </a:fld>
            <a:endParaRPr lang="ja-JP" altLang="en-US"/>
          </a:p>
        </p:txBody>
      </p:sp>
      <p:sp>
        <p:nvSpPr>
          <p:cNvPr id="5" name="フッター プレースホルダー 4"/>
          <p:cNvSpPr>
            <a:spLocks noGrp="1"/>
          </p:cNvSpPr>
          <p:nvPr>
            <p:ph type="ftr" sz="quarter" idx="3"/>
          </p:nvPr>
        </p:nvSpPr>
        <p:spPr>
          <a:xfrm>
            <a:off x="3124200" y="6486525"/>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7010400" y="648652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lvl1pPr>
          </a:lstStyle>
          <a:p>
            <a:fld id="{6DA85D2A-B109-4DB3-B584-28913D29B643}"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4513" r:id="rId1"/>
    <p:sldLayoutId id="2147484514" r:id="rId2"/>
    <p:sldLayoutId id="2147484515" r:id="rId3"/>
    <p:sldLayoutId id="2147484516" r:id="rId4"/>
    <p:sldLayoutId id="2147484517" r:id="rId5"/>
    <p:sldLayoutId id="2147484518" r:id="rId6"/>
    <p:sldLayoutId id="2147484519" r:id="rId7"/>
    <p:sldLayoutId id="2147484520" r:id="rId8"/>
    <p:sldLayoutId id="2147484521" r:id="rId9"/>
    <p:sldLayoutId id="2147484522" r:id="rId10"/>
    <p:sldLayoutId id="2147484523" r:id="rId11"/>
    <p:sldLayoutId id="2147484568" r:id="rId12"/>
  </p:sldLayoutIdLst>
  <p:transition spd="med">
    <p:fade/>
  </p:transition>
  <p:hf hdr="0" ftr="0" dt="0"/>
  <p:txStyles>
    <p:titleStyle>
      <a:lvl1pPr algn="l" rtl="0" eaLnBrk="0" fontAlgn="base" hangingPunct="0">
        <a:spcBef>
          <a:spcPct val="0"/>
        </a:spcBef>
        <a:spcAft>
          <a:spcPct val="0"/>
        </a:spcAft>
        <a:defRPr kumimoji="1" sz="2800" kern="1200">
          <a:solidFill>
            <a:srgbClr val="C7161E"/>
          </a:solidFill>
          <a:latin typeface="+mj-lt"/>
          <a:ea typeface="+mj-ea"/>
          <a:cs typeface="+mj-cs"/>
        </a:defRPr>
      </a:lvl1pPr>
      <a:lvl2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2pPr>
      <a:lvl3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3pPr>
      <a:lvl4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4pPr>
      <a:lvl5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5pPr>
      <a:lvl6pPr marL="457200" algn="l" rtl="0" fontAlgn="base">
        <a:spcBef>
          <a:spcPct val="0"/>
        </a:spcBef>
        <a:spcAft>
          <a:spcPct val="0"/>
        </a:spcAft>
        <a:defRPr kumimoji="1" sz="3200">
          <a:solidFill>
            <a:srgbClr val="C00000"/>
          </a:solidFill>
          <a:latin typeface="Arial" charset="0"/>
          <a:ea typeface="HGP創英角ｺﾞｼｯｸUB" pitchFamily="50" charset="-128"/>
        </a:defRPr>
      </a:lvl6pPr>
      <a:lvl7pPr marL="914400" algn="l" rtl="0" fontAlgn="base">
        <a:spcBef>
          <a:spcPct val="0"/>
        </a:spcBef>
        <a:spcAft>
          <a:spcPct val="0"/>
        </a:spcAft>
        <a:defRPr kumimoji="1" sz="3200">
          <a:solidFill>
            <a:srgbClr val="C00000"/>
          </a:solidFill>
          <a:latin typeface="Arial" charset="0"/>
          <a:ea typeface="HGP創英角ｺﾞｼｯｸUB" pitchFamily="50" charset="-128"/>
        </a:defRPr>
      </a:lvl7pPr>
      <a:lvl8pPr marL="1371600" algn="l" rtl="0" fontAlgn="base">
        <a:spcBef>
          <a:spcPct val="0"/>
        </a:spcBef>
        <a:spcAft>
          <a:spcPct val="0"/>
        </a:spcAft>
        <a:defRPr kumimoji="1" sz="3200">
          <a:solidFill>
            <a:srgbClr val="C00000"/>
          </a:solidFill>
          <a:latin typeface="Arial" charset="0"/>
          <a:ea typeface="HGP創英角ｺﾞｼｯｸUB" pitchFamily="50" charset="-128"/>
        </a:defRPr>
      </a:lvl8pPr>
      <a:lvl9pPr marL="1828800" algn="l" rtl="0" fontAlgn="base">
        <a:spcBef>
          <a:spcPct val="0"/>
        </a:spcBef>
        <a:spcAft>
          <a:spcPct val="0"/>
        </a:spcAft>
        <a:defRPr kumimoji="1" sz="3200">
          <a:solidFill>
            <a:srgbClr val="C00000"/>
          </a:solidFill>
          <a:latin typeface="Arial" charset="0"/>
          <a:ea typeface="HGP創英角ｺﾞｼｯｸUB"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図 6"/>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タイトル プレースホルダー 1"/>
          <p:cNvSpPr>
            <a:spLocks noGrp="1"/>
          </p:cNvSpPr>
          <p:nvPr>
            <p:ph type="title"/>
          </p:nvPr>
        </p:nvSpPr>
        <p:spPr bwMode="auto">
          <a:xfrm>
            <a:off x="457200" y="266700"/>
            <a:ext cx="8229600" cy="63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ja-JP" altLang="en-US"/>
              <a:t>マスター タイトルの書式設定</a:t>
            </a:r>
          </a:p>
        </p:txBody>
      </p:sp>
      <p:sp>
        <p:nvSpPr>
          <p:cNvPr id="2052"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0" y="648652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14A71AFD-355F-4209-A27A-CE0B6EA76EC5}" type="datetime1">
              <a:rPr lang="ja-JP" altLang="en-US"/>
              <a:pPr>
                <a:defRPr/>
              </a:pPr>
              <a:t>2025/12/2</a:t>
            </a:fld>
            <a:endParaRPr lang="ja-JP" altLang="en-US"/>
          </a:p>
        </p:txBody>
      </p:sp>
      <p:sp>
        <p:nvSpPr>
          <p:cNvPr id="5" name="フッター プレースホルダー 4"/>
          <p:cNvSpPr>
            <a:spLocks noGrp="1"/>
          </p:cNvSpPr>
          <p:nvPr>
            <p:ph type="ftr" sz="quarter" idx="3"/>
          </p:nvPr>
        </p:nvSpPr>
        <p:spPr>
          <a:xfrm>
            <a:off x="3124200" y="6486525"/>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7010400" y="648652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lvl1pPr>
          </a:lstStyle>
          <a:p>
            <a:fld id="{A6FBC2ED-0B67-48F8-9C87-A64D17CEF541}"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4524" r:id="rId1"/>
    <p:sldLayoutId id="2147484525" r:id="rId2"/>
    <p:sldLayoutId id="2147484526" r:id="rId3"/>
    <p:sldLayoutId id="2147484527" r:id="rId4"/>
    <p:sldLayoutId id="2147484528" r:id="rId5"/>
    <p:sldLayoutId id="2147484529" r:id="rId6"/>
    <p:sldLayoutId id="2147484530" r:id="rId7"/>
    <p:sldLayoutId id="2147484531" r:id="rId8"/>
    <p:sldLayoutId id="2147484532" r:id="rId9"/>
    <p:sldLayoutId id="2147484533" r:id="rId10"/>
    <p:sldLayoutId id="2147484534" r:id="rId11"/>
    <p:sldLayoutId id="2147484569" r:id="rId12"/>
  </p:sldLayoutIdLst>
  <p:transition spd="med">
    <p:fade/>
  </p:transition>
  <p:hf hdr="0" ftr="0" dt="0"/>
  <p:txStyles>
    <p:titleStyle>
      <a:lvl1pPr algn="l" rtl="0" eaLnBrk="0" fontAlgn="base" hangingPunct="0">
        <a:spcBef>
          <a:spcPct val="0"/>
        </a:spcBef>
        <a:spcAft>
          <a:spcPct val="0"/>
        </a:spcAft>
        <a:defRPr kumimoji="1" sz="2800" kern="1200">
          <a:solidFill>
            <a:srgbClr val="C7161E"/>
          </a:solidFill>
          <a:latin typeface="+mj-lt"/>
          <a:ea typeface="+mj-ea"/>
          <a:cs typeface="+mj-cs"/>
        </a:defRPr>
      </a:lvl1pPr>
      <a:lvl2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2pPr>
      <a:lvl3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3pPr>
      <a:lvl4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4pPr>
      <a:lvl5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5pPr>
      <a:lvl6pPr marL="457200" algn="l" rtl="0" fontAlgn="base">
        <a:spcBef>
          <a:spcPct val="0"/>
        </a:spcBef>
        <a:spcAft>
          <a:spcPct val="0"/>
        </a:spcAft>
        <a:defRPr kumimoji="1" sz="3200">
          <a:solidFill>
            <a:srgbClr val="C00000"/>
          </a:solidFill>
          <a:latin typeface="Arial" charset="0"/>
          <a:ea typeface="HGP創英角ｺﾞｼｯｸUB" pitchFamily="50" charset="-128"/>
        </a:defRPr>
      </a:lvl6pPr>
      <a:lvl7pPr marL="914400" algn="l" rtl="0" fontAlgn="base">
        <a:spcBef>
          <a:spcPct val="0"/>
        </a:spcBef>
        <a:spcAft>
          <a:spcPct val="0"/>
        </a:spcAft>
        <a:defRPr kumimoji="1" sz="3200">
          <a:solidFill>
            <a:srgbClr val="C00000"/>
          </a:solidFill>
          <a:latin typeface="Arial" charset="0"/>
          <a:ea typeface="HGP創英角ｺﾞｼｯｸUB" pitchFamily="50" charset="-128"/>
        </a:defRPr>
      </a:lvl7pPr>
      <a:lvl8pPr marL="1371600" algn="l" rtl="0" fontAlgn="base">
        <a:spcBef>
          <a:spcPct val="0"/>
        </a:spcBef>
        <a:spcAft>
          <a:spcPct val="0"/>
        </a:spcAft>
        <a:defRPr kumimoji="1" sz="3200">
          <a:solidFill>
            <a:srgbClr val="C00000"/>
          </a:solidFill>
          <a:latin typeface="Arial" charset="0"/>
          <a:ea typeface="HGP創英角ｺﾞｼｯｸUB" pitchFamily="50" charset="-128"/>
        </a:defRPr>
      </a:lvl8pPr>
      <a:lvl9pPr marL="1828800" algn="l" rtl="0" fontAlgn="base">
        <a:spcBef>
          <a:spcPct val="0"/>
        </a:spcBef>
        <a:spcAft>
          <a:spcPct val="0"/>
        </a:spcAft>
        <a:defRPr kumimoji="1" sz="3200">
          <a:solidFill>
            <a:srgbClr val="C00000"/>
          </a:solidFill>
          <a:latin typeface="Arial" charset="0"/>
          <a:ea typeface="HGP創英角ｺﾞｼｯｸUB"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正方形/長方形 1"/>
          <p:cNvSpPr/>
          <p:nvPr userDrawn="1"/>
        </p:nvSpPr>
        <p:spPr>
          <a:xfrm>
            <a:off x="0" y="0"/>
            <a:ext cx="9144000" cy="6851650"/>
          </a:xfrm>
          <a:prstGeom prst="rect">
            <a:avLst/>
          </a:prstGeom>
          <a:gradFill flip="none" rotWithShape="1">
            <a:gsLst>
              <a:gs pos="0">
                <a:srgbClr val="FFA7AD">
                  <a:lumMod val="34000"/>
                  <a:lumOff val="66000"/>
                </a:srgbClr>
              </a:gs>
              <a:gs pos="44000">
                <a:srgbClr val="FFA7AD">
                  <a:lumMod val="45000"/>
                  <a:lumOff val="55000"/>
                </a:srgbClr>
              </a:gs>
              <a:gs pos="100000">
                <a:srgbClr val="FFA7AD">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3" name="グループ化 9"/>
          <p:cNvGrpSpPr/>
          <p:nvPr userDrawn="1"/>
        </p:nvGrpSpPr>
        <p:grpSpPr>
          <a:xfrm>
            <a:off x="0" y="0"/>
            <a:ext cx="9144000" cy="6858000"/>
            <a:chOff x="49203" y="0"/>
            <a:chExt cx="9047186" cy="6858000"/>
          </a:xfrm>
          <a:effectLst>
            <a:outerShdw blurRad="50800" dist="38100" dir="2700000" algn="tl" rotWithShape="0">
              <a:srgbClr val="D5000F">
                <a:alpha val="40000"/>
              </a:srgbClr>
            </a:outerShdw>
          </a:effectLst>
        </p:grpSpPr>
        <p:sp>
          <p:nvSpPr>
            <p:cNvPr id="11" name="正方形/長方形 10"/>
            <p:cNvSpPr/>
            <p:nvPr userDrawn="1"/>
          </p:nvSpPr>
          <p:spPr>
            <a:xfrm>
              <a:off x="49203" y="0"/>
              <a:ext cx="9047186" cy="6858000"/>
            </a:xfrm>
            <a:prstGeom prst="rect">
              <a:avLst/>
            </a:prstGeom>
            <a:solidFill>
              <a:srgbClr val="FFA7A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2" name="角丸四角形 11"/>
            <p:cNvSpPr/>
            <p:nvPr/>
          </p:nvSpPr>
          <p:spPr>
            <a:xfrm>
              <a:off x="256321" y="187325"/>
              <a:ext cx="8632952" cy="6483350"/>
            </a:xfrm>
            <a:prstGeom prst="roundRect">
              <a:avLst>
                <a:gd name="adj" fmla="val 2356"/>
              </a:avLst>
            </a:prstGeom>
            <a:gradFill flip="none" rotWithShape="1">
              <a:gsLst>
                <a:gs pos="0">
                  <a:srgbClr val="FFD9DC"/>
                </a:gs>
                <a:gs pos="71000">
                  <a:srgbClr val="67A1FF">
                    <a:lumMod val="0"/>
                    <a:lumOff val="100000"/>
                  </a:srgbClr>
                </a:gs>
                <a:gs pos="100000">
                  <a:schemeClr val="bg1">
                    <a:shade val="100000"/>
                    <a:satMod val="115000"/>
                  </a:schemeClr>
                </a:gs>
              </a:gsLst>
              <a:lin ang="16200000" scaled="1"/>
              <a:tileRect/>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grpSp>
        <p:nvGrpSpPr>
          <p:cNvPr id="3078" name="グループ化 16"/>
          <p:cNvGrpSpPr>
            <a:grpSpLocks/>
          </p:cNvGrpSpPr>
          <p:nvPr userDrawn="1"/>
        </p:nvGrpSpPr>
        <p:grpSpPr bwMode="auto">
          <a:xfrm>
            <a:off x="404813" y="358775"/>
            <a:ext cx="8286750" cy="1054100"/>
            <a:chOff x="428625" y="382184"/>
            <a:chExt cx="8286750" cy="1054700"/>
          </a:xfrm>
        </p:grpSpPr>
        <p:sp>
          <p:nvSpPr>
            <p:cNvPr id="14" name="正方形/長方形 13"/>
            <p:cNvSpPr/>
            <p:nvPr/>
          </p:nvSpPr>
          <p:spPr>
            <a:xfrm>
              <a:off x="428625" y="590265"/>
              <a:ext cx="8286750" cy="846619"/>
            </a:xfrm>
            <a:prstGeom prst="rect">
              <a:avLst/>
            </a:prstGeom>
            <a:solidFill>
              <a:srgbClr val="FFA7AD"/>
            </a:solidFill>
            <a:ln>
              <a:noFill/>
            </a:ln>
            <a:effectLst>
              <a:outerShdw blurRad="889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3086" name="グループ化 21"/>
            <p:cNvGrpSpPr>
              <a:grpSpLocks/>
            </p:cNvGrpSpPr>
            <p:nvPr/>
          </p:nvGrpSpPr>
          <p:grpSpPr bwMode="auto">
            <a:xfrm>
              <a:off x="428625" y="382184"/>
              <a:ext cx="8286750" cy="406830"/>
              <a:chOff x="428625" y="382184"/>
              <a:chExt cx="8286750" cy="406830"/>
            </a:xfrm>
          </p:grpSpPr>
          <p:sp>
            <p:nvSpPr>
              <p:cNvPr id="16" name="角丸四角形 15"/>
              <p:cNvSpPr/>
              <p:nvPr/>
            </p:nvSpPr>
            <p:spPr>
              <a:xfrm>
                <a:off x="428625" y="391714"/>
                <a:ext cx="8286750" cy="397100"/>
              </a:xfrm>
              <a:prstGeom prst="roundRect">
                <a:avLst>
                  <a:gd name="adj" fmla="val 50000"/>
                </a:avLst>
              </a:prstGeom>
              <a:gradFill flip="none" rotWithShape="1">
                <a:gsLst>
                  <a:gs pos="0">
                    <a:srgbClr val="D5000F">
                      <a:shade val="30000"/>
                      <a:satMod val="115000"/>
                    </a:srgbClr>
                  </a:gs>
                  <a:gs pos="50000">
                    <a:srgbClr val="D5000F">
                      <a:shade val="67500"/>
                      <a:satMod val="115000"/>
                    </a:srgbClr>
                  </a:gs>
                  <a:gs pos="100000">
                    <a:srgbClr val="D5000F">
                      <a:shade val="100000"/>
                      <a:satMod val="115000"/>
                    </a:srgbClr>
                  </a:gs>
                </a:gsLst>
                <a:lin ang="5400000" scaled="1"/>
                <a:tileRect/>
              </a:gradFill>
              <a:ln>
                <a:noFill/>
              </a:ln>
              <a:effectLst>
                <a:outerShdw blurRad="88900" dist="63500" dir="5400000" algn="t" rotWithShape="0">
                  <a:srgbClr val="D5000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角丸四角形 16"/>
              <p:cNvSpPr/>
              <p:nvPr/>
            </p:nvSpPr>
            <p:spPr>
              <a:xfrm>
                <a:off x="537601" y="382184"/>
                <a:ext cx="8068799" cy="141242"/>
              </a:xfrm>
              <a:prstGeom prst="roundRect">
                <a:avLst>
                  <a:gd name="adj" fmla="val 50000"/>
                </a:avLst>
              </a:prstGeom>
              <a:solidFill>
                <a:schemeClr val="bg1"/>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grpSp>
      </p:grpSp>
      <p:sp>
        <p:nvSpPr>
          <p:cNvPr id="3079" name="タイトル プレースホルダー 1"/>
          <p:cNvSpPr>
            <a:spLocks noGrp="1"/>
          </p:cNvSpPr>
          <p:nvPr>
            <p:ph type="title"/>
          </p:nvPr>
        </p:nvSpPr>
        <p:spPr bwMode="auto">
          <a:xfrm>
            <a:off x="457200" y="765175"/>
            <a:ext cx="8229600" cy="63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ja-JP" altLang="en-US"/>
              <a:t>マスター タイトルの書式設定</a:t>
            </a:r>
          </a:p>
        </p:txBody>
      </p:sp>
      <p:sp>
        <p:nvSpPr>
          <p:cNvPr id="3080"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0" y="648652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43A7AC26-10DD-4CBB-8F2E-0AC1C9098865}" type="datetime1">
              <a:rPr lang="ja-JP" altLang="en-US"/>
              <a:pPr>
                <a:defRPr/>
              </a:pPr>
              <a:t>2025/12/2</a:t>
            </a:fld>
            <a:endParaRPr lang="ja-JP" altLang="en-US"/>
          </a:p>
        </p:txBody>
      </p:sp>
      <p:sp>
        <p:nvSpPr>
          <p:cNvPr id="5" name="フッター プレースホルダー 4"/>
          <p:cNvSpPr>
            <a:spLocks noGrp="1"/>
          </p:cNvSpPr>
          <p:nvPr>
            <p:ph type="ftr" sz="quarter" idx="3"/>
          </p:nvPr>
        </p:nvSpPr>
        <p:spPr>
          <a:xfrm>
            <a:off x="3124200" y="6486525"/>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7010400" y="648652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lvl1pPr>
          </a:lstStyle>
          <a:p>
            <a:fld id="{6FD5F12C-082F-434B-909A-9DBFCDE79A5F}" type="slidenum">
              <a:rPr lang="ja-JP" altLang="en-US"/>
              <a:pPr/>
              <a:t>‹#›</a:t>
            </a:fld>
            <a:endParaRPr lang="en-US" altLang="ja-JP"/>
          </a:p>
        </p:txBody>
      </p:sp>
      <p:sp>
        <p:nvSpPr>
          <p:cNvPr id="18" name="正方形/長方形 1"/>
          <p:cNvSpPr>
            <a:spLocks noChangeArrowheads="1"/>
          </p:cNvSpPr>
          <p:nvPr userDrawn="1"/>
        </p:nvSpPr>
        <p:spPr bwMode="auto">
          <a:xfrm>
            <a:off x="503238" y="368300"/>
            <a:ext cx="1597025" cy="396875"/>
          </a:xfrm>
          <a:prstGeom prst="rect">
            <a:avLst/>
          </a:prstGeom>
          <a:noFill/>
          <a:ln>
            <a:noFill/>
          </a:ln>
          <a:effectLst>
            <a:outerShdw blurRad="50800" dist="38100" dir="2700000" algn="tl" rotWithShape="0">
              <a:prstClr val="black">
                <a:alpha val="40000"/>
              </a:prstClr>
            </a:outerShdw>
          </a:effectLst>
        </p:spPr>
        <p:txBody>
          <a:bodyPr wrap="none" anchor="ctr">
            <a:spAutoFit/>
          </a:bodyPr>
          <a:lstStyle/>
          <a:p>
            <a:pPr>
              <a:lnSpc>
                <a:spcPct val="90000"/>
              </a:lnSpc>
              <a:defRPr/>
            </a:pPr>
            <a:r>
              <a:rPr lang="ja-JP" altLang="en-US" sz="2200" dirty="0">
                <a:solidFill>
                  <a:srgbClr val="FFFF00"/>
                </a:solidFill>
                <a:latin typeface="+mj-ea"/>
                <a:ea typeface="+mj-ea"/>
              </a:rPr>
              <a:t>アドバイザー</a:t>
            </a:r>
            <a:endParaRPr lang="en-US" altLang="ja-JP" sz="2200" dirty="0">
              <a:solidFill>
                <a:srgbClr val="FFFF00"/>
              </a:solidFill>
              <a:latin typeface="+mj-ea"/>
              <a:ea typeface="+mj-ea"/>
            </a:endParaRPr>
          </a:p>
        </p:txBody>
      </p:sp>
    </p:spTree>
  </p:cSld>
  <p:clrMap bg1="lt1" tx1="dk1" bg2="lt2" tx2="dk2" accent1="accent1" accent2="accent2" accent3="accent3" accent4="accent4" accent5="accent5" accent6="accent6" hlink="hlink" folHlink="folHlink"/>
  <p:sldLayoutIdLst>
    <p:sldLayoutId id="2147484535" r:id="rId1"/>
    <p:sldLayoutId id="2147484536" r:id="rId2"/>
    <p:sldLayoutId id="2147484537" r:id="rId3"/>
    <p:sldLayoutId id="2147484538" r:id="rId4"/>
    <p:sldLayoutId id="2147484539" r:id="rId5"/>
    <p:sldLayoutId id="2147484540" r:id="rId6"/>
    <p:sldLayoutId id="2147484541" r:id="rId7"/>
    <p:sldLayoutId id="2147484542" r:id="rId8"/>
    <p:sldLayoutId id="2147484543" r:id="rId9"/>
    <p:sldLayoutId id="2147484544" r:id="rId10"/>
    <p:sldLayoutId id="2147484545" r:id="rId11"/>
    <p:sldLayoutId id="2147484570" r:id="rId12"/>
  </p:sldLayoutIdLst>
  <p:transition spd="med">
    <p:fade/>
  </p:transition>
  <p:hf hdr="0" ftr="0" dt="0"/>
  <p:txStyles>
    <p:titleStyle>
      <a:lvl1pPr algn="ctr" rtl="0" eaLnBrk="0" fontAlgn="base" hangingPunct="0">
        <a:spcBef>
          <a:spcPct val="0"/>
        </a:spcBef>
        <a:spcAft>
          <a:spcPct val="0"/>
        </a:spcAft>
        <a:defRPr kumimoji="1" sz="2800" kern="1200">
          <a:solidFill>
            <a:srgbClr val="C7161E"/>
          </a:solidFill>
          <a:latin typeface="+mj-lt"/>
          <a:ea typeface="+mj-ea"/>
          <a:cs typeface="+mj-cs"/>
        </a:defRPr>
      </a:lvl1pPr>
      <a:lvl2pPr algn="ctr" rtl="0" eaLnBrk="0" fontAlgn="base" hangingPunct="0">
        <a:spcBef>
          <a:spcPct val="0"/>
        </a:spcBef>
        <a:spcAft>
          <a:spcPct val="0"/>
        </a:spcAft>
        <a:defRPr kumimoji="1" sz="2800">
          <a:solidFill>
            <a:srgbClr val="C7161E"/>
          </a:solidFill>
          <a:latin typeface="Arial" charset="0"/>
          <a:ea typeface="HGP創英角ｺﾞｼｯｸUB" pitchFamily="50" charset="-128"/>
        </a:defRPr>
      </a:lvl2pPr>
      <a:lvl3pPr algn="ctr" rtl="0" eaLnBrk="0" fontAlgn="base" hangingPunct="0">
        <a:spcBef>
          <a:spcPct val="0"/>
        </a:spcBef>
        <a:spcAft>
          <a:spcPct val="0"/>
        </a:spcAft>
        <a:defRPr kumimoji="1" sz="2800">
          <a:solidFill>
            <a:srgbClr val="C7161E"/>
          </a:solidFill>
          <a:latin typeface="Arial" charset="0"/>
          <a:ea typeface="HGP創英角ｺﾞｼｯｸUB" pitchFamily="50" charset="-128"/>
        </a:defRPr>
      </a:lvl3pPr>
      <a:lvl4pPr algn="ctr" rtl="0" eaLnBrk="0" fontAlgn="base" hangingPunct="0">
        <a:spcBef>
          <a:spcPct val="0"/>
        </a:spcBef>
        <a:spcAft>
          <a:spcPct val="0"/>
        </a:spcAft>
        <a:defRPr kumimoji="1" sz="2800">
          <a:solidFill>
            <a:srgbClr val="C7161E"/>
          </a:solidFill>
          <a:latin typeface="Arial" charset="0"/>
          <a:ea typeface="HGP創英角ｺﾞｼｯｸUB" pitchFamily="50" charset="-128"/>
        </a:defRPr>
      </a:lvl4pPr>
      <a:lvl5pPr algn="ctr" rtl="0" eaLnBrk="0" fontAlgn="base" hangingPunct="0">
        <a:spcBef>
          <a:spcPct val="0"/>
        </a:spcBef>
        <a:spcAft>
          <a:spcPct val="0"/>
        </a:spcAft>
        <a:defRPr kumimoji="1" sz="2800">
          <a:solidFill>
            <a:srgbClr val="C7161E"/>
          </a:solidFill>
          <a:latin typeface="Arial" charset="0"/>
          <a:ea typeface="HGP創英角ｺﾞｼｯｸUB" pitchFamily="50" charset="-128"/>
        </a:defRPr>
      </a:lvl5pPr>
      <a:lvl6pPr marL="457200" algn="l" rtl="0" fontAlgn="base">
        <a:spcBef>
          <a:spcPct val="0"/>
        </a:spcBef>
        <a:spcAft>
          <a:spcPct val="0"/>
        </a:spcAft>
        <a:defRPr kumimoji="1" sz="3200">
          <a:solidFill>
            <a:srgbClr val="C00000"/>
          </a:solidFill>
          <a:latin typeface="Arial" charset="0"/>
          <a:ea typeface="HGP創英角ｺﾞｼｯｸUB" pitchFamily="50" charset="-128"/>
        </a:defRPr>
      </a:lvl6pPr>
      <a:lvl7pPr marL="914400" algn="l" rtl="0" fontAlgn="base">
        <a:spcBef>
          <a:spcPct val="0"/>
        </a:spcBef>
        <a:spcAft>
          <a:spcPct val="0"/>
        </a:spcAft>
        <a:defRPr kumimoji="1" sz="3200">
          <a:solidFill>
            <a:srgbClr val="C00000"/>
          </a:solidFill>
          <a:latin typeface="Arial" charset="0"/>
          <a:ea typeface="HGP創英角ｺﾞｼｯｸUB" pitchFamily="50" charset="-128"/>
        </a:defRPr>
      </a:lvl7pPr>
      <a:lvl8pPr marL="1371600" algn="l" rtl="0" fontAlgn="base">
        <a:spcBef>
          <a:spcPct val="0"/>
        </a:spcBef>
        <a:spcAft>
          <a:spcPct val="0"/>
        </a:spcAft>
        <a:defRPr kumimoji="1" sz="3200">
          <a:solidFill>
            <a:srgbClr val="C00000"/>
          </a:solidFill>
          <a:latin typeface="Arial" charset="0"/>
          <a:ea typeface="HGP創英角ｺﾞｼｯｸUB" pitchFamily="50" charset="-128"/>
        </a:defRPr>
      </a:lvl8pPr>
      <a:lvl9pPr marL="1828800" algn="l" rtl="0" fontAlgn="base">
        <a:spcBef>
          <a:spcPct val="0"/>
        </a:spcBef>
        <a:spcAft>
          <a:spcPct val="0"/>
        </a:spcAft>
        <a:defRPr kumimoji="1" sz="3200">
          <a:solidFill>
            <a:srgbClr val="C00000"/>
          </a:solidFill>
          <a:latin typeface="Arial" charset="0"/>
          <a:ea typeface="HGP創英角ｺﾞｼｯｸUB"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図 8"/>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タイトル プレースホルダー 1"/>
          <p:cNvSpPr>
            <a:spLocks noGrp="1"/>
          </p:cNvSpPr>
          <p:nvPr>
            <p:ph type="title"/>
          </p:nvPr>
        </p:nvSpPr>
        <p:spPr bwMode="auto">
          <a:xfrm>
            <a:off x="457200" y="266700"/>
            <a:ext cx="8229600" cy="63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ja-JP" altLang="en-US"/>
              <a:t>マスター タイトルの書式設定</a:t>
            </a:r>
          </a:p>
        </p:txBody>
      </p:sp>
      <p:sp>
        <p:nvSpPr>
          <p:cNvPr id="4100"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0" y="649287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1685D6E2-B487-4136-91E2-598CD10286AA}" type="datetime1">
              <a:rPr lang="ja-JP" altLang="en-US"/>
              <a:pPr>
                <a:defRPr/>
              </a:pPr>
              <a:t>2025/12/2</a:t>
            </a:fld>
            <a:endParaRPr lang="ja-JP" altLang="en-US"/>
          </a:p>
        </p:txBody>
      </p:sp>
      <p:sp>
        <p:nvSpPr>
          <p:cNvPr id="5" name="フッター プレースホルダー 4"/>
          <p:cNvSpPr>
            <a:spLocks noGrp="1"/>
          </p:cNvSpPr>
          <p:nvPr>
            <p:ph type="ftr" sz="quarter" idx="3"/>
          </p:nvPr>
        </p:nvSpPr>
        <p:spPr>
          <a:xfrm>
            <a:off x="3124200" y="6492875"/>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701040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3F7602DB-9543-485B-B9BD-49B9C5E0E20F}"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4546" r:id="rId1"/>
    <p:sldLayoutId id="2147484547" r:id="rId2"/>
    <p:sldLayoutId id="2147484548" r:id="rId3"/>
    <p:sldLayoutId id="2147484549" r:id="rId4"/>
    <p:sldLayoutId id="2147484550" r:id="rId5"/>
    <p:sldLayoutId id="2147484551" r:id="rId6"/>
    <p:sldLayoutId id="2147484552" r:id="rId7"/>
    <p:sldLayoutId id="2147484553" r:id="rId8"/>
    <p:sldLayoutId id="2147484554" r:id="rId9"/>
    <p:sldLayoutId id="2147484555" r:id="rId10"/>
    <p:sldLayoutId id="2147484556" r:id="rId11"/>
    <p:sldLayoutId id="2147484571" r:id="rId12"/>
  </p:sldLayoutIdLst>
  <p:transition spd="med">
    <p:fade/>
  </p:transition>
  <p:hf hdr="0" ftr="0" dt="0"/>
  <p:txStyles>
    <p:titleStyle>
      <a:lvl1pPr algn="l" rtl="0" eaLnBrk="0" fontAlgn="base" hangingPunct="0">
        <a:spcBef>
          <a:spcPct val="0"/>
        </a:spcBef>
        <a:spcAft>
          <a:spcPct val="0"/>
        </a:spcAft>
        <a:defRPr kumimoji="1" sz="3200" kern="1200">
          <a:solidFill>
            <a:schemeClr val="bg1"/>
          </a:solidFill>
          <a:latin typeface="+mj-lt"/>
          <a:ea typeface="+mj-ea"/>
          <a:cs typeface="+mj-cs"/>
        </a:defRPr>
      </a:lvl1pPr>
      <a:lvl2pPr algn="l" rtl="0" eaLnBrk="0" fontAlgn="base" hangingPunct="0">
        <a:spcBef>
          <a:spcPct val="0"/>
        </a:spcBef>
        <a:spcAft>
          <a:spcPct val="0"/>
        </a:spcAft>
        <a:defRPr kumimoji="1" sz="3200">
          <a:solidFill>
            <a:schemeClr val="bg1"/>
          </a:solidFill>
          <a:latin typeface="Arial" charset="0"/>
          <a:ea typeface="HGP創英角ｺﾞｼｯｸUB" pitchFamily="50" charset="-128"/>
        </a:defRPr>
      </a:lvl2pPr>
      <a:lvl3pPr algn="l" rtl="0" eaLnBrk="0" fontAlgn="base" hangingPunct="0">
        <a:spcBef>
          <a:spcPct val="0"/>
        </a:spcBef>
        <a:spcAft>
          <a:spcPct val="0"/>
        </a:spcAft>
        <a:defRPr kumimoji="1" sz="3200">
          <a:solidFill>
            <a:schemeClr val="bg1"/>
          </a:solidFill>
          <a:latin typeface="Arial" charset="0"/>
          <a:ea typeface="HGP創英角ｺﾞｼｯｸUB" pitchFamily="50" charset="-128"/>
        </a:defRPr>
      </a:lvl3pPr>
      <a:lvl4pPr algn="l" rtl="0" eaLnBrk="0" fontAlgn="base" hangingPunct="0">
        <a:spcBef>
          <a:spcPct val="0"/>
        </a:spcBef>
        <a:spcAft>
          <a:spcPct val="0"/>
        </a:spcAft>
        <a:defRPr kumimoji="1" sz="3200">
          <a:solidFill>
            <a:schemeClr val="bg1"/>
          </a:solidFill>
          <a:latin typeface="Arial" charset="0"/>
          <a:ea typeface="HGP創英角ｺﾞｼｯｸUB" pitchFamily="50" charset="-128"/>
        </a:defRPr>
      </a:lvl4pPr>
      <a:lvl5pPr algn="l" rtl="0" eaLnBrk="0" fontAlgn="base" hangingPunct="0">
        <a:spcBef>
          <a:spcPct val="0"/>
        </a:spcBef>
        <a:spcAft>
          <a:spcPct val="0"/>
        </a:spcAft>
        <a:defRPr kumimoji="1" sz="3200">
          <a:solidFill>
            <a:schemeClr val="bg1"/>
          </a:solidFill>
          <a:latin typeface="Arial" charset="0"/>
          <a:ea typeface="HGP創英角ｺﾞｼｯｸUB" pitchFamily="50" charset="-128"/>
        </a:defRPr>
      </a:lvl5pPr>
      <a:lvl6pPr marL="457200" algn="l" rtl="0" fontAlgn="base">
        <a:spcBef>
          <a:spcPct val="0"/>
        </a:spcBef>
        <a:spcAft>
          <a:spcPct val="0"/>
        </a:spcAft>
        <a:defRPr kumimoji="1" sz="3200">
          <a:solidFill>
            <a:schemeClr val="bg1"/>
          </a:solidFill>
          <a:latin typeface="Arial" charset="0"/>
          <a:ea typeface="HGP創英角ｺﾞｼｯｸUB" pitchFamily="50" charset="-128"/>
        </a:defRPr>
      </a:lvl6pPr>
      <a:lvl7pPr marL="914400" algn="l" rtl="0" fontAlgn="base">
        <a:spcBef>
          <a:spcPct val="0"/>
        </a:spcBef>
        <a:spcAft>
          <a:spcPct val="0"/>
        </a:spcAft>
        <a:defRPr kumimoji="1" sz="3200">
          <a:solidFill>
            <a:schemeClr val="bg1"/>
          </a:solidFill>
          <a:latin typeface="Arial" charset="0"/>
          <a:ea typeface="HGP創英角ｺﾞｼｯｸUB" pitchFamily="50" charset="-128"/>
        </a:defRPr>
      </a:lvl7pPr>
      <a:lvl8pPr marL="1371600" algn="l" rtl="0" fontAlgn="base">
        <a:spcBef>
          <a:spcPct val="0"/>
        </a:spcBef>
        <a:spcAft>
          <a:spcPct val="0"/>
        </a:spcAft>
        <a:defRPr kumimoji="1" sz="3200">
          <a:solidFill>
            <a:schemeClr val="bg1"/>
          </a:solidFill>
          <a:latin typeface="Arial" charset="0"/>
          <a:ea typeface="HGP創英角ｺﾞｼｯｸUB" pitchFamily="50" charset="-128"/>
        </a:defRPr>
      </a:lvl8pPr>
      <a:lvl9pPr marL="1828800" algn="l" rtl="0" fontAlgn="base">
        <a:spcBef>
          <a:spcPct val="0"/>
        </a:spcBef>
        <a:spcAft>
          <a:spcPct val="0"/>
        </a:spcAft>
        <a:defRPr kumimoji="1" sz="3200">
          <a:solidFill>
            <a:schemeClr val="bg1"/>
          </a:solidFill>
          <a:latin typeface="Arial" charset="0"/>
          <a:ea typeface="HGP創英角ｺﾞｼｯｸUB"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2" name="図 6"/>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タイトル プレースホルダー 1"/>
          <p:cNvSpPr>
            <a:spLocks noGrp="1"/>
          </p:cNvSpPr>
          <p:nvPr>
            <p:ph type="title"/>
          </p:nvPr>
        </p:nvSpPr>
        <p:spPr bwMode="auto">
          <a:xfrm>
            <a:off x="457200" y="266700"/>
            <a:ext cx="8229600" cy="63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ja-JP" altLang="en-US"/>
              <a:t>マスター タイトルの書式設定</a:t>
            </a:r>
          </a:p>
        </p:txBody>
      </p:sp>
      <p:sp>
        <p:nvSpPr>
          <p:cNvPr id="5124"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0" y="6486525"/>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ea typeface="+mn-ea"/>
              </a:defRPr>
            </a:lvl1pPr>
          </a:lstStyle>
          <a:p>
            <a:pPr>
              <a:defRPr/>
            </a:pPr>
            <a:fld id="{3B4EE89C-0A21-4ED2-BAFB-98243E313AE9}" type="datetime1">
              <a:rPr lang="ja-JP" altLang="en-US"/>
              <a:pPr>
                <a:defRPr/>
              </a:pPr>
              <a:t>2025/12/2</a:t>
            </a:fld>
            <a:endParaRPr lang="ja-JP" altLang="en-US"/>
          </a:p>
        </p:txBody>
      </p:sp>
      <p:sp>
        <p:nvSpPr>
          <p:cNvPr id="5" name="フッター プレースホルダー 4"/>
          <p:cNvSpPr>
            <a:spLocks noGrp="1"/>
          </p:cNvSpPr>
          <p:nvPr>
            <p:ph type="ftr" sz="quarter" idx="3"/>
          </p:nvPr>
        </p:nvSpPr>
        <p:spPr>
          <a:xfrm>
            <a:off x="3124200" y="6486525"/>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7010400" y="6486525"/>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000000"/>
                </a:solidFill>
              </a:defRPr>
            </a:lvl1pPr>
          </a:lstStyle>
          <a:p>
            <a:fld id="{A8888692-672A-49B4-AD35-AF562386DC17}"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4557" r:id="rId1"/>
    <p:sldLayoutId id="2147484558" r:id="rId2"/>
    <p:sldLayoutId id="2147484559" r:id="rId3"/>
    <p:sldLayoutId id="2147484560" r:id="rId4"/>
    <p:sldLayoutId id="2147484561" r:id="rId5"/>
    <p:sldLayoutId id="2147484562" r:id="rId6"/>
    <p:sldLayoutId id="2147484563" r:id="rId7"/>
    <p:sldLayoutId id="2147484564" r:id="rId8"/>
    <p:sldLayoutId id="2147484565" r:id="rId9"/>
    <p:sldLayoutId id="2147484566" r:id="rId10"/>
    <p:sldLayoutId id="2147484567" r:id="rId11"/>
    <p:sldLayoutId id="2147484572" r:id="rId12"/>
  </p:sldLayoutIdLst>
  <p:transition spd="med">
    <p:fade/>
  </p:transition>
  <p:hf hdr="0" ftr="0" dt="0"/>
  <p:txStyles>
    <p:titleStyle>
      <a:lvl1pPr algn="l" rtl="0" eaLnBrk="0" fontAlgn="base" hangingPunct="0">
        <a:spcBef>
          <a:spcPct val="0"/>
        </a:spcBef>
        <a:spcAft>
          <a:spcPct val="0"/>
        </a:spcAft>
        <a:defRPr kumimoji="1" sz="2800" kern="1200">
          <a:solidFill>
            <a:srgbClr val="C7161E"/>
          </a:solidFill>
          <a:latin typeface="+mj-lt"/>
          <a:ea typeface="+mj-ea"/>
          <a:cs typeface="+mj-cs"/>
        </a:defRPr>
      </a:lvl1pPr>
      <a:lvl2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2pPr>
      <a:lvl3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3pPr>
      <a:lvl4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4pPr>
      <a:lvl5pPr algn="l" rtl="0" eaLnBrk="0" fontAlgn="base" hangingPunct="0">
        <a:spcBef>
          <a:spcPct val="0"/>
        </a:spcBef>
        <a:spcAft>
          <a:spcPct val="0"/>
        </a:spcAft>
        <a:defRPr kumimoji="1" sz="2800">
          <a:solidFill>
            <a:srgbClr val="C7161E"/>
          </a:solidFill>
          <a:latin typeface="Arial" charset="0"/>
          <a:ea typeface="HGP創英角ｺﾞｼｯｸUB" pitchFamily="50" charset="-128"/>
        </a:defRPr>
      </a:lvl5pPr>
      <a:lvl6pPr marL="457200" algn="l" rtl="0" fontAlgn="base">
        <a:spcBef>
          <a:spcPct val="0"/>
        </a:spcBef>
        <a:spcAft>
          <a:spcPct val="0"/>
        </a:spcAft>
        <a:defRPr kumimoji="1" sz="3200">
          <a:solidFill>
            <a:srgbClr val="C00000"/>
          </a:solidFill>
          <a:latin typeface="Arial" charset="0"/>
          <a:ea typeface="HGP創英角ｺﾞｼｯｸUB" pitchFamily="50" charset="-128"/>
        </a:defRPr>
      </a:lvl6pPr>
      <a:lvl7pPr marL="914400" algn="l" rtl="0" fontAlgn="base">
        <a:spcBef>
          <a:spcPct val="0"/>
        </a:spcBef>
        <a:spcAft>
          <a:spcPct val="0"/>
        </a:spcAft>
        <a:defRPr kumimoji="1" sz="3200">
          <a:solidFill>
            <a:srgbClr val="C00000"/>
          </a:solidFill>
          <a:latin typeface="Arial" charset="0"/>
          <a:ea typeface="HGP創英角ｺﾞｼｯｸUB" pitchFamily="50" charset="-128"/>
        </a:defRPr>
      </a:lvl7pPr>
      <a:lvl8pPr marL="1371600" algn="l" rtl="0" fontAlgn="base">
        <a:spcBef>
          <a:spcPct val="0"/>
        </a:spcBef>
        <a:spcAft>
          <a:spcPct val="0"/>
        </a:spcAft>
        <a:defRPr kumimoji="1" sz="3200">
          <a:solidFill>
            <a:srgbClr val="C00000"/>
          </a:solidFill>
          <a:latin typeface="Arial" charset="0"/>
          <a:ea typeface="HGP創英角ｺﾞｼｯｸUB" pitchFamily="50" charset="-128"/>
        </a:defRPr>
      </a:lvl8pPr>
      <a:lvl9pPr marL="1828800" algn="l" rtl="0" fontAlgn="base">
        <a:spcBef>
          <a:spcPct val="0"/>
        </a:spcBef>
        <a:spcAft>
          <a:spcPct val="0"/>
        </a:spcAft>
        <a:defRPr kumimoji="1" sz="3200">
          <a:solidFill>
            <a:srgbClr val="C00000"/>
          </a:solidFill>
          <a:latin typeface="Arial" charset="0"/>
          <a:ea typeface="HGP創英角ｺﾞｼｯｸUB"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47.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57.jpeg"/></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59.jpeg"/></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png"/><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ctrTitle"/>
          </p:nvPr>
        </p:nvSpPr>
        <p:spPr/>
        <p:txBody>
          <a:bodyPr/>
          <a:lstStyle/>
          <a:p>
            <a:pPr eaLnBrk="1" hangingPunct="1"/>
            <a:endParaRPr lang="ja-JP" altLang="en-US"/>
          </a:p>
        </p:txBody>
      </p:sp>
      <p:sp>
        <p:nvSpPr>
          <p:cNvPr id="3" name="サブタイトル 2"/>
          <p:cNvSpPr>
            <a:spLocks noGrp="1"/>
          </p:cNvSpPr>
          <p:nvPr>
            <p:ph type="subTitle" idx="1"/>
          </p:nvPr>
        </p:nvSpPr>
        <p:spPr/>
        <p:txBody>
          <a:bodyPr rtlCol="0">
            <a:normAutofit/>
          </a:bodyPr>
          <a:lstStyle/>
          <a:p>
            <a:pPr eaLnBrk="1" fontAlgn="auto" hangingPunct="1">
              <a:spcAft>
                <a:spcPts val="0"/>
              </a:spcAft>
              <a:defRPr/>
            </a:pPr>
            <a:endParaRPr lang="ja-JP" altLang="en-US" dirty="0"/>
          </a:p>
        </p:txBody>
      </p:sp>
      <p:pic>
        <p:nvPicPr>
          <p:cNvPr id="11268" name="図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72" name="正方形/長方形 14"/>
          <p:cNvSpPr>
            <a:spLocks noChangeArrowheads="1"/>
          </p:cNvSpPr>
          <p:nvPr/>
        </p:nvSpPr>
        <p:spPr bwMode="auto">
          <a:xfrm>
            <a:off x="138113" y="6354054"/>
            <a:ext cx="1955985" cy="384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95000"/>
              </a:lnSpc>
            </a:pPr>
            <a:r>
              <a:rPr lang="en-US" altLang="ja-JP" sz="1000" dirty="0"/>
              <a:t>AB-WEB-0005</a:t>
            </a:r>
            <a:r>
              <a:rPr lang="ja-JP" altLang="en-US" sz="1000" dirty="0"/>
              <a:t>（</a:t>
            </a:r>
            <a:r>
              <a:rPr lang="en-US" altLang="ja-JP" sz="1000" dirty="0"/>
              <a:t>V01</a:t>
            </a:r>
            <a:r>
              <a:rPr lang="ja-JP" altLang="en-US" sz="1000" dirty="0"/>
              <a:t>）</a:t>
            </a:r>
            <a:r>
              <a:rPr lang="en-US" altLang="ja-JP" sz="1000" dirty="0"/>
              <a:t> </a:t>
            </a:r>
            <a:r>
              <a:rPr lang="ja-JP" altLang="en-US" sz="1000" dirty="0"/>
              <a:t>審</a:t>
            </a:r>
            <a:r>
              <a:rPr lang="en-US" altLang="ja-JP" sz="1000" dirty="0"/>
              <a:t>330907</a:t>
            </a:r>
          </a:p>
          <a:p>
            <a:pPr eaLnBrk="1" hangingPunct="1">
              <a:lnSpc>
                <a:spcPct val="95000"/>
              </a:lnSpc>
            </a:pPr>
            <a:r>
              <a:rPr lang="en-US" altLang="ja-JP" sz="1000" dirty="0"/>
              <a:t>2025</a:t>
            </a:r>
            <a:r>
              <a:rPr lang="ja-JP" altLang="en-US" sz="1000" dirty="0"/>
              <a:t>年</a:t>
            </a:r>
            <a:r>
              <a:rPr lang="en-US" altLang="ja-JP" sz="1000" dirty="0"/>
              <a:t>12</a:t>
            </a:r>
            <a:r>
              <a:rPr lang="ja-JP" altLang="en-US" sz="1000" dirty="0"/>
              <a:t>月作成</a:t>
            </a:r>
          </a:p>
        </p:txBody>
      </p:sp>
      <p:pic>
        <p:nvPicPr>
          <p:cNvPr id="7" name="図 6">
            <a:extLst>
              <a:ext uri="{FF2B5EF4-FFF2-40B4-BE49-F238E27FC236}">
                <a16:creationId xmlns:a16="http://schemas.microsoft.com/office/drawing/2014/main" id="{0EDD9DA2-C6C7-424A-82BF-22A9E276F35C}"/>
              </a:ext>
            </a:extLst>
          </p:cNvPr>
          <p:cNvPicPr>
            <a:picLocks noChangeAspect="1"/>
          </p:cNvPicPr>
          <p:nvPr/>
        </p:nvPicPr>
        <p:blipFill>
          <a:blip r:embed="rId4"/>
          <a:stretch>
            <a:fillRect/>
          </a:stretch>
        </p:blipFill>
        <p:spPr>
          <a:xfrm>
            <a:off x="230913" y="5858632"/>
            <a:ext cx="1979352" cy="47305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FC2DD-8C18-9EFE-B076-30C896F84C7B}"/>
            </a:ext>
          </a:extLst>
        </p:cNvPr>
        <p:cNvGrpSpPr/>
        <p:nvPr/>
      </p:nvGrpSpPr>
      <p:grpSpPr>
        <a:xfrm>
          <a:off x="0" y="0"/>
          <a:ext cx="0" cy="0"/>
          <a:chOff x="0" y="0"/>
          <a:chExt cx="0" cy="0"/>
        </a:xfrm>
      </p:grpSpPr>
      <p:sp>
        <p:nvSpPr>
          <p:cNvPr id="21506" name="Rectangle 2">
            <a:extLst>
              <a:ext uri="{FF2B5EF4-FFF2-40B4-BE49-F238E27FC236}">
                <a16:creationId xmlns:a16="http://schemas.microsoft.com/office/drawing/2014/main" id="{49D3A1B4-9AD0-7128-769B-0C1C03C7BE84}"/>
              </a:ext>
            </a:extLst>
          </p:cNvPr>
          <p:cNvSpPr>
            <a:spLocks noChangeArrowheads="1"/>
          </p:cNvSpPr>
          <p:nvPr/>
        </p:nvSpPr>
        <p:spPr bwMode="auto">
          <a:xfrm>
            <a:off x="457200" y="266700"/>
            <a:ext cx="8229600" cy="633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rIns="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800">
                <a:solidFill>
                  <a:srgbClr val="C7161E"/>
                </a:solidFill>
                <a:ea typeface="HGP創英角ｺﾞｼｯｸUB" panose="020B0900000000000000" pitchFamily="50" charset="-128"/>
              </a:rPr>
              <a:t>感染症の現状</a:t>
            </a:r>
          </a:p>
        </p:txBody>
      </p:sp>
      <p:sp>
        <p:nvSpPr>
          <p:cNvPr id="36873" name="Text Box 21">
            <a:extLst>
              <a:ext uri="{FF2B5EF4-FFF2-40B4-BE49-F238E27FC236}">
                <a16:creationId xmlns:a16="http://schemas.microsoft.com/office/drawing/2014/main" id="{0A7DD72B-D907-A018-2C68-181CC660F4D3}"/>
              </a:ext>
            </a:extLst>
          </p:cNvPr>
          <p:cNvSpPr txBox="1">
            <a:spLocks noChangeArrowheads="1"/>
          </p:cNvSpPr>
          <p:nvPr/>
        </p:nvSpPr>
        <p:spPr bwMode="auto">
          <a:xfrm>
            <a:off x="16787" y="6132513"/>
            <a:ext cx="9127213" cy="433068"/>
          </a:xfrm>
          <a:prstGeom prst="rect">
            <a:avLst/>
          </a:prstGeom>
          <a:noFill/>
          <a:ln w="9525">
            <a:noFill/>
            <a:miter lim="800000"/>
            <a:headEnd/>
            <a:tailEnd/>
          </a:ln>
        </p:spPr>
        <p:txBody>
          <a:bodyPr wrap="square" lIns="90000" tIns="46800" rIns="90000" bIns="46800">
            <a:spAutoFit/>
          </a:bodyPr>
          <a:lstStyle/>
          <a:p>
            <a:pPr marL="152400" indent="-152400">
              <a:defRPr/>
            </a:pPr>
            <a:r>
              <a:rPr lang="en-US" altLang="ja-JP" sz="1100" b="1" dirty="0">
                <a:latin typeface="+mn-ea"/>
                <a:ea typeface="+mn-ea"/>
              </a:rPr>
              <a:t>※</a:t>
            </a:r>
            <a:r>
              <a:rPr lang="ja-JP" altLang="en-US" sz="1100" b="1" dirty="0">
                <a:latin typeface="+mn-ea"/>
                <a:ea typeface="+mn-ea"/>
              </a:rPr>
              <a:t>死因簡単分類別の感染症及び寄生虫症に分類されている死因で，肺炎，インフルエンザ，新型コロナ感染症は含まれません。</a:t>
            </a:r>
          </a:p>
          <a:p>
            <a:pPr marL="152400" indent="-152400">
              <a:defRPr/>
            </a:pPr>
            <a:r>
              <a:rPr lang="en-US" altLang="ja-JP" sz="1100" b="1" dirty="0">
                <a:latin typeface="+mn-ea"/>
                <a:ea typeface="+mn-ea"/>
              </a:rPr>
              <a:t>2024</a:t>
            </a:r>
            <a:r>
              <a:rPr lang="ja-JP" altLang="en-US" sz="1100" b="1" dirty="0">
                <a:latin typeface="+mn-ea"/>
                <a:ea typeface="+mn-ea"/>
              </a:rPr>
              <a:t>年の肺炎</a:t>
            </a:r>
            <a:r>
              <a:rPr lang="en-US" altLang="ja-JP" sz="1100" b="1" dirty="0">
                <a:latin typeface="+mn-ea"/>
                <a:ea typeface="+mn-ea"/>
              </a:rPr>
              <a:t>,</a:t>
            </a:r>
            <a:r>
              <a:rPr lang="ja-JP" altLang="en-US" sz="1100" b="1" dirty="0">
                <a:latin typeface="+mn-ea"/>
                <a:ea typeface="+mn-ea"/>
              </a:rPr>
              <a:t>インフルエンザ</a:t>
            </a:r>
            <a:r>
              <a:rPr lang="en-US" altLang="ja-JP" sz="1100" b="1" dirty="0">
                <a:latin typeface="+mn-ea"/>
                <a:ea typeface="+mn-ea"/>
              </a:rPr>
              <a:t>,</a:t>
            </a:r>
            <a:r>
              <a:rPr lang="ja-JP" altLang="en-US" sz="1100" b="1" dirty="0">
                <a:latin typeface="+mn-ea"/>
                <a:ea typeface="+mn-ea"/>
              </a:rPr>
              <a:t>新型コロナ感染症の死亡数は，それぞれ肺炎約</a:t>
            </a:r>
            <a:r>
              <a:rPr lang="en-US" altLang="ja-JP" sz="1100" b="1" dirty="0">
                <a:latin typeface="+mn-ea"/>
                <a:ea typeface="+mn-ea"/>
              </a:rPr>
              <a:t>80,176</a:t>
            </a:r>
            <a:r>
              <a:rPr lang="ja-JP" altLang="en-US" sz="1100" b="1" dirty="0">
                <a:latin typeface="+mn-ea"/>
                <a:ea typeface="+mn-ea"/>
              </a:rPr>
              <a:t>人，インフルエンザ約</a:t>
            </a:r>
            <a:r>
              <a:rPr lang="en-US" altLang="ja-JP" sz="1100" b="1" dirty="0">
                <a:latin typeface="+mn-ea"/>
                <a:ea typeface="+mn-ea"/>
              </a:rPr>
              <a:t>2,857</a:t>
            </a:r>
            <a:r>
              <a:rPr lang="ja-JP" altLang="en-US" sz="1100" b="1" dirty="0">
                <a:latin typeface="+mn-ea"/>
                <a:ea typeface="+mn-ea"/>
              </a:rPr>
              <a:t>人，新型コロナ感染症約</a:t>
            </a:r>
            <a:r>
              <a:rPr lang="en-US" altLang="ja-JP" sz="1100" b="1" dirty="0">
                <a:latin typeface="+mn-ea"/>
                <a:ea typeface="+mn-ea"/>
              </a:rPr>
              <a:t>35,865</a:t>
            </a:r>
            <a:r>
              <a:rPr lang="ja-JP" altLang="en-US" sz="1100" b="1" dirty="0">
                <a:latin typeface="+mn-ea"/>
                <a:ea typeface="+mn-ea"/>
              </a:rPr>
              <a:t>人でした。</a:t>
            </a:r>
          </a:p>
        </p:txBody>
      </p:sp>
      <p:sp>
        <p:nvSpPr>
          <p:cNvPr id="41994" name="スライド番号プレースホルダー 1">
            <a:extLst>
              <a:ext uri="{FF2B5EF4-FFF2-40B4-BE49-F238E27FC236}">
                <a16:creationId xmlns:a16="http://schemas.microsoft.com/office/drawing/2014/main" id="{E29CAA4F-4F70-C85E-3E23-3584D7F5B8AB}"/>
              </a:ext>
            </a:extLst>
          </p:cNvPr>
          <p:cNvSpPr txBox="1">
            <a:spLocks noGrp="1"/>
          </p:cNvSpPr>
          <p:nvPr/>
        </p:nvSpPr>
        <p:spPr bwMode="auto">
          <a:xfrm>
            <a:off x="7010400" y="6486525"/>
            <a:ext cx="2133600" cy="365125"/>
          </a:xfrm>
          <a:prstGeom prst="rect">
            <a:avLst/>
          </a:prstGeom>
          <a:noFill/>
          <a:ln>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fld id="{E9F015BA-1E8D-4936-B4FA-217D044941F7}" type="slidenum">
              <a:rPr lang="ja-JP" altLang="en-US" sz="1200"/>
              <a:pPr algn="r" eaLnBrk="1" hangingPunct="1"/>
              <a:t>10</a:t>
            </a:fld>
            <a:endParaRPr lang="en-US" altLang="ja-JP" sz="1200" dirty="0"/>
          </a:p>
        </p:txBody>
      </p:sp>
      <p:sp>
        <p:nvSpPr>
          <p:cNvPr id="21509" name="Text Box 3">
            <a:extLst>
              <a:ext uri="{FF2B5EF4-FFF2-40B4-BE49-F238E27FC236}">
                <a16:creationId xmlns:a16="http://schemas.microsoft.com/office/drawing/2014/main" id="{47330501-CCCC-6994-C065-B6EED2AD27BF}"/>
              </a:ext>
            </a:extLst>
          </p:cNvPr>
          <p:cNvSpPr txBox="1">
            <a:spLocks noChangeArrowheads="1"/>
          </p:cNvSpPr>
          <p:nvPr/>
        </p:nvSpPr>
        <p:spPr bwMode="auto">
          <a:xfrm>
            <a:off x="271463" y="930275"/>
            <a:ext cx="88011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b="1" dirty="0">
                <a:solidFill>
                  <a:srgbClr val="D7000F"/>
                </a:solidFill>
              </a:rPr>
              <a:t>●</a:t>
            </a:r>
            <a:r>
              <a:rPr lang="ja-JP" altLang="en-US" b="1" dirty="0"/>
              <a:t>日本では，感染症</a:t>
            </a:r>
            <a:r>
              <a:rPr lang="en-US" altLang="ja-JP" b="1" baseline="30000" dirty="0"/>
              <a:t>※</a:t>
            </a:r>
            <a:r>
              <a:rPr lang="ja-JP" altLang="en-US" b="1" dirty="0"/>
              <a:t>によって，</a:t>
            </a:r>
            <a:r>
              <a:rPr lang="ja-JP" altLang="en-US" sz="2400" b="1" dirty="0">
                <a:solidFill>
                  <a:srgbClr val="D7000F"/>
                </a:solidFill>
              </a:rPr>
              <a:t>年間に約</a:t>
            </a:r>
            <a:r>
              <a:rPr lang="en-US" altLang="ja-JP" sz="2400" b="1" dirty="0">
                <a:solidFill>
                  <a:srgbClr val="D7000F"/>
                </a:solidFill>
              </a:rPr>
              <a:t>24,500</a:t>
            </a:r>
            <a:r>
              <a:rPr lang="ja-JP" altLang="en-US" sz="2400" b="1" dirty="0">
                <a:solidFill>
                  <a:srgbClr val="D7000F"/>
                </a:solidFill>
              </a:rPr>
              <a:t>人</a:t>
            </a:r>
            <a:r>
              <a:rPr lang="ja-JP" altLang="en-US" b="1" dirty="0"/>
              <a:t>が亡くなっています（</a:t>
            </a:r>
            <a:r>
              <a:rPr lang="en-US" altLang="ja-JP" b="1" dirty="0"/>
              <a:t>2024</a:t>
            </a:r>
            <a:r>
              <a:rPr lang="ja-JP" altLang="en-US" b="1" dirty="0"/>
              <a:t>年）。</a:t>
            </a:r>
          </a:p>
        </p:txBody>
      </p:sp>
      <p:sp>
        <p:nvSpPr>
          <p:cNvPr id="21510" name="正方形/長方形 1">
            <a:extLst>
              <a:ext uri="{FF2B5EF4-FFF2-40B4-BE49-F238E27FC236}">
                <a16:creationId xmlns:a16="http://schemas.microsoft.com/office/drawing/2014/main" id="{61F113BF-0BF8-9688-8F7C-530647DE6B7B}"/>
              </a:ext>
            </a:extLst>
          </p:cNvPr>
          <p:cNvSpPr>
            <a:spLocks noChangeArrowheads="1"/>
          </p:cNvSpPr>
          <p:nvPr/>
        </p:nvSpPr>
        <p:spPr bwMode="auto">
          <a:xfrm>
            <a:off x="2020831" y="1555750"/>
            <a:ext cx="390842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000" b="1" dirty="0"/>
              <a:t>感染症</a:t>
            </a:r>
            <a:r>
              <a:rPr lang="en-US" altLang="ja-JP" sz="2000" b="1" baseline="30000" dirty="0"/>
              <a:t>※</a:t>
            </a:r>
            <a:r>
              <a:rPr lang="ja-JP" altLang="en-US" sz="2000" b="1" dirty="0"/>
              <a:t>の内訳と死亡者数の推移</a:t>
            </a:r>
          </a:p>
        </p:txBody>
      </p:sp>
      <p:sp>
        <p:nvSpPr>
          <p:cNvPr id="21511" name="正方形/長方形 13">
            <a:extLst>
              <a:ext uri="{FF2B5EF4-FFF2-40B4-BE49-F238E27FC236}">
                <a16:creationId xmlns:a16="http://schemas.microsoft.com/office/drawing/2014/main" id="{52C411E9-36D0-50E8-71AB-9BED11ED7B94}"/>
              </a:ext>
            </a:extLst>
          </p:cNvPr>
          <p:cNvSpPr>
            <a:spLocks noChangeArrowheads="1"/>
          </p:cNvSpPr>
          <p:nvPr/>
        </p:nvSpPr>
        <p:spPr bwMode="auto">
          <a:xfrm>
            <a:off x="2091235" y="6588225"/>
            <a:ext cx="6705362"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dirty="0">
                <a:solidFill>
                  <a:srgbClr val="262626"/>
                </a:solidFill>
              </a:rPr>
              <a:t>厚生労働省：人口動態統計資料「死因（死因簡単分類）別にみた性・年次別死亡数及び死亡率（人口</a:t>
            </a:r>
            <a:r>
              <a:rPr lang="en-US" altLang="ja-JP" sz="1000" b="1" dirty="0">
                <a:solidFill>
                  <a:srgbClr val="262626"/>
                </a:solidFill>
              </a:rPr>
              <a:t>10</a:t>
            </a:r>
            <a:r>
              <a:rPr lang="ja-JP" altLang="en-US" sz="1000" b="1" dirty="0">
                <a:solidFill>
                  <a:srgbClr val="262626"/>
                </a:solidFill>
              </a:rPr>
              <a:t>万対）」，</a:t>
            </a:r>
            <a:r>
              <a:rPr lang="en-US" altLang="ja-JP" sz="1000" b="1" dirty="0">
                <a:solidFill>
                  <a:srgbClr val="262626"/>
                </a:solidFill>
              </a:rPr>
              <a:t>2011-2024</a:t>
            </a:r>
          </a:p>
        </p:txBody>
      </p:sp>
      <p:sp>
        <p:nvSpPr>
          <p:cNvPr id="65" name="正方形/長方形 1">
            <a:extLst>
              <a:ext uri="{FF2B5EF4-FFF2-40B4-BE49-F238E27FC236}">
                <a16:creationId xmlns:a16="http://schemas.microsoft.com/office/drawing/2014/main" id="{9DB2DA24-5261-E6A1-123D-02C2EA39828F}"/>
              </a:ext>
            </a:extLst>
          </p:cNvPr>
          <p:cNvSpPr>
            <a:spLocks noChangeArrowheads="1"/>
          </p:cNvSpPr>
          <p:nvPr/>
        </p:nvSpPr>
        <p:spPr bwMode="auto">
          <a:xfrm>
            <a:off x="2020831" y="1555750"/>
            <a:ext cx="39084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000" b="1" dirty="0"/>
              <a:t>感染症</a:t>
            </a:r>
            <a:r>
              <a:rPr lang="en-US" altLang="ja-JP" sz="2000" b="1" baseline="30000" dirty="0"/>
              <a:t>※</a:t>
            </a:r>
            <a:r>
              <a:rPr lang="ja-JP" altLang="en-US" sz="2000" b="1" dirty="0"/>
              <a:t>の内訳と死亡者数の推移</a:t>
            </a:r>
          </a:p>
        </p:txBody>
      </p:sp>
      <p:grpSp>
        <p:nvGrpSpPr>
          <p:cNvPr id="4" name="グループ化 3">
            <a:extLst>
              <a:ext uri="{FF2B5EF4-FFF2-40B4-BE49-F238E27FC236}">
                <a16:creationId xmlns:a16="http://schemas.microsoft.com/office/drawing/2014/main" id="{E3BF4589-4861-F4BA-13B1-5F32840478F0}"/>
              </a:ext>
            </a:extLst>
          </p:cNvPr>
          <p:cNvGrpSpPr/>
          <p:nvPr/>
        </p:nvGrpSpPr>
        <p:grpSpPr>
          <a:xfrm>
            <a:off x="95148" y="1828356"/>
            <a:ext cx="8785636" cy="4135564"/>
            <a:chOff x="95148" y="1828356"/>
            <a:chExt cx="8785636" cy="4135564"/>
          </a:xfrm>
        </p:grpSpPr>
        <p:graphicFrame>
          <p:nvGraphicFramePr>
            <p:cNvPr id="3" name="グラフ 2">
              <a:extLst>
                <a:ext uri="{FF2B5EF4-FFF2-40B4-BE49-F238E27FC236}">
                  <a16:creationId xmlns:a16="http://schemas.microsoft.com/office/drawing/2014/main" id="{D81A420D-C533-03F3-CA82-EF02B3B41BDD}"/>
                </a:ext>
              </a:extLst>
            </p:cNvPr>
            <p:cNvGraphicFramePr/>
            <p:nvPr>
              <p:extLst>
                <p:ext uri="{D42A27DB-BD31-4B8C-83A1-F6EECF244321}">
                  <p14:modId xmlns:p14="http://schemas.microsoft.com/office/powerpoint/2010/main" val="2046774865"/>
                </p:ext>
              </p:extLst>
            </p:nvPr>
          </p:nvGraphicFramePr>
          <p:xfrm>
            <a:off x="523162" y="2088832"/>
            <a:ext cx="8357622" cy="3875088"/>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a:extLst>
                <a:ext uri="{FF2B5EF4-FFF2-40B4-BE49-F238E27FC236}">
                  <a16:creationId xmlns:a16="http://schemas.microsoft.com/office/drawing/2014/main" id="{80E42E59-843E-116A-223C-B94B37CAA4F2}"/>
                </a:ext>
              </a:extLst>
            </p:cNvPr>
            <p:cNvSpPr txBox="1"/>
            <p:nvPr/>
          </p:nvSpPr>
          <p:spPr>
            <a:xfrm>
              <a:off x="621189" y="1828356"/>
              <a:ext cx="543739" cy="307777"/>
            </a:xfrm>
            <a:prstGeom prst="rect">
              <a:avLst/>
            </a:prstGeom>
            <a:noFill/>
          </p:spPr>
          <p:txBody>
            <a:bodyPr wrap="none" rtlCol="0">
              <a:spAutoFit/>
            </a:bodyPr>
            <a:lstStyle/>
            <a:p>
              <a:r>
                <a:rPr kumimoji="1" lang="ja-JP" altLang="en-US" sz="1400"/>
                <a:t>（人）</a:t>
              </a:r>
            </a:p>
          </p:txBody>
        </p:sp>
        <p:sp>
          <p:nvSpPr>
            <p:cNvPr id="9" name="テキスト ボックス 8">
              <a:extLst>
                <a:ext uri="{FF2B5EF4-FFF2-40B4-BE49-F238E27FC236}">
                  <a16:creationId xmlns:a16="http://schemas.microsoft.com/office/drawing/2014/main" id="{C05E978F-ACA1-AA7E-64F9-17273209AA44}"/>
                </a:ext>
              </a:extLst>
            </p:cNvPr>
            <p:cNvSpPr txBox="1"/>
            <p:nvPr/>
          </p:nvSpPr>
          <p:spPr>
            <a:xfrm>
              <a:off x="5944173" y="5366037"/>
              <a:ext cx="543739" cy="307777"/>
            </a:xfrm>
            <a:prstGeom prst="rect">
              <a:avLst/>
            </a:prstGeom>
            <a:noFill/>
          </p:spPr>
          <p:txBody>
            <a:bodyPr wrap="none" rtlCol="0">
              <a:spAutoFit/>
            </a:bodyPr>
            <a:lstStyle/>
            <a:p>
              <a:r>
                <a:rPr kumimoji="1" lang="ja-JP" altLang="en-US" sz="1400"/>
                <a:t>（年）</a:t>
              </a:r>
            </a:p>
          </p:txBody>
        </p:sp>
        <p:sp>
          <p:nvSpPr>
            <p:cNvPr id="2" name="テキスト ボックス 1">
              <a:extLst>
                <a:ext uri="{FF2B5EF4-FFF2-40B4-BE49-F238E27FC236}">
                  <a16:creationId xmlns:a16="http://schemas.microsoft.com/office/drawing/2014/main" id="{65CD1DC4-C8E9-AA24-8A64-C788B61FFECC}"/>
                </a:ext>
              </a:extLst>
            </p:cNvPr>
            <p:cNvSpPr txBox="1"/>
            <p:nvPr/>
          </p:nvSpPr>
          <p:spPr>
            <a:xfrm>
              <a:off x="95148" y="3195778"/>
              <a:ext cx="461665" cy="1040449"/>
            </a:xfrm>
            <a:prstGeom prst="rect">
              <a:avLst/>
            </a:prstGeom>
            <a:noFill/>
          </p:spPr>
          <p:txBody>
            <a:bodyPr vert="eaVert" wrap="square" rtlCol="0">
              <a:spAutoFit/>
            </a:bodyPr>
            <a:lstStyle/>
            <a:p>
              <a:r>
                <a:rPr lang="ja-JP" altLang="en-US" dirty="0"/>
                <a:t>死亡者数</a:t>
              </a:r>
              <a:endParaRPr kumimoji="1" lang="ja-JP" altLang="en-US" dirty="0"/>
            </a:p>
          </p:txBody>
        </p:sp>
      </p:grpSp>
    </p:spTree>
    <p:extLst>
      <p:ext uri="{BB962C8B-B14F-4D97-AF65-F5344CB8AC3E}">
        <p14:creationId xmlns:p14="http://schemas.microsoft.com/office/powerpoint/2010/main" val="3182737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ja-JP" altLang="en-US" dirty="0"/>
              <a:t>医療関連感染対策の変遷と日本の制度</a:t>
            </a:r>
          </a:p>
        </p:txBody>
      </p:sp>
      <p:sp>
        <p:nvSpPr>
          <p:cNvPr id="45115"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BBE97CB2-C007-4A30-90A2-1EC58213380A}" type="slidenum">
              <a:rPr lang="ja-JP" altLang="en-US"/>
              <a:pPr eaLnBrk="1" hangingPunct="1"/>
              <a:t>11</a:t>
            </a:fld>
            <a:endParaRPr lang="en-US" altLang="ja-JP"/>
          </a:p>
        </p:txBody>
      </p:sp>
      <p:sp>
        <p:nvSpPr>
          <p:cNvPr id="3" name="正方形/長方形 2"/>
          <p:cNvSpPr/>
          <p:nvPr/>
        </p:nvSpPr>
        <p:spPr>
          <a:xfrm>
            <a:off x="252413" y="1001475"/>
            <a:ext cx="4192489" cy="349250"/>
          </a:xfrm>
          <a:prstGeom prst="rect">
            <a:avLst/>
          </a:prstGeom>
          <a:gradFill flip="none" rotWithShape="1">
            <a:gsLst>
              <a:gs pos="0">
                <a:srgbClr val="009AD5">
                  <a:shade val="30000"/>
                  <a:satMod val="115000"/>
                </a:srgbClr>
              </a:gs>
              <a:gs pos="50000">
                <a:srgbClr val="009AD5">
                  <a:shade val="67500"/>
                  <a:satMod val="115000"/>
                </a:srgbClr>
              </a:gs>
              <a:gs pos="100000">
                <a:srgbClr val="009AD5">
                  <a:shade val="100000"/>
                  <a:satMod val="115000"/>
                </a:srgbClr>
              </a:gs>
            </a:gsLst>
            <a:lin ang="16200000" scaled="1"/>
            <a:tileRect/>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rgbClr val="FFFFFF"/>
                </a:solidFill>
              </a:rPr>
              <a:t>米国の感染対策の変遷</a:t>
            </a:r>
          </a:p>
        </p:txBody>
      </p:sp>
      <p:sp>
        <p:nvSpPr>
          <p:cNvPr id="9" name="正方形/長方形 8"/>
          <p:cNvSpPr/>
          <p:nvPr/>
        </p:nvSpPr>
        <p:spPr>
          <a:xfrm>
            <a:off x="4689475" y="1001475"/>
            <a:ext cx="4202112" cy="328612"/>
          </a:xfrm>
          <a:prstGeom prst="rect">
            <a:avLst/>
          </a:prstGeom>
          <a:gradFill flip="none" rotWithShape="1">
            <a:gsLst>
              <a:gs pos="0">
                <a:srgbClr val="DA4D85">
                  <a:shade val="30000"/>
                  <a:satMod val="115000"/>
                </a:srgbClr>
              </a:gs>
              <a:gs pos="50000">
                <a:srgbClr val="DA4D85">
                  <a:shade val="67500"/>
                  <a:satMod val="115000"/>
                </a:srgbClr>
              </a:gs>
              <a:gs pos="100000">
                <a:srgbClr val="DA4D85">
                  <a:shade val="100000"/>
                  <a:satMod val="115000"/>
                </a:srgbClr>
              </a:gs>
            </a:gsLst>
            <a:lin ang="16200000" scaled="1"/>
            <a:tileRect/>
          </a:gra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t>日本の制度</a:t>
            </a:r>
          </a:p>
        </p:txBody>
      </p:sp>
      <p:graphicFrame>
        <p:nvGraphicFramePr>
          <p:cNvPr id="23599" name="Group 47"/>
          <p:cNvGraphicFramePr>
            <a:graphicFrameLocks noGrp="1"/>
          </p:cNvGraphicFramePr>
          <p:nvPr/>
        </p:nvGraphicFramePr>
        <p:xfrm>
          <a:off x="252414" y="1330091"/>
          <a:ext cx="4170362" cy="4467226"/>
        </p:xfrm>
        <a:graphic>
          <a:graphicData uri="http://schemas.openxmlformats.org/drawingml/2006/table">
            <a:tbl>
              <a:tblPr/>
              <a:tblGrid>
                <a:gridCol w="1022766">
                  <a:extLst>
                    <a:ext uri="{9D8B030D-6E8A-4147-A177-3AD203B41FA5}">
                      <a16:colId xmlns:a16="http://schemas.microsoft.com/office/drawing/2014/main" val="20000"/>
                    </a:ext>
                  </a:extLst>
                </a:gridCol>
                <a:gridCol w="3147596">
                  <a:extLst>
                    <a:ext uri="{9D8B030D-6E8A-4147-A177-3AD203B41FA5}">
                      <a16:colId xmlns:a16="http://schemas.microsoft.com/office/drawing/2014/main" val="20001"/>
                    </a:ext>
                  </a:extLst>
                </a:gridCol>
              </a:tblGrid>
              <a:tr h="1346274">
                <a:tc>
                  <a:txBody>
                    <a:bodyPr/>
                    <a:lstStyle/>
                    <a:p>
                      <a:pPr marL="0" marR="0" lvl="0" indent="0" algn="ctr" defTabSz="914400" rtl="0" eaLnBrk="1" fontAlgn="base" latinLnBrk="0" hangingPunct="1">
                        <a:lnSpc>
                          <a:spcPct val="90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1983</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1</a:t>
                      </a:r>
                      <a:r>
                        <a:rPr kumimoji="1" lang="ja-JP" altLang="en-US" sz="1400" b="0" i="0" u="none" strike="noStrike" cap="none" normalizeH="0" baseline="30000" dirty="0">
                          <a:ln>
                            <a:noFill/>
                          </a:ln>
                          <a:solidFill>
                            <a:schemeClr val="bg1"/>
                          </a:solidFill>
                          <a:effectLst/>
                          <a:latin typeface="Arial" charset="0"/>
                          <a:ea typeface="ＭＳ Ｐゴシック" charset="-128"/>
                        </a:rPr>
                        <a:t>）</a:t>
                      </a:r>
                      <a:r>
                        <a:rPr kumimoji="1" lang="en-US" altLang="ja-JP" sz="1400" b="0" i="0" u="none" strike="noStrike" cap="none" normalizeH="0" baseline="30000" dirty="0">
                          <a:ln>
                            <a:noFill/>
                          </a:ln>
                          <a:solidFill>
                            <a:schemeClr val="bg1"/>
                          </a:solidFill>
                          <a:effectLst/>
                          <a:latin typeface="Arial" charset="0"/>
                          <a:ea typeface="ＭＳ Ｐゴシック" charset="-128"/>
                        </a:rPr>
                        <a:t>2)</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4D8CA6"/>
                        </a:gs>
                        <a:gs pos="100000">
                          <a:srgbClr val="42BDED"/>
                        </a:gs>
                      </a:gsLst>
                      <a:lin ang="0"/>
                    </a:gradFill>
                  </a:tcPr>
                </a:tc>
                <a:tc>
                  <a:txBody>
                    <a:bodyPr/>
                    <a:lstStyle/>
                    <a:p>
                      <a:pPr marL="68263" marR="0" lvl="0" indent="-68263" algn="l" defTabSz="914400" rtl="0" eaLnBrk="1" fontAlgn="base" latinLnBrk="0" hangingPunct="1">
                        <a:lnSpc>
                          <a:spcPct val="90000"/>
                        </a:lnSpc>
                        <a:spcBef>
                          <a:spcPts val="300"/>
                        </a:spcBef>
                        <a:spcAft>
                          <a:spcPct val="0"/>
                        </a:spcAft>
                        <a:buClrTx/>
                        <a:buSzTx/>
                        <a:buFontTx/>
                        <a:buNone/>
                        <a:tabLst/>
                      </a:pPr>
                      <a:r>
                        <a:rPr kumimoji="1" lang="en-US" altLang="en-US" sz="1200" b="0" i="0" u="none" strike="noStrike" cap="none" normalizeH="0" baseline="0" dirty="0" err="1">
                          <a:ln>
                            <a:noFill/>
                          </a:ln>
                          <a:solidFill>
                            <a:schemeClr val="tx1"/>
                          </a:solidFill>
                          <a:effectLst/>
                          <a:latin typeface="HGP創英角ｺﾞｼｯｸUB" pitchFamily="50" charset="-128"/>
                          <a:ea typeface="HGP創英角ｺﾞｼｯｸUB" pitchFamily="50" charset="-128"/>
                        </a:rPr>
                        <a:t>普遍的予防策</a:t>
                      </a:r>
                      <a:endPar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endParaRPr>
                    </a:p>
                    <a:p>
                      <a:pPr marL="68263" marR="0" lvl="0" indent="-68263" algn="l" defTabSz="914400" rtl="0" eaLnBrk="1" fontAlgn="base" latinLnBrk="0" hangingPunct="1">
                        <a:lnSpc>
                          <a:spcPct val="90000"/>
                        </a:lnSpc>
                        <a:spcBef>
                          <a:spcPts val="300"/>
                        </a:spcBef>
                        <a:spcAft>
                          <a:spcPct val="0"/>
                        </a:spcAft>
                        <a:buClrTx/>
                        <a:buSzTx/>
                        <a:buFontTx/>
                        <a:buNone/>
                        <a:tabLst/>
                      </a:pPr>
                      <a:r>
                        <a:rPr kumimoji="1" lang="en-US"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r>
                        <a:rPr kumimoji="1" lang="en-US" altLang="en-US" sz="1200" b="1" i="0" u="none" strike="noStrike" cap="none" normalizeH="0" baseline="0" dirty="0">
                          <a:ln>
                            <a:noFill/>
                          </a:ln>
                          <a:solidFill>
                            <a:schemeClr val="tx1"/>
                          </a:solidFill>
                          <a:effectLst/>
                          <a:latin typeface="Arial" charset="0"/>
                          <a:ea typeface="ＭＳ Ｐゴシック" charset="-128"/>
                        </a:rPr>
                        <a:t>Universal </a:t>
                      </a:r>
                      <a:r>
                        <a:rPr kumimoji="1" lang="en-US" altLang="en-US" sz="1200" b="1" i="0" u="none" strike="noStrike" cap="none" normalizeH="0" baseline="0" dirty="0" err="1">
                          <a:ln>
                            <a:noFill/>
                          </a:ln>
                          <a:solidFill>
                            <a:schemeClr val="tx1"/>
                          </a:solidFill>
                          <a:effectLst/>
                          <a:latin typeface="Arial" charset="0"/>
                          <a:ea typeface="ＭＳ Ｐゴシック" charset="-128"/>
                        </a:rPr>
                        <a:t>Precautions：UP</a:t>
                      </a:r>
                      <a:r>
                        <a:rPr kumimoji="1" lang="en-US"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endPar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endParaRPr>
                    </a:p>
                    <a:p>
                      <a:pPr marL="68263" marR="0" lvl="0" indent="-68263"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・発表機関：米国疾病予防管理センター（</a:t>
                      </a:r>
                      <a:r>
                        <a:rPr kumimoji="1" lang="en-US" altLang="ja-JP" sz="1050" b="0" i="0" u="none" strike="noStrike" cap="none" normalizeH="0" baseline="0" dirty="0">
                          <a:ln>
                            <a:noFill/>
                          </a:ln>
                          <a:solidFill>
                            <a:schemeClr val="tx1"/>
                          </a:solidFill>
                          <a:effectLst/>
                          <a:latin typeface="Arial" charset="0"/>
                          <a:ea typeface="ＭＳ Ｐゴシック" charset="-128"/>
                        </a:rPr>
                        <a:t>Centers for Disease Control and Prevention</a:t>
                      </a:r>
                      <a:r>
                        <a:rPr kumimoji="1" lang="ja-JP" altLang="en-US" sz="1050" b="0" i="0" u="none" strike="noStrike" cap="none" normalizeH="0" baseline="0" dirty="0">
                          <a:ln>
                            <a:noFill/>
                          </a:ln>
                          <a:solidFill>
                            <a:schemeClr val="tx1"/>
                          </a:solidFill>
                          <a:effectLst/>
                          <a:latin typeface="Arial" charset="0"/>
                          <a:ea typeface="ＭＳ Ｐゴシック" charset="-128"/>
                        </a:rPr>
                        <a:t>：</a:t>
                      </a:r>
                      <a:r>
                        <a:rPr kumimoji="1" lang="en-US" altLang="ja-JP" sz="1050" b="0" i="0" u="none" strike="noStrike" cap="none" normalizeH="0" baseline="0" dirty="0">
                          <a:ln>
                            <a:noFill/>
                          </a:ln>
                          <a:solidFill>
                            <a:schemeClr val="tx1"/>
                          </a:solidFill>
                          <a:effectLst/>
                          <a:latin typeface="Arial" charset="0"/>
                          <a:ea typeface="ＭＳ Ｐゴシック" charset="-128"/>
                        </a:rPr>
                        <a:t>CDC</a:t>
                      </a:r>
                      <a:r>
                        <a:rPr kumimoji="1" lang="ja-JP" altLang="en-US" sz="1050" b="0" i="0" u="none" strike="noStrike" cap="none" normalizeH="0" baseline="0" dirty="0">
                          <a:ln>
                            <a:noFill/>
                          </a:ln>
                          <a:solidFill>
                            <a:schemeClr val="tx1"/>
                          </a:solidFill>
                          <a:effectLst/>
                          <a:latin typeface="Arial" charset="0"/>
                          <a:ea typeface="ＭＳ Ｐゴシック" charset="-128"/>
                        </a:rPr>
                        <a:t>）</a:t>
                      </a:r>
                    </a:p>
                    <a:p>
                      <a:pPr marL="68263" marR="0" lvl="0" indent="-68263"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・患者の血液、体液、血液の混じった湿性生体物質を予防策の対象とし，血液が混入していない湿性生体物質は対象ではなかった。</a:t>
                      </a: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044523">
                <a:tc>
                  <a:txBody>
                    <a:bodyPr/>
                    <a:lstStyle/>
                    <a:p>
                      <a:pPr marL="0" marR="0" lvl="0" indent="0" algn="ctr" defTabSz="914400" rtl="0" eaLnBrk="1" fontAlgn="base" latinLnBrk="0" hangingPunct="1">
                        <a:lnSpc>
                          <a:spcPct val="90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1987</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1)2)</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48839B"/>
                        </a:gs>
                        <a:gs pos="100000">
                          <a:srgbClr val="48ACD4"/>
                        </a:gs>
                      </a:gsLst>
                      <a:lin ang="0"/>
                    </a:gradFill>
                  </a:tcPr>
                </a:tc>
                <a:tc>
                  <a:txBody>
                    <a:bodyPr/>
                    <a:lstStyle/>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生体物質隔離</a:t>
                      </a:r>
                      <a:r>
                        <a:rPr kumimoji="1" lang="ja-JP" altLang="en-US" sz="1100" b="0" i="0" u="none" strike="noStrike" cap="none" normalizeH="0" baseline="0" dirty="0">
                          <a:ln>
                            <a:noFill/>
                          </a:ln>
                          <a:solidFill>
                            <a:schemeClr val="tx1"/>
                          </a:solidFill>
                          <a:effectLst/>
                          <a:latin typeface="HGP創英角ｺﾞｼｯｸUB" pitchFamily="50" charset="-128"/>
                          <a:ea typeface="HGP創英角ｺﾞｼｯｸUB" pitchFamily="50" charset="-128"/>
                        </a:rPr>
                        <a:t>に拡張</a:t>
                      </a:r>
                    </a:p>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r>
                        <a:rPr kumimoji="1" lang="en-US" altLang="ja-JP" sz="1200" b="1" i="0" u="none" strike="noStrike" cap="none" normalizeH="0" baseline="0" dirty="0">
                          <a:ln>
                            <a:noFill/>
                          </a:ln>
                          <a:solidFill>
                            <a:schemeClr val="tx1"/>
                          </a:solidFill>
                          <a:effectLst/>
                          <a:latin typeface="Arial" charset="0"/>
                          <a:ea typeface="HGP創英角ｺﾞｼｯｸUB" pitchFamily="50" charset="-128"/>
                        </a:rPr>
                        <a:t>Body Substance Isolation</a:t>
                      </a:r>
                      <a:r>
                        <a:rPr kumimoji="1" lang="ja-JP" altLang="en-US" sz="1200" b="1" i="0" u="none" strike="noStrike" cap="none" normalizeH="0" baseline="0" dirty="0">
                          <a:ln>
                            <a:noFill/>
                          </a:ln>
                          <a:solidFill>
                            <a:schemeClr val="tx1"/>
                          </a:solidFill>
                          <a:effectLst/>
                          <a:latin typeface="Arial" charset="0"/>
                          <a:ea typeface="HGP創英角ｺﾞｼｯｸUB" pitchFamily="50" charset="-128"/>
                        </a:rPr>
                        <a:t>：</a:t>
                      </a:r>
                      <a:r>
                        <a:rPr kumimoji="1" lang="en-US" altLang="ja-JP" sz="1200" b="1" i="0" u="none" strike="noStrike" cap="none" normalizeH="0" baseline="0" dirty="0">
                          <a:ln>
                            <a:noFill/>
                          </a:ln>
                          <a:solidFill>
                            <a:schemeClr val="tx1"/>
                          </a:solidFill>
                          <a:effectLst/>
                          <a:latin typeface="Arial" charset="0"/>
                          <a:ea typeface="HGP創英角ｺﾞｼｯｸUB" pitchFamily="50" charset="-128"/>
                        </a:rPr>
                        <a:t>BSI</a:t>
                      </a: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p>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・発表者：</a:t>
                      </a:r>
                      <a:r>
                        <a:rPr kumimoji="1" lang="en-US" altLang="ja-JP" sz="1050" b="0" i="0" u="none" strike="noStrike" cap="none" normalizeH="0" baseline="0" dirty="0">
                          <a:ln>
                            <a:noFill/>
                          </a:ln>
                          <a:solidFill>
                            <a:schemeClr val="tx1"/>
                          </a:solidFill>
                          <a:effectLst/>
                          <a:latin typeface="Arial" charset="0"/>
                          <a:ea typeface="ＭＳ Ｐゴシック" charset="-128"/>
                        </a:rPr>
                        <a:t>Lynch P</a:t>
                      </a:r>
                    </a:p>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・血液が混入していない湿性生体物質も感染の危険性があると考えた。</a:t>
                      </a: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10001"/>
                  </a:ext>
                </a:extLst>
              </a:tr>
              <a:tr h="1262029">
                <a:tc>
                  <a:txBody>
                    <a:bodyPr/>
                    <a:lstStyle/>
                    <a:p>
                      <a:pPr marL="0" marR="0" lvl="0" indent="0" algn="ctr" defTabSz="914400" rtl="0" eaLnBrk="1" fontAlgn="base" latinLnBrk="0" hangingPunct="1">
                        <a:lnSpc>
                          <a:spcPct val="90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1996</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1)2)</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4D8CA6"/>
                        </a:gs>
                        <a:gs pos="100000">
                          <a:srgbClr val="42BDED"/>
                        </a:gs>
                      </a:gsLst>
                      <a:lin ang="0"/>
                    </a:gradFill>
                  </a:tcPr>
                </a:tc>
                <a:tc>
                  <a:txBody>
                    <a:bodyPr/>
                    <a:lstStyle/>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標準予防策</a:t>
                      </a:r>
                    </a:p>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r>
                        <a:rPr kumimoji="1" lang="en-US" altLang="ja-JP" sz="1200" b="1" i="0" u="none" strike="noStrike" cap="none" normalizeH="0" baseline="0" dirty="0">
                          <a:ln>
                            <a:noFill/>
                          </a:ln>
                          <a:solidFill>
                            <a:schemeClr val="tx1"/>
                          </a:solidFill>
                          <a:effectLst/>
                          <a:latin typeface="Arial" charset="0"/>
                          <a:ea typeface="HGP創英角ｺﾞｼｯｸUB" pitchFamily="50" charset="-128"/>
                        </a:rPr>
                        <a:t>Standard Precautions</a:t>
                      </a:r>
                      <a:r>
                        <a:rPr kumimoji="1" lang="ja-JP" altLang="en-US" sz="1200" b="1" i="0" u="none" strike="noStrike" cap="none" normalizeH="0" baseline="0" dirty="0">
                          <a:ln>
                            <a:noFill/>
                          </a:ln>
                          <a:solidFill>
                            <a:schemeClr val="tx1"/>
                          </a:solidFill>
                          <a:effectLst/>
                          <a:latin typeface="Arial" charset="0"/>
                          <a:ea typeface="HGP創英角ｺﾞｼｯｸUB" pitchFamily="50" charset="-128"/>
                        </a:rPr>
                        <a:t>：</a:t>
                      </a:r>
                      <a:r>
                        <a:rPr kumimoji="1" lang="en-US" altLang="ja-JP" sz="1200" b="1" i="0" u="none" strike="noStrike" cap="none" normalizeH="0" baseline="0" dirty="0">
                          <a:ln>
                            <a:noFill/>
                          </a:ln>
                          <a:solidFill>
                            <a:schemeClr val="tx1"/>
                          </a:solidFill>
                          <a:effectLst/>
                          <a:latin typeface="Arial" charset="0"/>
                          <a:ea typeface="HGP創英角ｺﾞｼｯｸUB" pitchFamily="50" charset="-128"/>
                        </a:rPr>
                        <a:t>SP</a:t>
                      </a: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p>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・発表機関：</a:t>
                      </a:r>
                      <a:r>
                        <a:rPr kumimoji="1" lang="en-US" altLang="ja-JP" sz="1050" b="0" i="0" u="none" strike="noStrike" cap="none" normalizeH="0" baseline="0" dirty="0">
                          <a:ln>
                            <a:noFill/>
                          </a:ln>
                          <a:solidFill>
                            <a:schemeClr val="tx1"/>
                          </a:solidFill>
                          <a:effectLst/>
                          <a:latin typeface="Arial" charset="0"/>
                          <a:ea typeface="ＭＳ Ｐゴシック" charset="-128"/>
                        </a:rPr>
                        <a:t>CDC</a:t>
                      </a:r>
                    </a:p>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a:t>
                      </a:r>
                      <a:r>
                        <a:rPr kumimoji="1" lang="en-US" altLang="ja-JP" sz="1050" b="0" i="0" u="none" strike="noStrike" cap="none" normalizeH="0" baseline="0" dirty="0">
                          <a:ln>
                            <a:noFill/>
                          </a:ln>
                          <a:solidFill>
                            <a:schemeClr val="tx1"/>
                          </a:solidFill>
                          <a:effectLst/>
                          <a:latin typeface="Arial" charset="0"/>
                          <a:ea typeface="ＭＳ Ｐゴシック" charset="-128"/>
                        </a:rPr>
                        <a:t>UP</a:t>
                      </a:r>
                      <a:r>
                        <a:rPr kumimoji="1" lang="ja-JP" altLang="en-US" sz="1050" b="0" i="0" u="none" strike="noStrike" cap="none" normalizeH="0" baseline="0" dirty="0" err="1">
                          <a:ln>
                            <a:noFill/>
                          </a:ln>
                          <a:solidFill>
                            <a:schemeClr val="tx1"/>
                          </a:solidFill>
                          <a:effectLst/>
                          <a:latin typeface="Arial" charset="0"/>
                          <a:ea typeface="ＭＳ Ｐゴシック" charset="-128"/>
                        </a:rPr>
                        <a:t>，</a:t>
                      </a:r>
                      <a:r>
                        <a:rPr kumimoji="1" lang="en-US" altLang="ja-JP" sz="1050" b="0" i="0" u="none" strike="noStrike" cap="none" normalizeH="0" baseline="0" dirty="0">
                          <a:ln>
                            <a:noFill/>
                          </a:ln>
                          <a:solidFill>
                            <a:schemeClr val="tx1"/>
                          </a:solidFill>
                          <a:effectLst/>
                          <a:latin typeface="Arial" charset="0"/>
                          <a:ea typeface="ＭＳ Ｐゴシック" charset="-128"/>
                        </a:rPr>
                        <a:t>BSI</a:t>
                      </a:r>
                      <a:r>
                        <a:rPr kumimoji="1" lang="ja-JP" altLang="en-US" sz="1050" b="0" i="0" u="none" strike="noStrike" cap="none" normalizeH="0" baseline="0" dirty="0">
                          <a:ln>
                            <a:noFill/>
                          </a:ln>
                          <a:solidFill>
                            <a:schemeClr val="tx1"/>
                          </a:solidFill>
                          <a:effectLst/>
                          <a:latin typeface="Arial" charset="0"/>
                          <a:ea typeface="ＭＳ Ｐゴシック" charset="-128"/>
                        </a:rPr>
                        <a:t>の考えを合わせたもので，すべての医療施設・社会福祉施設において，標準予防策の遵守は最も重要な感染対策である。</a:t>
                      </a: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814400">
                <a:tc>
                  <a:txBody>
                    <a:bodyPr/>
                    <a:lstStyle/>
                    <a:p>
                      <a:pPr marL="0" marR="0" lvl="0" indent="0" algn="ctr" defTabSz="914400" rtl="0" eaLnBrk="1" fontAlgn="base" latinLnBrk="0" hangingPunct="1">
                        <a:lnSpc>
                          <a:spcPct val="90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2007</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1)2)</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48839B"/>
                        </a:gs>
                        <a:gs pos="100000">
                          <a:srgbClr val="48ACD4"/>
                        </a:gs>
                      </a:gsLst>
                      <a:lin ang="0"/>
                    </a:gradFill>
                  </a:tcPr>
                </a:tc>
                <a:tc>
                  <a:txBody>
                    <a:bodyPr/>
                    <a:lstStyle/>
                    <a:p>
                      <a:pPr marL="63500" marR="0" lvl="0" indent="-63500" algn="l" defTabSz="914400" rtl="0" eaLnBrk="1" fontAlgn="base" latinLnBrk="0" hangingPunct="1">
                        <a:lnSpc>
                          <a:spcPct val="90000"/>
                        </a:lnSpc>
                        <a:spcBef>
                          <a:spcPts val="3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HGP創英角ｺﾞｼｯｸUB" pitchFamily="50" charset="-128"/>
                          <a:ea typeface="HGP創英角ｺﾞｼｯｸUB" pitchFamily="50" charset="-128"/>
                        </a:rPr>
                        <a:t>咳エチケット（呼吸器衛生）</a:t>
                      </a:r>
                      <a:r>
                        <a:rPr kumimoji="1" lang="ja-JP" altLang="en-US" sz="1100" b="0" i="0" u="none" strike="noStrike" cap="none" normalizeH="0" baseline="0" dirty="0">
                          <a:ln>
                            <a:noFill/>
                          </a:ln>
                          <a:solidFill>
                            <a:schemeClr val="tx1"/>
                          </a:solidFill>
                          <a:effectLst/>
                          <a:latin typeface="HGP創英角ｺﾞｼｯｸUB" pitchFamily="50" charset="-128"/>
                          <a:ea typeface="HGP創英角ｺﾞｼｯｸUB" pitchFamily="50" charset="-128"/>
                        </a:rPr>
                        <a:t>を追加</a:t>
                      </a:r>
                    </a:p>
                    <a:p>
                      <a:pPr marL="63500" marR="0" lvl="0" indent="-63500"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・発表機関：</a:t>
                      </a:r>
                      <a:r>
                        <a:rPr kumimoji="1" lang="en-US" altLang="ja-JP" sz="1050" b="0" i="0" u="none" strike="noStrike" cap="none" normalizeH="0" baseline="0" dirty="0">
                          <a:ln>
                            <a:noFill/>
                          </a:ln>
                          <a:solidFill>
                            <a:schemeClr val="tx1"/>
                          </a:solidFill>
                          <a:effectLst/>
                          <a:latin typeface="Arial" charset="0"/>
                          <a:ea typeface="ＭＳ Ｐゴシック" charset="-128"/>
                        </a:rPr>
                        <a:t>CDC</a:t>
                      </a:r>
                    </a:p>
                    <a:p>
                      <a:pPr marL="63500" marR="0" lvl="0" indent="-63500" algn="l" defTabSz="914400" rtl="0" eaLnBrk="1" fontAlgn="base" latinLnBrk="0" hangingPunct="1">
                        <a:lnSpc>
                          <a:spcPct val="90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Arial" charset="0"/>
                          <a:ea typeface="ＭＳ Ｐゴシック" charset="-128"/>
                        </a:rPr>
                        <a:t>・</a:t>
                      </a:r>
                      <a:r>
                        <a:rPr kumimoji="1" lang="en-US" altLang="ja-JP" sz="1050" b="0" i="0" u="none" strike="noStrike" cap="none" normalizeH="0" baseline="0" dirty="0">
                          <a:ln>
                            <a:noFill/>
                          </a:ln>
                          <a:solidFill>
                            <a:schemeClr val="tx1"/>
                          </a:solidFill>
                          <a:effectLst/>
                          <a:latin typeface="Arial" charset="0"/>
                          <a:ea typeface="ＭＳ Ｐゴシック" charset="-128"/>
                        </a:rPr>
                        <a:t>2003</a:t>
                      </a:r>
                      <a:r>
                        <a:rPr kumimoji="1" lang="ja-JP" altLang="en-US" sz="1050" b="0" i="0" u="none" strike="noStrike" cap="none" normalizeH="0" baseline="0" dirty="0">
                          <a:ln>
                            <a:noFill/>
                          </a:ln>
                          <a:solidFill>
                            <a:schemeClr val="tx1"/>
                          </a:solidFill>
                          <a:effectLst/>
                          <a:latin typeface="Arial" charset="0"/>
                          <a:ea typeface="ＭＳ Ｐゴシック" charset="-128"/>
                        </a:rPr>
                        <a:t>年の</a:t>
                      </a:r>
                      <a:r>
                        <a:rPr kumimoji="1" lang="en-US" altLang="ja-JP" sz="1050" b="0" i="0" u="none" strike="noStrike" cap="none" normalizeH="0" baseline="0" dirty="0">
                          <a:ln>
                            <a:noFill/>
                          </a:ln>
                          <a:solidFill>
                            <a:schemeClr val="tx1"/>
                          </a:solidFill>
                          <a:effectLst/>
                          <a:latin typeface="Arial" charset="0"/>
                          <a:ea typeface="ＭＳ Ｐゴシック" charset="-128"/>
                        </a:rPr>
                        <a:t>SARS</a:t>
                      </a:r>
                      <a:r>
                        <a:rPr kumimoji="1" lang="ja-JP" altLang="en-US" sz="1050" b="0" i="0" u="none" strike="noStrike" cap="none" normalizeH="0" baseline="0" dirty="0">
                          <a:ln>
                            <a:noFill/>
                          </a:ln>
                          <a:solidFill>
                            <a:schemeClr val="tx1"/>
                          </a:solidFill>
                          <a:effectLst/>
                          <a:latin typeface="Arial" charset="0"/>
                          <a:ea typeface="ＭＳ Ｐゴシック" charset="-128"/>
                        </a:rPr>
                        <a:t>の集団発生の経験から，標準予防策に「咳エチケット」が組み込まれた。</a:t>
                      </a:r>
                    </a:p>
                  </a:txBody>
                  <a:tcPr marL="89984" marR="89984" marT="46776" marB="46776"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E4E4E4"/>
                    </a:solidFill>
                  </a:tcPr>
                </a:tc>
                <a:extLst>
                  <a:ext uri="{0D108BD9-81ED-4DB2-BD59-A6C34878D82A}">
                    <a16:rowId xmlns:a16="http://schemas.microsoft.com/office/drawing/2014/main" val="10003"/>
                  </a:ext>
                </a:extLst>
              </a:tr>
            </a:tbl>
          </a:graphicData>
        </a:graphic>
      </p:graphicFrame>
      <p:graphicFrame>
        <p:nvGraphicFramePr>
          <p:cNvPr id="23601" name="Group 49"/>
          <p:cNvGraphicFramePr>
            <a:graphicFrameLocks noGrp="1"/>
          </p:cNvGraphicFramePr>
          <p:nvPr>
            <p:extLst>
              <p:ext uri="{D42A27DB-BD31-4B8C-83A1-F6EECF244321}">
                <p14:modId xmlns:p14="http://schemas.microsoft.com/office/powerpoint/2010/main" val="531540742"/>
              </p:ext>
            </p:extLst>
          </p:nvPr>
        </p:nvGraphicFramePr>
        <p:xfrm>
          <a:off x="4689474" y="1330091"/>
          <a:ext cx="4202113" cy="4471538"/>
        </p:xfrm>
        <a:graphic>
          <a:graphicData uri="http://schemas.openxmlformats.org/drawingml/2006/table">
            <a:tbl>
              <a:tblPr/>
              <a:tblGrid>
                <a:gridCol w="1030553">
                  <a:extLst>
                    <a:ext uri="{9D8B030D-6E8A-4147-A177-3AD203B41FA5}">
                      <a16:colId xmlns:a16="http://schemas.microsoft.com/office/drawing/2014/main" val="20000"/>
                    </a:ext>
                  </a:extLst>
                </a:gridCol>
                <a:gridCol w="3171560">
                  <a:extLst>
                    <a:ext uri="{9D8B030D-6E8A-4147-A177-3AD203B41FA5}">
                      <a16:colId xmlns:a16="http://schemas.microsoft.com/office/drawing/2014/main" val="20001"/>
                    </a:ext>
                  </a:extLst>
                </a:gridCol>
              </a:tblGrid>
              <a:tr h="664081">
                <a:tc>
                  <a:txBody>
                    <a:bodyPr/>
                    <a:lstStyle/>
                    <a:p>
                      <a:pPr marL="0" marR="0" lvl="0" indent="0" algn="ctr" defTabSz="914400" rtl="0" eaLnBrk="1" fontAlgn="base" latinLnBrk="0" hangingPunct="1">
                        <a:lnSpc>
                          <a:spcPct val="95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2007</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3)</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A76582"/>
                        </a:gs>
                        <a:gs pos="100000">
                          <a:srgbClr val="D67A9F"/>
                        </a:gs>
                      </a:gsLst>
                      <a:lin ang="0"/>
                    </a:gradFill>
                  </a:tcPr>
                </a:tc>
                <a:tc>
                  <a:txBody>
                    <a:bodyPr/>
                    <a:lstStyle/>
                    <a:p>
                      <a:pPr marL="0" marR="0" lvl="0" indent="0" algn="just" defTabSz="914400" rtl="0" eaLnBrk="1" fontAlgn="base" latinLnBrk="0" hangingPunct="1">
                        <a:lnSpc>
                          <a:spcPct val="95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すべての医療機関において管理者の責任の下で院内感染対策のための体制の確保（「指針を策定する」「委員会を開催する」「研修を実施する」など）が義務化</a:t>
                      </a:r>
                      <a:endPar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endParaRPr>
                    </a:p>
                    <a:p>
                      <a:pPr marL="0" marR="0" lvl="0" indent="0" algn="just" defTabSz="914400" rtl="0" eaLnBrk="1" fontAlgn="base" latinLnBrk="0" hangingPunct="1">
                        <a:lnSpc>
                          <a:spcPct val="95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中小病院</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診療所を対象にした医療関連感染制御策指針（案）</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2006</a:t>
                      </a:r>
                    </a:p>
                    <a:p>
                      <a:pPr marL="0" marR="0" lvl="0" indent="0" algn="just" defTabSz="914400" rtl="0" eaLnBrk="1" fontAlgn="base" latinLnBrk="0" hangingPunct="1">
                        <a:lnSpc>
                          <a:spcPct val="95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小規模病院</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有床診療所施設内指針（案）</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2006</a:t>
                      </a:r>
                    </a:p>
                    <a:p>
                      <a:pPr marL="182563" marR="0" lvl="0" indent="-182563" algn="just" defTabSz="914400" rtl="0" eaLnBrk="1" fontAlgn="base" latinLnBrk="0" hangingPunct="1">
                        <a:lnSpc>
                          <a:spcPct val="95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無床診療所施設内指針（案）</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2006</a:t>
                      </a:r>
                    </a:p>
                    <a:p>
                      <a:pPr marL="0" marR="0" lvl="0" indent="0" algn="just" defTabSz="914400" rtl="0" eaLnBrk="1" fontAlgn="base" latinLnBrk="0" hangingPunct="1">
                        <a:lnSpc>
                          <a:spcPct val="95000"/>
                        </a:lnSpc>
                        <a:spcBef>
                          <a:spcPts val="300"/>
                        </a:spcBef>
                        <a:spcAft>
                          <a:spcPct val="0"/>
                        </a:spcAft>
                        <a:buClrTx/>
                        <a:buSzTx/>
                        <a:buFontTx/>
                        <a:buNone/>
                        <a:tabLst/>
                      </a:pP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医療機関における院内感染対策マニュアル作成のための手引き（案）</a:t>
                      </a: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17422960"/>
                  </a:ext>
                </a:extLst>
              </a:tr>
              <a:tr h="520207">
                <a:tc>
                  <a:txBody>
                    <a:bodyPr/>
                    <a:lstStyle/>
                    <a:p>
                      <a:pPr marL="0" marR="0" lvl="0" indent="0" algn="ctr" defTabSz="914400" rtl="0" eaLnBrk="1" fontAlgn="base" latinLnBrk="0" hangingPunct="1">
                        <a:lnSpc>
                          <a:spcPct val="95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20010</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4)</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A76582"/>
                        </a:gs>
                        <a:gs pos="100000">
                          <a:srgbClr val="D67A9F"/>
                        </a:gs>
                      </a:gsLst>
                      <a:lin ang="0"/>
                    </a:gradFill>
                  </a:tcPr>
                </a:tc>
                <a:tc>
                  <a:txBody>
                    <a:bodyPr/>
                    <a:lstStyle/>
                    <a:p>
                      <a:pPr marL="0" marR="0" lvl="0" indent="0" algn="just" defTabSz="914400" rtl="0" eaLnBrk="1" fontAlgn="base" latinLnBrk="0" hangingPunct="1">
                        <a:lnSpc>
                          <a:spcPct val="95000"/>
                        </a:lnSpc>
                        <a:spcBef>
                          <a:spcPts val="300"/>
                        </a:spcBef>
                        <a:spcAft>
                          <a:spcPct val="0"/>
                        </a:spcAft>
                        <a:buClrTx/>
                        <a:buSzTx/>
                        <a:buFontTx/>
                        <a:buNone/>
                        <a:tabLst/>
                      </a:pP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2010</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年度診療報酬改定で「感染防止対策加算（現在の感染対策向上加算の前身）」が創設。感染対策チームの設置、院内ラウンドの実施、職員研修などが評価対象に。</a:t>
                      </a: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r h="664081">
                <a:tc>
                  <a:txBody>
                    <a:bodyPr/>
                    <a:lstStyle/>
                    <a:p>
                      <a:pPr marL="0" marR="0" lvl="0" indent="0" algn="ctr" defTabSz="914400" rtl="0" eaLnBrk="1" fontAlgn="base" latinLnBrk="0" hangingPunct="1">
                        <a:lnSpc>
                          <a:spcPct val="95000"/>
                        </a:lnSpc>
                        <a:spcBef>
                          <a:spcPts val="300"/>
                        </a:spcBef>
                        <a:spcAft>
                          <a:spcPct val="0"/>
                        </a:spcAft>
                        <a:buClrTx/>
                        <a:buSzTx/>
                        <a:buFontTx/>
                        <a:buNone/>
                        <a:tabLst/>
                      </a:pPr>
                      <a:r>
                        <a:rPr kumimoji="1" lang="en-US" altLang="ja-JP" sz="1400" b="0" i="0" u="none" strike="noStrike" cap="none" normalizeH="0" baseline="0" dirty="0">
                          <a:ln>
                            <a:noFill/>
                          </a:ln>
                          <a:solidFill>
                            <a:schemeClr val="bg1"/>
                          </a:solidFill>
                          <a:effectLst/>
                          <a:latin typeface="Arial" charset="0"/>
                          <a:ea typeface="ＭＳ Ｐゴシック" charset="-128"/>
                        </a:rPr>
                        <a:t>2016</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5)</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A76582"/>
                        </a:gs>
                        <a:gs pos="100000">
                          <a:srgbClr val="D67A9F"/>
                        </a:gs>
                      </a:gsLst>
                      <a:lin ang="0"/>
                    </a:gradFill>
                  </a:tcPr>
                </a:tc>
                <a:tc>
                  <a:txBody>
                    <a:bodyPr/>
                    <a:lstStyle/>
                    <a:p>
                      <a:pPr marL="0" marR="0" lvl="0" indent="0" algn="just" defTabSz="914400" rtl="0" eaLnBrk="1" fontAlgn="base" latinLnBrk="0" hangingPunct="1">
                        <a:lnSpc>
                          <a:spcPct val="95000"/>
                        </a:lnSpc>
                        <a:spcBef>
                          <a:spcPts val="300"/>
                        </a:spcBef>
                        <a:spcAft>
                          <a:spcPct val="0"/>
                        </a:spcAft>
                        <a:buClrTx/>
                        <a:buSzTx/>
                        <a:buFontTx/>
                        <a:buNone/>
                        <a:tabLst/>
                        <a:defRPr/>
                      </a:pP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2015</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年の</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WHO</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の薬剤耐性に関する</a:t>
                      </a:r>
                      <a:b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b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グローバルアクションプランの採択を受け，国内初のアクションプラン決定（薬剤耐性（</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AMR</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）対策アクションプラン</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2016-2020</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a:t>
                      </a:r>
                      <a:endPar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2989945567"/>
                  </a:ext>
                </a:extLst>
              </a:tr>
              <a:tr h="1095704">
                <a:tc>
                  <a:txBody>
                    <a:bodyPr/>
                    <a:lstStyle/>
                    <a:p>
                      <a:pPr marL="0" marR="0" lvl="0" indent="0" algn="ctr" defTabSz="914400" rtl="0" eaLnBrk="1" fontAlgn="base" latinLnBrk="0" hangingPunct="1">
                        <a:lnSpc>
                          <a:spcPct val="95000"/>
                        </a:lnSpc>
                        <a:spcBef>
                          <a:spcPts val="300"/>
                        </a:spcBef>
                        <a:spcAft>
                          <a:spcPct val="0"/>
                        </a:spcAft>
                        <a:buClrTx/>
                        <a:buSzTx/>
                        <a:buFontTx/>
                        <a:buNone/>
                        <a:tabLst/>
                        <a:defRPr/>
                      </a:pPr>
                      <a:r>
                        <a:rPr kumimoji="1" lang="en-US" altLang="ja-JP" sz="1400" b="0" i="0" u="none" strike="noStrike" cap="none" normalizeH="0" baseline="0" dirty="0">
                          <a:ln>
                            <a:noFill/>
                          </a:ln>
                          <a:solidFill>
                            <a:schemeClr val="bg1"/>
                          </a:solidFill>
                          <a:effectLst/>
                          <a:latin typeface="Arial" charset="0"/>
                          <a:ea typeface="ＭＳ Ｐゴシック" charset="-128"/>
                        </a:rPr>
                        <a:t>2022</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6)</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A76582"/>
                        </a:gs>
                        <a:gs pos="100000">
                          <a:srgbClr val="D67A9F"/>
                        </a:gs>
                      </a:gsLst>
                      <a:lin ang="0"/>
                    </a:gradFill>
                  </a:tcPr>
                </a:tc>
                <a:tc>
                  <a:txBody>
                    <a:bodyPr/>
                    <a:lstStyle/>
                    <a:p>
                      <a:pPr marL="0" marR="0" lvl="0" indent="0" algn="just" defTabSz="914400" rtl="0" eaLnBrk="1" fontAlgn="base" latinLnBrk="0" hangingPunct="1">
                        <a:lnSpc>
                          <a:spcPct val="95000"/>
                        </a:lnSpc>
                        <a:spcBef>
                          <a:spcPts val="300"/>
                        </a:spcBef>
                        <a:spcAft>
                          <a:spcPct val="0"/>
                        </a:spcAft>
                        <a:buClrTx/>
                        <a:buSzTx/>
                        <a:buFontTx/>
                        <a:buNone/>
                        <a:tabLst/>
                        <a:defRPr/>
                      </a:pP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2022</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年度診療報酬改定で、「感染防止対策加算」を発展させた形で「感染対策向上加算」が新設され、医療機関の感染防止対策の実施や、地域の医療機関などが連携して実施する感染症対策の取り組み、新興感染症の発生時などに都道府県などの要請を受けて感染症患者を受け入れる体制などの確保について評価するものとなった。</a:t>
                      </a: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3839229"/>
                  </a:ext>
                </a:extLst>
              </a:tr>
              <a:tr h="280416">
                <a:tc>
                  <a:txBody>
                    <a:bodyPr/>
                    <a:lstStyle/>
                    <a:p>
                      <a:pPr marL="0" marR="0" lvl="0" indent="0" algn="ctr" defTabSz="914400" rtl="0" eaLnBrk="1" fontAlgn="base" latinLnBrk="0" hangingPunct="1">
                        <a:lnSpc>
                          <a:spcPct val="95000"/>
                        </a:lnSpc>
                        <a:spcBef>
                          <a:spcPts val="300"/>
                        </a:spcBef>
                        <a:spcAft>
                          <a:spcPct val="0"/>
                        </a:spcAft>
                        <a:buClrTx/>
                        <a:buSzTx/>
                        <a:buFontTx/>
                        <a:buNone/>
                        <a:tabLst/>
                        <a:defRPr/>
                      </a:pPr>
                      <a:r>
                        <a:rPr kumimoji="1" lang="en-US" altLang="ja-JP" sz="1400" b="0" i="0" u="none" strike="noStrike" cap="none" normalizeH="0" baseline="0" dirty="0">
                          <a:ln>
                            <a:noFill/>
                          </a:ln>
                          <a:solidFill>
                            <a:schemeClr val="bg1"/>
                          </a:solidFill>
                          <a:effectLst/>
                          <a:latin typeface="Arial" charset="0"/>
                          <a:ea typeface="ＭＳ Ｐゴシック" charset="-128"/>
                        </a:rPr>
                        <a:t>2023</a:t>
                      </a:r>
                      <a:r>
                        <a:rPr kumimoji="1" lang="ja-JP" altLang="en-US" sz="1400" b="0" i="0" u="none" strike="noStrike" cap="none" normalizeH="0" baseline="0" dirty="0">
                          <a:ln>
                            <a:noFill/>
                          </a:ln>
                          <a:solidFill>
                            <a:schemeClr val="bg1"/>
                          </a:solidFill>
                          <a:effectLst/>
                          <a:latin typeface="Arial" charset="0"/>
                          <a:ea typeface="ＭＳ Ｐゴシック" charset="-128"/>
                        </a:rPr>
                        <a:t>年</a:t>
                      </a:r>
                      <a:r>
                        <a:rPr kumimoji="1" lang="en-US" altLang="ja-JP" sz="1400" b="0" i="0" u="none" strike="noStrike" cap="none" normalizeH="0" baseline="30000" dirty="0">
                          <a:ln>
                            <a:noFill/>
                          </a:ln>
                          <a:solidFill>
                            <a:schemeClr val="bg1"/>
                          </a:solidFill>
                          <a:effectLst/>
                          <a:latin typeface="Arial" charset="0"/>
                          <a:ea typeface="ＭＳ Ｐゴシック" charset="-128"/>
                        </a:rPr>
                        <a:t>5)</a:t>
                      </a:r>
                      <a:endParaRPr kumimoji="1" lang="ja-JP" altLang="en-US" sz="1400" b="0" i="0" u="none" strike="noStrike" cap="none" normalizeH="0" baseline="30000" dirty="0">
                        <a:ln>
                          <a:noFill/>
                        </a:ln>
                        <a:solidFill>
                          <a:schemeClr val="bg1"/>
                        </a:solidFill>
                        <a:effectLst/>
                        <a:latin typeface="Arial" charset="0"/>
                        <a:ea typeface="ＭＳ Ｐゴシック"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gradFill rotWithShape="1">
                      <a:gsLst>
                        <a:gs pos="0">
                          <a:srgbClr val="A76582"/>
                        </a:gs>
                        <a:gs pos="100000">
                          <a:srgbClr val="D67A9F"/>
                        </a:gs>
                      </a:gsLst>
                      <a:lin ang="0"/>
                    </a:gradFill>
                  </a:tcPr>
                </a:tc>
                <a:tc>
                  <a:txBody>
                    <a:bodyPr/>
                    <a:lstStyle/>
                    <a:p>
                      <a:pPr marL="0" marR="0" lvl="0" indent="0" algn="just" defTabSz="914400" rtl="0" eaLnBrk="1" fontAlgn="base" latinLnBrk="0" hangingPunct="1">
                        <a:lnSpc>
                          <a:spcPct val="95000"/>
                        </a:lnSpc>
                        <a:spcBef>
                          <a:spcPts val="300"/>
                        </a:spcBef>
                        <a:spcAft>
                          <a:spcPct val="0"/>
                        </a:spcAft>
                        <a:buClrTx/>
                        <a:buSzTx/>
                        <a:buFontTx/>
                        <a:buNone/>
                        <a:tabLst/>
                        <a:defRPr/>
                      </a:pP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薬剤耐性（</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AMR</a:t>
                      </a:r>
                      <a:r>
                        <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）対策アクションプラン</a:t>
                      </a:r>
                      <a:r>
                        <a:rPr kumimoji="1" lang="en-US" altLang="ja-JP" sz="1050" b="0" i="0" u="none" strike="noStrike" cap="none" normalizeH="0" baseline="0" dirty="0">
                          <a:ln>
                            <a:noFill/>
                          </a:ln>
                          <a:solidFill>
                            <a:schemeClr val="tx1"/>
                          </a:solidFill>
                          <a:effectLst/>
                          <a:latin typeface="HGP創英角ｺﾞｼｯｸUB" pitchFamily="50" charset="-128"/>
                          <a:ea typeface="HGP創英角ｺﾞｼｯｸUB" pitchFamily="50" charset="-128"/>
                        </a:rPr>
                        <a:t>2023-2027</a:t>
                      </a:r>
                      <a:endParaRPr kumimoji="1" lang="ja-JP" altLang="en-US" sz="1050" b="0" i="0" u="none" strike="noStrike" cap="none" normalizeH="0" baseline="0" dirty="0">
                        <a:ln>
                          <a:noFill/>
                        </a:ln>
                        <a:solidFill>
                          <a:schemeClr val="tx1"/>
                        </a:solidFill>
                        <a:effectLst/>
                        <a:latin typeface="HGP創英角ｺﾞｼｯｸUB" pitchFamily="50" charset="-128"/>
                        <a:ea typeface="HGP創英角ｺﾞｼｯｸUB" pitchFamily="50" charset="-128"/>
                      </a:endParaRPr>
                    </a:p>
                  </a:txBody>
                  <a:tcPr marL="90000" marR="90000" marT="46799" marB="46799"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3599522100"/>
                  </a:ext>
                </a:extLst>
              </a:tr>
            </a:tbl>
          </a:graphicData>
        </a:graphic>
      </p:graphicFrame>
      <p:sp>
        <p:nvSpPr>
          <p:cNvPr id="23588" name="正方形/長方形 13"/>
          <p:cNvSpPr>
            <a:spLocks noChangeArrowheads="1"/>
          </p:cNvSpPr>
          <p:nvPr/>
        </p:nvSpPr>
        <p:spPr bwMode="auto">
          <a:xfrm>
            <a:off x="10618" y="5860034"/>
            <a:ext cx="4351337"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spcBef>
                <a:spcPts val="0"/>
              </a:spcBef>
            </a:pPr>
            <a:r>
              <a:rPr lang="en-US" altLang="zh-TW" sz="1000" b="1" dirty="0">
                <a:solidFill>
                  <a:srgbClr val="262626"/>
                </a:solidFill>
              </a:rPr>
              <a:t>1) </a:t>
            </a:r>
            <a:r>
              <a:rPr lang="zh-TW" altLang="en-US" sz="1000" b="1" dirty="0">
                <a:solidFill>
                  <a:srgbClr val="262626"/>
                </a:solidFill>
              </a:rPr>
              <a:t>小林寛伊 編：最新 病院感染対策</a:t>
            </a:r>
            <a:r>
              <a:rPr lang="en-US" altLang="zh-TW" sz="1000" b="1" dirty="0">
                <a:solidFill>
                  <a:srgbClr val="262626"/>
                </a:solidFill>
              </a:rPr>
              <a:t>Q&amp;A </a:t>
            </a:r>
            <a:r>
              <a:rPr lang="ja-JP" altLang="en-US" sz="1000" b="1" dirty="0">
                <a:solidFill>
                  <a:srgbClr val="262626"/>
                </a:solidFill>
              </a:rPr>
              <a:t>エビデンスに</a:t>
            </a:r>
            <a:r>
              <a:rPr lang="zh-TW" altLang="en-US" sz="1000" b="1" dirty="0">
                <a:solidFill>
                  <a:srgbClr val="262626"/>
                </a:solidFill>
              </a:rPr>
              <a:t>基</a:t>
            </a:r>
            <a:r>
              <a:rPr lang="ja-JP" altLang="en-US" sz="1000" b="1" dirty="0" err="1">
                <a:solidFill>
                  <a:srgbClr val="262626"/>
                </a:solidFill>
              </a:rPr>
              <a:t>づく</a:t>
            </a:r>
            <a:r>
              <a:rPr lang="zh-TW" altLang="en-US" sz="1000" b="1" dirty="0">
                <a:solidFill>
                  <a:srgbClr val="262626"/>
                </a:solidFill>
              </a:rPr>
              <a:t>効果的対策</a:t>
            </a:r>
            <a:br>
              <a:rPr lang="en-US" altLang="zh-TW" sz="1000" b="1" dirty="0">
                <a:solidFill>
                  <a:srgbClr val="262626"/>
                </a:solidFill>
              </a:rPr>
            </a:br>
            <a:r>
              <a:rPr lang="zh-TW" altLang="en-US" sz="1000" b="1" dirty="0">
                <a:solidFill>
                  <a:srgbClr val="262626"/>
                </a:solidFill>
              </a:rPr>
              <a:t>（第</a:t>
            </a:r>
            <a:r>
              <a:rPr lang="en-US" altLang="zh-TW" sz="1000" b="1" dirty="0">
                <a:solidFill>
                  <a:srgbClr val="262626"/>
                </a:solidFill>
              </a:rPr>
              <a:t>2</a:t>
            </a:r>
            <a:r>
              <a:rPr lang="zh-TW" altLang="en-US" sz="1000" b="1" dirty="0">
                <a:solidFill>
                  <a:srgbClr val="262626"/>
                </a:solidFill>
              </a:rPr>
              <a:t>版），</a:t>
            </a:r>
            <a:r>
              <a:rPr lang="en-US" altLang="zh-TW" sz="1000" b="1" dirty="0">
                <a:solidFill>
                  <a:srgbClr val="262626"/>
                </a:solidFill>
              </a:rPr>
              <a:t>2004</a:t>
            </a:r>
            <a:r>
              <a:rPr lang="zh-TW" altLang="en-US" sz="1000" b="1" dirty="0">
                <a:solidFill>
                  <a:srgbClr val="262626"/>
                </a:solidFill>
              </a:rPr>
              <a:t>， </a:t>
            </a:r>
            <a:r>
              <a:rPr lang="en-US" altLang="ja-JP" sz="1000" b="1" dirty="0">
                <a:solidFill>
                  <a:srgbClr val="262626"/>
                </a:solidFill>
              </a:rPr>
              <a:t>p</a:t>
            </a:r>
            <a:r>
              <a:rPr lang="en-US" altLang="zh-TW" sz="1000" b="1" dirty="0">
                <a:solidFill>
                  <a:srgbClr val="262626"/>
                </a:solidFill>
              </a:rPr>
              <a:t>p.6-7</a:t>
            </a:r>
            <a:r>
              <a:rPr lang="ja-JP" altLang="en-US" sz="1000" b="1" dirty="0" err="1">
                <a:solidFill>
                  <a:srgbClr val="262626"/>
                </a:solidFill>
              </a:rPr>
              <a:t>，</a:t>
            </a:r>
            <a:r>
              <a:rPr lang="zh-TW" altLang="en-US" sz="1000" b="1" dirty="0">
                <a:solidFill>
                  <a:srgbClr val="262626"/>
                </a:solidFill>
              </a:rPr>
              <a:t>照林社，</a:t>
            </a:r>
            <a:r>
              <a:rPr lang="ja-JP" altLang="en-US" sz="1000" b="1" dirty="0">
                <a:solidFill>
                  <a:srgbClr val="262626"/>
                </a:solidFill>
              </a:rPr>
              <a:t>東京</a:t>
            </a:r>
            <a:endParaRPr lang="en-US" altLang="ja-JP" sz="1000" b="1" dirty="0">
              <a:solidFill>
                <a:srgbClr val="262626"/>
              </a:solidFill>
            </a:endParaRPr>
          </a:p>
          <a:p>
            <a:pPr algn="r" eaLnBrk="1" hangingPunct="1">
              <a:spcBef>
                <a:spcPts val="0"/>
              </a:spcBef>
            </a:pPr>
            <a:r>
              <a:rPr lang="en-US" altLang="zh-TW" sz="1000" b="1" dirty="0">
                <a:solidFill>
                  <a:srgbClr val="262626"/>
                </a:solidFill>
              </a:rPr>
              <a:t>2) </a:t>
            </a:r>
            <a:r>
              <a:rPr lang="zh-TW" altLang="en-US" sz="1000" b="1" dirty="0">
                <a:solidFill>
                  <a:srgbClr val="262626"/>
                </a:solidFill>
              </a:rPr>
              <a:t>一般社団法人 日本感染管理</a:t>
            </a:r>
            <a:r>
              <a:rPr lang="ja-JP" altLang="en-US" sz="1000" b="1" dirty="0">
                <a:solidFill>
                  <a:srgbClr val="262626"/>
                </a:solidFill>
              </a:rPr>
              <a:t>ネットワーク（</a:t>
            </a:r>
            <a:r>
              <a:rPr lang="en-US" altLang="zh-TW" sz="1000" b="1" dirty="0">
                <a:solidFill>
                  <a:srgbClr val="262626"/>
                </a:solidFill>
              </a:rPr>
              <a:t>ICNJ</a:t>
            </a:r>
            <a:r>
              <a:rPr lang="zh-TW" altLang="en-US" sz="1000" b="1" dirty="0">
                <a:solidFill>
                  <a:srgbClr val="262626"/>
                </a:solidFill>
              </a:rPr>
              <a:t>） 編：</a:t>
            </a:r>
            <a:r>
              <a:rPr lang="ja-JP" altLang="en-US" sz="1000" b="1" dirty="0">
                <a:solidFill>
                  <a:srgbClr val="262626"/>
                </a:solidFill>
              </a:rPr>
              <a:t>感染対策ズバッと問題解決 ベストアンサー</a:t>
            </a:r>
            <a:r>
              <a:rPr lang="en-US" altLang="ja-JP" sz="1000" b="1" dirty="0">
                <a:solidFill>
                  <a:srgbClr val="262626"/>
                </a:solidFill>
              </a:rPr>
              <a:t>171</a:t>
            </a:r>
            <a:r>
              <a:rPr lang="zh-TW" altLang="en-US" sz="1000" b="1" dirty="0">
                <a:solidFill>
                  <a:srgbClr val="262626"/>
                </a:solidFill>
              </a:rPr>
              <a:t>，</a:t>
            </a:r>
            <a:r>
              <a:rPr lang="en-US" altLang="zh-TW" sz="1000" b="1" dirty="0">
                <a:solidFill>
                  <a:srgbClr val="262626"/>
                </a:solidFill>
              </a:rPr>
              <a:t>2011</a:t>
            </a:r>
            <a:r>
              <a:rPr lang="zh-TW" altLang="en-US" sz="1000" b="1" dirty="0">
                <a:solidFill>
                  <a:srgbClr val="262626"/>
                </a:solidFill>
              </a:rPr>
              <a:t>，</a:t>
            </a:r>
            <a:r>
              <a:rPr lang="en-US" altLang="zh-TW" sz="1000" b="1" dirty="0">
                <a:solidFill>
                  <a:srgbClr val="262626"/>
                </a:solidFill>
              </a:rPr>
              <a:t>p.19 </a:t>
            </a:r>
            <a:r>
              <a:rPr lang="ja-JP" altLang="en-US" sz="1000" b="1" dirty="0" err="1">
                <a:solidFill>
                  <a:srgbClr val="262626"/>
                </a:solidFill>
              </a:rPr>
              <a:t>，</a:t>
            </a:r>
            <a:r>
              <a:rPr lang="ja-JP" altLang="en-US" sz="1000" b="1" dirty="0">
                <a:solidFill>
                  <a:srgbClr val="262626"/>
                </a:solidFill>
              </a:rPr>
              <a:t>メディカ出版，大阪</a:t>
            </a:r>
            <a:endParaRPr lang="en-US" altLang="ja-JP" sz="1000" b="1" dirty="0">
              <a:solidFill>
                <a:srgbClr val="262626"/>
              </a:solidFill>
            </a:endParaRPr>
          </a:p>
          <a:p>
            <a:pPr algn="r" eaLnBrk="1" hangingPunct="1">
              <a:spcBef>
                <a:spcPts val="0"/>
              </a:spcBef>
            </a:pPr>
            <a:r>
              <a:rPr lang="en-US" altLang="zh-TW" sz="1000" b="1" dirty="0">
                <a:solidFill>
                  <a:srgbClr val="262626"/>
                </a:solidFill>
              </a:rPr>
              <a:t>3) </a:t>
            </a:r>
            <a:r>
              <a:rPr lang="ja-JP" altLang="en-US" sz="1000" b="1" dirty="0">
                <a:solidFill>
                  <a:srgbClr val="262626"/>
                </a:solidFill>
              </a:rPr>
              <a:t>矢野邦夫ほか 編：臨床ですぐ使える感染対策エビデンス集＋現場活用術，</a:t>
            </a:r>
            <a:r>
              <a:rPr lang="en-US" altLang="ja-JP" sz="1000" b="1" dirty="0">
                <a:solidFill>
                  <a:srgbClr val="262626"/>
                </a:solidFill>
              </a:rPr>
              <a:t>2010</a:t>
            </a:r>
            <a:r>
              <a:rPr lang="ja-JP" altLang="en-US" sz="1000" b="1" dirty="0">
                <a:solidFill>
                  <a:srgbClr val="262626"/>
                </a:solidFill>
              </a:rPr>
              <a:t>，</a:t>
            </a:r>
            <a:r>
              <a:rPr lang="en-US" altLang="ja-JP" sz="1000" b="1" dirty="0">
                <a:solidFill>
                  <a:srgbClr val="262626"/>
                </a:solidFill>
              </a:rPr>
              <a:t>pp.250-257</a:t>
            </a:r>
            <a:r>
              <a:rPr lang="ja-JP" altLang="en-US" sz="1000" b="1" dirty="0">
                <a:solidFill>
                  <a:srgbClr val="262626"/>
                </a:solidFill>
              </a:rPr>
              <a:t>，メディカ出版，大阪</a:t>
            </a:r>
            <a:endParaRPr lang="en-US" altLang="zh-TW" sz="1000" b="1" dirty="0">
              <a:solidFill>
                <a:srgbClr val="262626"/>
              </a:solidFill>
            </a:endParaRPr>
          </a:p>
        </p:txBody>
      </p:sp>
      <p:sp>
        <p:nvSpPr>
          <p:cNvPr id="11" name="正方形/長方形 13"/>
          <p:cNvSpPr>
            <a:spLocks noChangeArrowheads="1"/>
          </p:cNvSpPr>
          <p:nvPr/>
        </p:nvSpPr>
        <p:spPr bwMode="auto">
          <a:xfrm>
            <a:off x="4353409" y="5849775"/>
            <a:ext cx="4477011" cy="9335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spcBef>
                <a:spcPts val="0"/>
              </a:spcBef>
            </a:pPr>
            <a:r>
              <a:rPr lang="en-US" altLang="zh-TW" sz="1000" b="1" dirty="0">
                <a:solidFill>
                  <a:srgbClr val="262626"/>
                </a:solidFill>
              </a:rPr>
              <a:t>4) </a:t>
            </a:r>
            <a:r>
              <a:rPr lang="ja-JP" altLang="en-US" sz="1000" b="1" dirty="0">
                <a:solidFill>
                  <a:srgbClr val="262626"/>
                </a:solidFill>
              </a:rPr>
              <a:t>厚生労働省「平成 </a:t>
            </a:r>
            <a:r>
              <a:rPr lang="en-US" altLang="ja-JP" sz="1000" b="1" dirty="0">
                <a:solidFill>
                  <a:srgbClr val="262626"/>
                </a:solidFill>
              </a:rPr>
              <a:t>22 </a:t>
            </a:r>
            <a:r>
              <a:rPr lang="ja-JP" altLang="en-US" sz="1000" b="1" dirty="0">
                <a:solidFill>
                  <a:srgbClr val="262626"/>
                </a:solidFill>
              </a:rPr>
              <a:t>年度診療報酬改定における主要改訂項目について」</a:t>
            </a:r>
            <a:br>
              <a:rPr lang="en-US" altLang="ja-JP" sz="1000" b="1" dirty="0">
                <a:solidFill>
                  <a:srgbClr val="262626"/>
                </a:solidFill>
              </a:rPr>
            </a:br>
            <a:r>
              <a:rPr lang="en-US" altLang="ja-JP" sz="1000" b="1" dirty="0">
                <a:solidFill>
                  <a:srgbClr val="262626"/>
                </a:solidFill>
              </a:rPr>
              <a:t>https://www.mhlw.go.jp/bunya/iryouhoken/iryouhoken12/dl/index-003.pdf</a:t>
            </a:r>
            <a:endParaRPr lang="en-US" altLang="zh-TW" sz="1000" b="1" dirty="0">
              <a:solidFill>
                <a:srgbClr val="262626"/>
              </a:solidFill>
            </a:endParaRPr>
          </a:p>
          <a:p>
            <a:pPr algn="r" eaLnBrk="1" hangingPunct="1">
              <a:spcBef>
                <a:spcPts val="0"/>
              </a:spcBef>
            </a:pPr>
            <a:r>
              <a:rPr lang="en-US" altLang="ja-JP" sz="1000" b="1" dirty="0">
                <a:solidFill>
                  <a:srgbClr val="262626"/>
                </a:solidFill>
              </a:rPr>
              <a:t>5) </a:t>
            </a:r>
            <a:r>
              <a:rPr lang="ja-JP" altLang="en-US" sz="1000" b="1" dirty="0">
                <a:solidFill>
                  <a:srgbClr val="262626"/>
                </a:solidFill>
              </a:rPr>
              <a:t>厚生労働省「薬剤耐性（</a:t>
            </a:r>
            <a:r>
              <a:rPr lang="en-US" altLang="ja-JP" sz="1000" b="1" dirty="0">
                <a:solidFill>
                  <a:srgbClr val="262626"/>
                </a:solidFill>
              </a:rPr>
              <a:t>AMR</a:t>
            </a:r>
            <a:r>
              <a:rPr lang="ja-JP" altLang="en-US" sz="1000" b="1" dirty="0">
                <a:solidFill>
                  <a:srgbClr val="262626"/>
                </a:solidFill>
              </a:rPr>
              <a:t>）対策について」</a:t>
            </a:r>
            <a:endParaRPr lang="en-US" altLang="ja-JP" sz="1000" b="1" dirty="0">
              <a:solidFill>
                <a:srgbClr val="262626"/>
              </a:solidFill>
            </a:endParaRPr>
          </a:p>
          <a:p>
            <a:pPr algn="r" eaLnBrk="1" hangingPunct="1">
              <a:spcBef>
                <a:spcPts val="0"/>
              </a:spcBef>
            </a:pPr>
            <a:r>
              <a:rPr lang="en-US" altLang="ja-JP" sz="1000" b="1" dirty="0">
                <a:solidFill>
                  <a:srgbClr val="262626"/>
                </a:solidFill>
              </a:rPr>
              <a:t>https://www.mhlw.go.jp/stf/seisakunitsuite/bunya/0000120172.html</a:t>
            </a:r>
          </a:p>
          <a:p>
            <a:pPr algn="r" eaLnBrk="1" hangingPunct="1">
              <a:spcBef>
                <a:spcPts val="0"/>
              </a:spcBef>
            </a:pPr>
            <a:r>
              <a:rPr lang="en-US" altLang="ja-JP" sz="1000" b="1" dirty="0">
                <a:solidFill>
                  <a:srgbClr val="262626"/>
                </a:solidFill>
              </a:rPr>
              <a:t>6) </a:t>
            </a:r>
            <a:r>
              <a:rPr lang="ja-JP" altLang="en-US" sz="1000" b="1" dirty="0">
                <a:solidFill>
                  <a:srgbClr val="262626"/>
                </a:solidFill>
              </a:rPr>
              <a:t>厚生労働省「令和</a:t>
            </a:r>
            <a:r>
              <a:rPr lang="en-US" altLang="ja-JP" sz="1000" b="1" dirty="0">
                <a:solidFill>
                  <a:srgbClr val="262626"/>
                </a:solidFill>
              </a:rPr>
              <a:t>4</a:t>
            </a:r>
            <a:r>
              <a:rPr lang="ja-JP" altLang="en-US" sz="1000" b="1" dirty="0">
                <a:solidFill>
                  <a:srgbClr val="262626"/>
                </a:solidFill>
              </a:rPr>
              <a:t>年度診療報酬改定の概要」</a:t>
            </a:r>
          </a:p>
          <a:p>
            <a:pPr algn="r" eaLnBrk="1" hangingPunct="1">
              <a:spcBef>
                <a:spcPts val="0"/>
              </a:spcBef>
            </a:pPr>
            <a:r>
              <a:rPr lang="en-US" altLang="ja-JP" sz="1000" b="1" dirty="0">
                <a:solidFill>
                  <a:srgbClr val="262626"/>
                </a:solidFill>
              </a:rPr>
              <a:t>https://www.mhlw.go.jp/content/12400000/000911809.pdf</a:t>
            </a:r>
            <a:r>
              <a:rPr lang="ja-JP" altLang="en-US" sz="1000" b="1" dirty="0">
                <a:solidFill>
                  <a:srgbClr val="262626"/>
                </a:solidFill>
              </a:rPr>
              <a:t>　</a:t>
            </a:r>
            <a:endParaRPr lang="en-US" altLang="zh-TW" sz="1000" b="1" dirty="0">
              <a:solidFill>
                <a:srgbClr val="262626"/>
              </a:solidFill>
            </a:endParaRPr>
          </a:p>
        </p:txBody>
      </p:sp>
    </p:spTree>
    <p:extLst>
      <p:ext uri="{BB962C8B-B14F-4D97-AF65-F5344CB8AC3E}">
        <p14:creationId xmlns:p14="http://schemas.microsoft.com/office/powerpoint/2010/main" val="21969017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09738" y="2282825"/>
            <a:ext cx="6267450" cy="1498600"/>
          </a:xfrm>
          <a:prstGeom prst="rect">
            <a:avLst/>
          </a:prstGeom>
          <a:effectLst>
            <a:outerShdw blurRad="50800" dist="38100" dir="2700000" algn="tl" rotWithShape="0">
              <a:prstClr val="black">
                <a:alpha val="40000"/>
              </a:prstClr>
            </a:outerShdw>
          </a:effectLst>
        </p:spPr>
        <p:txBody>
          <a:bodyPr wrap="none">
            <a:spAutoFit/>
          </a:bodyPr>
          <a:lstStyle/>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医療関連感染対策は</a:t>
            </a:r>
          </a:p>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どのようなことをするのか？</a:t>
            </a:r>
          </a:p>
        </p:txBody>
      </p:sp>
      <p:sp>
        <p:nvSpPr>
          <p:cNvPr id="2" name="スライド番号プレースホルダー 1"/>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1316DC2-9EF4-4820-B8EB-645225520008}" type="slidenum">
              <a:rPr lang="ja-JP" altLang="en-US">
                <a:solidFill>
                  <a:srgbClr val="898989"/>
                </a:solidFill>
              </a:rPr>
              <a:pPr eaLnBrk="1" hangingPunct="1"/>
              <a:t>12</a:t>
            </a:fld>
            <a:endParaRPr lang="en-US" altLang="ja-JP">
              <a:solidFill>
                <a:srgbClr val="898989"/>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cstate="print"/>
          <a:stretch>
            <a:fillRect/>
          </a:stretch>
        </p:blipFill>
        <p:spPr>
          <a:xfrm>
            <a:off x="430638" y="1488750"/>
            <a:ext cx="3531762" cy="4912045"/>
          </a:xfrm>
          <a:prstGeom prst="rect">
            <a:avLst/>
          </a:prstGeom>
          <a:effectLst>
            <a:softEdge rad="127000"/>
          </a:effectLst>
        </p:spPr>
      </p:pic>
      <p:grpSp>
        <p:nvGrpSpPr>
          <p:cNvPr id="25603" name="グループ化 16"/>
          <p:cNvGrpSpPr>
            <a:grpSpLocks/>
          </p:cNvGrpSpPr>
          <p:nvPr/>
        </p:nvGrpSpPr>
        <p:grpSpPr bwMode="auto">
          <a:xfrm>
            <a:off x="404813" y="284163"/>
            <a:ext cx="8286750" cy="1054100"/>
            <a:chOff x="428625" y="382184"/>
            <a:chExt cx="8286750" cy="1054700"/>
          </a:xfrm>
        </p:grpSpPr>
        <p:sp>
          <p:nvSpPr>
            <p:cNvPr id="35" name="正方形/長方形 34"/>
            <p:cNvSpPr/>
            <p:nvPr/>
          </p:nvSpPr>
          <p:spPr>
            <a:xfrm>
              <a:off x="428625" y="590264"/>
              <a:ext cx="8286750" cy="846620"/>
            </a:xfrm>
            <a:prstGeom prst="rect">
              <a:avLst/>
            </a:prstGeom>
            <a:solidFill>
              <a:srgbClr val="E8E8E8"/>
            </a:solidFill>
            <a:ln>
              <a:noFill/>
            </a:ln>
            <a:effectLst>
              <a:outerShdw blurRad="889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25618" name="グループ化 21"/>
            <p:cNvGrpSpPr>
              <a:grpSpLocks/>
            </p:cNvGrpSpPr>
            <p:nvPr/>
          </p:nvGrpSpPr>
          <p:grpSpPr bwMode="auto">
            <a:xfrm>
              <a:off x="428625" y="382184"/>
              <a:ext cx="8286750" cy="406830"/>
              <a:chOff x="428625" y="382184"/>
              <a:chExt cx="8286750" cy="406830"/>
            </a:xfrm>
          </p:grpSpPr>
          <p:sp>
            <p:nvSpPr>
              <p:cNvPr id="37" name="角丸四角形 36"/>
              <p:cNvSpPr/>
              <p:nvPr/>
            </p:nvSpPr>
            <p:spPr>
              <a:xfrm>
                <a:off x="428625" y="391714"/>
                <a:ext cx="8286750" cy="397100"/>
              </a:xfrm>
              <a:prstGeom prst="roundRect">
                <a:avLst>
                  <a:gd name="adj" fmla="val 50000"/>
                </a:avLst>
              </a:prstGeom>
              <a:gradFill flip="none" rotWithShape="1">
                <a:gsLst>
                  <a:gs pos="0">
                    <a:srgbClr val="FF5763">
                      <a:shade val="30000"/>
                      <a:satMod val="115000"/>
                    </a:srgbClr>
                  </a:gs>
                  <a:gs pos="50000">
                    <a:srgbClr val="FF5763">
                      <a:shade val="67500"/>
                      <a:satMod val="115000"/>
                    </a:srgbClr>
                  </a:gs>
                  <a:gs pos="100000">
                    <a:srgbClr val="FF5763">
                      <a:shade val="100000"/>
                      <a:satMod val="115000"/>
                    </a:srgbClr>
                  </a:gs>
                </a:gsLst>
                <a:lin ang="5400000" scaled="1"/>
                <a:tileRect/>
              </a:gradFill>
              <a:ln>
                <a:noFill/>
              </a:ln>
              <a:effectLst>
                <a:outerShdw blurRad="88900" dist="63500" dir="5400000" algn="t" rotWithShape="0">
                  <a:srgbClr val="FF5763">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8" name="角丸四角形 37"/>
              <p:cNvSpPr/>
              <p:nvPr/>
            </p:nvSpPr>
            <p:spPr>
              <a:xfrm>
                <a:off x="537601" y="382184"/>
                <a:ext cx="8068799" cy="141242"/>
              </a:xfrm>
              <a:prstGeom prst="roundRect">
                <a:avLst>
                  <a:gd name="adj" fmla="val 50000"/>
                </a:avLst>
              </a:prstGeom>
              <a:solidFill>
                <a:schemeClr val="bg1"/>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grpSp>
      </p:grpSp>
      <p:sp>
        <p:nvSpPr>
          <p:cNvPr id="39" name="正方形/長方形 1"/>
          <p:cNvSpPr>
            <a:spLocks noChangeArrowheads="1"/>
          </p:cNvSpPr>
          <p:nvPr/>
        </p:nvSpPr>
        <p:spPr bwMode="auto">
          <a:xfrm>
            <a:off x="503238" y="293688"/>
            <a:ext cx="1597025" cy="396875"/>
          </a:xfrm>
          <a:prstGeom prst="rect">
            <a:avLst/>
          </a:prstGeom>
          <a:noFill/>
          <a:ln>
            <a:noFill/>
          </a:ln>
          <a:effectLst>
            <a:outerShdw blurRad="50800" dist="38100" dir="2700000" algn="tl" rotWithShape="0">
              <a:prstClr val="black">
                <a:alpha val="40000"/>
              </a:prstClr>
            </a:outerShdw>
          </a:effectLst>
        </p:spPr>
        <p:txBody>
          <a:bodyPr wrap="none" anchor="ctr">
            <a:spAutoFit/>
          </a:bodyPr>
          <a:lstStyle/>
          <a:p>
            <a:pPr>
              <a:lnSpc>
                <a:spcPct val="90000"/>
              </a:lnSpc>
              <a:defRPr/>
            </a:pPr>
            <a:r>
              <a:rPr lang="ja-JP" altLang="en-US" sz="2200" dirty="0">
                <a:solidFill>
                  <a:srgbClr val="FFFF00"/>
                </a:solidFill>
                <a:latin typeface="+mj-ea"/>
                <a:ea typeface="+mj-ea"/>
              </a:rPr>
              <a:t>アドバイザー</a:t>
            </a:r>
            <a:endParaRPr lang="en-US" altLang="ja-JP" sz="2200" dirty="0">
              <a:solidFill>
                <a:srgbClr val="FFFF00"/>
              </a:solidFill>
              <a:latin typeface="+mj-ea"/>
              <a:ea typeface="+mj-ea"/>
            </a:endParaRPr>
          </a:p>
        </p:txBody>
      </p:sp>
      <p:sp>
        <p:nvSpPr>
          <p:cNvPr id="47108"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C5091A11-2007-4F28-9917-112ACA638D20}" type="slidenum">
              <a:rPr lang="ja-JP" altLang="en-US"/>
              <a:pPr eaLnBrk="1" hangingPunct="1"/>
              <a:t>13</a:t>
            </a:fld>
            <a:endParaRPr lang="en-US" altLang="ja-JP"/>
          </a:p>
        </p:txBody>
      </p:sp>
      <p:sp>
        <p:nvSpPr>
          <p:cNvPr id="29" name="正方形/長方形 28"/>
          <p:cNvSpPr/>
          <p:nvPr/>
        </p:nvSpPr>
        <p:spPr>
          <a:xfrm>
            <a:off x="750930" y="698689"/>
            <a:ext cx="7508787" cy="647870"/>
          </a:xfrm>
          <a:prstGeom prst="rect">
            <a:avLst/>
          </a:prstGeom>
          <a:effectLst>
            <a:outerShdw blurRad="50800" dist="38100" dir="2700000" algn="tl" rotWithShape="0">
              <a:prstClr val="black">
                <a:alpha val="40000"/>
              </a:prstClr>
            </a:outerShdw>
          </a:effectLst>
        </p:spPr>
        <p:txBody>
          <a:bodyPr wrap="none" anchor="ctr">
            <a:spAutoFit/>
          </a:bodyPr>
          <a:lstStyle/>
          <a:p>
            <a:pPr algn="ctr">
              <a:lnSpc>
                <a:spcPct val="95000"/>
              </a:lnSpc>
              <a:defRPr/>
            </a:pPr>
            <a:r>
              <a:rPr lang="zh-TW" altLang="en-US" sz="2200" dirty="0">
                <a:effectLst>
                  <a:glow rad="101600">
                    <a:srgbClr val="FFFFFF"/>
                  </a:glow>
                </a:effectLst>
                <a:latin typeface="Arial" charset="0"/>
                <a:ea typeface="HGP創英角ｺﾞｼｯｸUB" pitchFamily="50" charset="-128"/>
              </a:rPr>
              <a:t>沖縄県立中部病院</a:t>
            </a:r>
            <a:r>
              <a:rPr lang="ja-JP" altLang="en-US" sz="2200" dirty="0">
                <a:effectLst>
                  <a:glow rad="101600">
                    <a:srgbClr val="FFFFFF"/>
                  </a:glow>
                </a:effectLst>
                <a:latin typeface="Arial" charset="0"/>
                <a:ea typeface="HGP創英角ｺﾞｼｯｸUB" pitchFamily="50" charset="-128"/>
              </a:rPr>
              <a:t>　感染症内科　</a:t>
            </a:r>
            <a:r>
              <a:rPr lang="ja-JP" altLang="en-US" sz="3800" dirty="0">
                <a:effectLst>
                  <a:glow rad="101600">
                    <a:srgbClr val="FFFFFF"/>
                  </a:glow>
                </a:effectLst>
                <a:latin typeface="Arial" charset="0"/>
                <a:ea typeface="HGP創英角ｺﾞｼｯｸUB" pitchFamily="50" charset="-128"/>
              </a:rPr>
              <a:t>椎木　創一</a:t>
            </a:r>
            <a:r>
              <a:rPr lang="ja-JP" altLang="en-US" sz="2200" dirty="0">
                <a:effectLst>
                  <a:glow rad="101600">
                    <a:srgbClr val="FFFFFF"/>
                  </a:glow>
                </a:effectLst>
                <a:latin typeface="Arial" charset="0"/>
                <a:ea typeface="HGP創英角ｺﾞｼｯｸUB" pitchFamily="50" charset="-128"/>
              </a:rPr>
              <a:t>　</a:t>
            </a:r>
            <a:r>
              <a:rPr lang="ja-JP" altLang="en-US" sz="3200" dirty="0">
                <a:effectLst>
                  <a:glow rad="101600">
                    <a:srgbClr val="FFFFFF"/>
                  </a:glow>
                </a:effectLst>
                <a:latin typeface="Arial" charset="0"/>
                <a:ea typeface="HGP創英角ｺﾞｼｯｸUB" pitchFamily="50" charset="-128"/>
              </a:rPr>
              <a:t>先生</a:t>
            </a:r>
            <a:endParaRPr lang="ja-JP" altLang="en-US" sz="2800" dirty="0">
              <a:effectLst>
                <a:glow rad="101600">
                  <a:srgbClr val="FFFFFF"/>
                </a:glow>
              </a:effectLst>
              <a:latin typeface="Arial" charset="0"/>
              <a:ea typeface="HGP創英角ｺﾞｼｯｸUB" pitchFamily="50" charset="-128"/>
            </a:endParaRPr>
          </a:p>
        </p:txBody>
      </p:sp>
      <p:grpSp>
        <p:nvGrpSpPr>
          <p:cNvPr id="6" name="グループ化 5"/>
          <p:cNvGrpSpPr>
            <a:grpSpLocks/>
          </p:cNvGrpSpPr>
          <p:nvPr/>
        </p:nvGrpSpPr>
        <p:grpSpPr bwMode="auto">
          <a:xfrm>
            <a:off x="3675063" y="1536700"/>
            <a:ext cx="5016500" cy="4808538"/>
            <a:chOff x="3675063" y="1536700"/>
            <a:chExt cx="5016500" cy="4808538"/>
          </a:xfrm>
        </p:grpSpPr>
        <p:grpSp>
          <p:nvGrpSpPr>
            <p:cNvPr id="25608" name="グループ化 4"/>
            <p:cNvGrpSpPr>
              <a:grpSpLocks/>
            </p:cNvGrpSpPr>
            <p:nvPr/>
          </p:nvGrpSpPr>
          <p:grpSpPr bwMode="auto">
            <a:xfrm>
              <a:off x="3675063" y="1536700"/>
              <a:ext cx="5016500" cy="4808538"/>
              <a:chOff x="3675063" y="1536700"/>
              <a:chExt cx="5016500" cy="4808538"/>
            </a:xfrm>
          </p:grpSpPr>
          <p:sp>
            <p:nvSpPr>
              <p:cNvPr id="24" name="角丸四角形 2"/>
              <p:cNvSpPr/>
              <p:nvPr/>
            </p:nvSpPr>
            <p:spPr bwMode="auto">
              <a:xfrm>
                <a:off x="3675063" y="1536700"/>
                <a:ext cx="5002309" cy="4808538"/>
              </a:xfrm>
              <a:custGeom>
                <a:avLst/>
                <a:gdLst>
                  <a:gd name="connsiteX0" fmla="*/ 965782 w 5135033"/>
                  <a:gd name="connsiteY0" fmla="*/ 0 h 5194012"/>
                  <a:gd name="connsiteX1" fmla="*/ 4873860 w 5135033"/>
                  <a:gd name="connsiteY1" fmla="*/ 0 h 5194012"/>
                  <a:gd name="connsiteX2" fmla="*/ 5135033 w 5135033"/>
                  <a:gd name="connsiteY2" fmla="*/ 261173 h 5194012"/>
                  <a:gd name="connsiteX3" fmla="*/ 5135033 w 5135033"/>
                  <a:gd name="connsiteY3" fmla="*/ 4932839 h 5194012"/>
                  <a:gd name="connsiteX4" fmla="*/ 4873860 w 5135033"/>
                  <a:gd name="connsiteY4" fmla="*/ 5194012 h 5194012"/>
                  <a:gd name="connsiteX5" fmla="*/ 965782 w 5135033"/>
                  <a:gd name="connsiteY5" fmla="*/ 5194012 h 5194012"/>
                  <a:gd name="connsiteX6" fmla="*/ 704609 w 5135033"/>
                  <a:gd name="connsiteY6" fmla="*/ 4932839 h 5194012"/>
                  <a:gd name="connsiteX7" fmla="*/ 704609 w 5135033"/>
                  <a:gd name="connsiteY7" fmla="*/ 3063281 h 5194012"/>
                  <a:gd name="connsiteX8" fmla="*/ 0 w 5135033"/>
                  <a:gd name="connsiteY8" fmla="*/ 2639308 h 5194012"/>
                  <a:gd name="connsiteX9" fmla="*/ 704609 w 5135033"/>
                  <a:gd name="connsiteY9" fmla="*/ 2732211 h 5194012"/>
                  <a:gd name="connsiteX10" fmla="*/ 704609 w 5135033"/>
                  <a:gd name="connsiteY10" fmla="*/ 261173 h 5194012"/>
                  <a:gd name="connsiteX11" fmla="*/ 965782 w 5135033"/>
                  <a:gd name="connsiteY11" fmla="*/ 0 h 5194012"/>
                  <a:gd name="connsiteX0" fmla="*/ 965782 w 5135033"/>
                  <a:gd name="connsiteY0" fmla="*/ 0 h 5194012"/>
                  <a:gd name="connsiteX1" fmla="*/ 4873860 w 5135033"/>
                  <a:gd name="connsiteY1" fmla="*/ 0 h 5194012"/>
                  <a:gd name="connsiteX2" fmla="*/ 5135033 w 5135033"/>
                  <a:gd name="connsiteY2" fmla="*/ 261173 h 5194012"/>
                  <a:gd name="connsiteX3" fmla="*/ 5135033 w 5135033"/>
                  <a:gd name="connsiteY3" fmla="*/ 4932839 h 5194012"/>
                  <a:gd name="connsiteX4" fmla="*/ 4873860 w 5135033"/>
                  <a:gd name="connsiteY4" fmla="*/ 5194012 h 5194012"/>
                  <a:gd name="connsiteX5" fmla="*/ 965782 w 5135033"/>
                  <a:gd name="connsiteY5" fmla="*/ 5194012 h 5194012"/>
                  <a:gd name="connsiteX6" fmla="*/ 704609 w 5135033"/>
                  <a:gd name="connsiteY6" fmla="*/ 4932839 h 5194012"/>
                  <a:gd name="connsiteX7" fmla="*/ 704609 w 5135033"/>
                  <a:gd name="connsiteY7" fmla="*/ 3063281 h 5194012"/>
                  <a:gd name="connsiteX8" fmla="*/ 0 w 5135033"/>
                  <a:gd name="connsiteY8" fmla="*/ 2639308 h 5194012"/>
                  <a:gd name="connsiteX9" fmla="*/ 704609 w 5135033"/>
                  <a:gd name="connsiteY9" fmla="*/ 2732211 h 5194012"/>
                  <a:gd name="connsiteX10" fmla="*/ 704609 w 5135033"/>
                  <a:gd name="connsiteY10" fmla="*/ 261173 h 5194012"/>
                  <a:gd name="connsiteX11" fmla="*/ 965782 w 5135033"/>
                  <a:gd name="connsiteY11" fmla="*/ 0 h 5194012"/>
                  <a:gd name="connsiteX0" fmla="*/ 965782 w 5135033"/>
                  <a:gd name="connsiteY0" fmla="*/ 0 h 5194012"/>
                  <a:gd name="connsiteX1" fmla="*/ 4873860 w 5135033"/>
                  <a:gd name="connsiteY1" fmla="*/ 0 h 5194012"/>
                  <a:gd name="connsiteX2" fmla="*/ 5135033 w 5135033"/>
                  <a:gd name="connsiteY2" fmla="*/ 261173 h 5194012"/>
                  <a:gd name="connsiteX3" fmla="*/ 5135033 w 5135033"/>
                  <a:gd name="connsiteY3" fmla="*/ 4932839 h 5194012"/>
                  <a:gd name="connsiteX4" fmla="*/ 4873860 w 5135033"/>
                  <a:gd name="connsiteY4" fmla="*/ 5194012 h 5194012"/>
                  <a:gd name="connsiteX5" fmla="*/ 965782 w 5135033"/>
                  <a:gd name="connsiteY5" fmla="*/ 5194012 h 5194012"/>
                  <a:gd name="connsiteX6" fmla="*/ 704609 w 5135033"/>
                  <a:gd name="connsiteY6" fmla="*/ 4932839 h 5194012"/>
                  <a:gd name="connsiteX7" fmla="*/ 704609 w 5135033"/>
                  <a:gd name="connsiteY7" fmla="*/ 3063281 h 5194012"/>
                  <a:gd name="connsiteX8" fmla="*/ 0 w 5135033"/>
                  <a:gd name="connsiteY8" fmla="*/ 2639308 h 5194012"/>
                  <a:gd name="connsiteX9" fmla="*/ 704609 w 5135033"/>
                  <a:gd name="connsiteY9" fmla="*/ 2732211 h 5194012"/>
                  <a:gd name="connsiteX10" fmla="*/ 704609 w 5135033"/>
                  <a:gd name="connsiteY10" fmla="*/ 261173 h 5194012"/>
                  <a:gd name="connsiteX11" fmla="*/ 965782 w 5135033"/>
                  <a:gd name="connsiteY11" fmla="*/ 0 h 5194012"/>
                  <a:gd name="connsiteX0" fmla="*/ 965782 w 5135033"/>
                  <a:gd name="connsiteY0" fmla="*/ 0 h 5194012"/>
                  <a:gd name="connsiteX1" fmla="*/ 4873860 w 5135033"/>
                  <a:gd name="connsiteY1" fmla="*/ 0 h 5194012"/>
                  <a:gd name="connsiteX2" fmla="*/ 5135033 w 5135033"/>
                  <a:gd name="connsiteY2" fmla="*/ 261173 h 5194012"/>
                  <a:gd name="connsiteX3" fmla="*/ 5135033 w 5135033"/>
                  <a:gd name="connsiteY3" fmla="*/ 4932839 h 5194012"/>
                  <a:gd name="connsiteX4" fmla="*/ 4873860 w 5135033"/>
                  <a:gd name="connsiteY4" fmla="*/ 5194012 h 5194012"/>
                  <a:gd name="connsiteX5" fmla="*/ 965782 w 5135033"/>
                  <a:gd name="connsiteY5" fmla="*/ 5194012 h 5194012"/>
                  <a:gd name="connsiteX6" fmla="*/ 704609 w 5135033"/>
                  <a:gd name="connsiteY6" fmla="*/ 4932839 h 5194012"/>
                  <a:gd name="connsiteX7" fmla="*/ 704609 w 5135033"/>
                  <a:gd name="connsiteY7" fmla="*/ 3063281 h 5194012"/>
                  <a:gd name="connsiteX8" fmla="*/ 0 w 5135033"/>
                  <a:gd name="connsiteY8" fmla="*/ 2639308 h 5194012"/>
                  <a:gd name="connsiteX9" fmla="*/ 704609 w 5135033"/>
                  <a:gd name="connsiteY9" fmla="*/ 2732211 h 5194012"/>
                  <a:gd name="connsiteX10" fmla="*/ 704609 w 5135033"/>
                  <a:gd name="connsiteY10" fmla="*/ 261173 h 5194012"/>
                  <a:gd name="connsiteX11" fmla="*/ 965782 w 5135033"/>
                  <a:gd name="connsiteY11" fmla="*/ 0 h 5194012"/>
                  <a:gd name="connsiteX0" fmla="*/ 965782 w 5135033"/>
                  <a:gd name="connsiteY0" fmla="*/ 0 h 5194012"/>
                  <a:gd name="connsiteX1" fmla="*/ 4873860 w 5135033"/>
                  <a:gd name="connsiteY1" fmla="*/ 0 h 5194012"/>
                  <a:gd name="connsiteX2" fmla="*/ 5135033 w 5135033"/>
                  <a:gd name="connsiteY2" fmla="*/ 261173 h 5194012"/>
                  <a:gd name="connsiteX3" fmla="*/ 5135033 w 5135033"/>
                  <a:gd name="connsiteY3" fmla="*/ 4932839 h 5194012"/>
                  <a:gd name="connsiteX4" fmla="*/ 4873860 w 5135033"/>
                  <a:gd name="connsiteY4" fmla="*/ 5194012 h 5194012"/>
                  <a:gd name="connsiteX5" fmla="*/ 965782 w 5135033"/>
                  <a:gd name="connsiteY5" fmla="*/ 5194012 h 5194012"/>
                  <a:gd name="connsiteX6" fmla="*/ 704609 w 5135033"/>
                  <a:gd name="connsiteY6" fmla="*/ 4932839 h 5194012"/>
                  <a:gd name="connsiteX7" fmla="*/ 704609 w 5135033"/>
                  <a:gd name="connsiteY7" fmla="*/ 3063281 h 5194012"/>
                  <a:gd name="connsiteX8" fmla="*/ 0 w 5135033"/>
                  <a:gd name="connsiteY8" fmla="*/ 2639308 h 5194012"/>
                  <a:gd name="connsiteX9" fmla="*/ 704609 w 5135033"/>
                  <a:gd name="connsiteY9" fmla="*/ 2732211 h 5194012"/>
                  <a:gd name="connsiteX10" fmla="*/ 704609 w 5135033"/>
                  <a:gd name="connsiteY10" fmla="*/ 261173 h 5194012"/>
                  <a:gd name="connsiteX11" fmla="*/ 965782 w 5135033"/>
                  <a:gd name="connsiteY11" fmla="*/ 0 h 5194012"/>
                  <a:gd name="connsiteX0" fmla="*/ 965782 w 5135033"/>
                  <a:gd name="connsiteY0" fmla="*/ 0 h 5194012"/>
                  <a:gd name="connsiteX1" fmla="*/ 4873860 w 5135033"/>
                  <a:gd name="connsiteY1" fmla="*/ 0 h 5194012"/>
                  <a:gd name="connsiteX2" fmla="*/ 5135033 w 5135033"/>
                  <a:gd name="connsiteY2" fmla="*/ 261173 h 5194012"/>
                  <a:gd name="connsiteX3" fmla="*/ 5135033 w 5135033"/>
                  <a:gd name="connsiteY3" fmla="*/ 4932839 h 5194012"/>
                  <a:gd name="connsiteX4" fmla="*/ 4873860 w 5135033"/>
                  <a:gd name="connsiteY4" fmla="*/ 5194012 h 5194012"/>
                  <a:gd name="connsiteX5" fmla="*/ 965782 w 5135033"/>
                  <a:gd name="connsiteY5" fmla="*/ 5194012 h 5194012"/>
                  <a:gd name="connsiteX6" fmla="*/ 704609 w 5135033"/>
                  <a:gd name="connsiteY6" fmla="*/ 4932839 h 5194012"/>
                  <a:gd name="connsiteX7" fmla="*/ 704609 w 5135033"/>
                  <a:gd name="connsiteY7" fmla="*/ 3063281 h 5194012"/>
                  <a:gd name="connsiteX8" fmla="*/ 0 w 5135033"/>
                  <a:gd name="connsiteY8" fmla="*/ 2639308 h 5194012"/>
                  <a:gd name="connsiteX9" fmla="*/ 704609 w 5135033"/>
                  <a:gd name="connsiteY9" fmla="*/ 2732211 h 5194012"/>
                  <a:gd name="connsiteX10" fmla="*/ 704609 w 5135033"/>
                  <a:gd name="connsiteY10" fmla="*/ 261173 h 5194012"/>
                  <a:gd name="connsiteX11" fmla="*/ 965782 w 5135033"/>
                  <a:gd name="connsiteY11" fmla="*/ 0 h 5194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35033" h="5194012">
                    <a:moveTo>
                      <a:pt x="965782" y="0"/>
                    </a:moveTo>
                    <a:lnTo>
                      <a:pt x="4873860" y="0"/>
                    </a:lnTo>
                    <a:cubicBezTo>
                      <a:pt x="5018102" y="0"/>
                      <a:pt x="5135033" y="116931"/>
                      <a:pt x="5135033" y="261173"/>
                    </a:cubicBezTo>
                    <a:lnTo>
                      <a:pt x="5135033" y="4932839"/>
                    </a:lnTo>
                    <a:cubicBezTo>
                      <a:pt x="5135033" y="5077081"/>
                      <a:pt x="5018102" y="5194012"/>
                      <a:pt x="4873860" y="5194012"/>
                    </a:cubicBezTo>
                    <a:lnTo>
                      <a:pt x="965782" y="5194012"/>
                    </a:lnTo>
                    <a:cubicBezTo>
                      <a:pt x="821540" y="5194012"/>
                      <a:pt x="704609" y="5077081"/>
                      <a:pt x="704609" y="4932839"/>
                    </a:cubicBezTo>
                    <a:lnTo>
                      <a:pt x="704609" y="3063281"/>
                    </a:lnTo>
                    <a:cubicBezTo>
                      <a:pt x="451266" y="2968139"/>
                      <a:pt x="197924" y="2863759"/>
                      <a:pt x="0" y="2639308"/>
                    </a:cubicBezTo>
                    <a:cubicBezTo>
                      <a:pt x="401124" y="2753403"/>
                      <a:pt x="469739" y="2747425"/>
                      <a:pt x="704609" y="2732211"/>
                    </a:cubicBezTo>
                    <a:lnTo>
                      <a:pt x="704609" y="261173"/>
                    </a:lnTo>
                    <a:cubicBezTo>
                      <a:pt x="704609" y="116931"/>
                      <a:pt x="821540" y="0"/>
                      <a:pt x="965782" y="0"/>
                    </a:cubicBezTo>
                    <a:close/>
                  </a:path>
                </a:pathLst>
              </a:custGeom>
              <a:pattFill prst="lgGrid">
                <a:fgClr>
                  <a:srgbClr val="EAEAEA"/>
                </a:fgClr>
                <a:bgClr>
                  <a:srgbClr val="DDDDDD"/>
                </a:bgClr>
              </a:pattFill>
              <a:ln>
                <a:solidFill>
                  <a:srgbClr val="787878"/>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6" name="角丸四角形 2"/>
              <p:cNvSpPr/>
              <p:nvPr/>
            </p:nvSpPr>
            <p:spPr bwMode="auto">
              <a:xfrm>
                <a:off x="4375651" y="1536700"/>
                <a:ext cx="4315912" cy="4808538"/>
              </a:xfrm>
              <a:custGeom>
                <a:avLst/>
                <a:gdLst>
                  <a:gd name="connsiteX0" fmla="*/ 261173 w 4430424"/>
                  <a:gd name="connsiteY0" fmla="*/ 0 h 5194012"/>
                  <a:gd name="connsiteX1" fmla="*/ 4169251 w 4430424"/>
                  <a:gd name="connsiteY1" fmla="*/ 0 h 5194012"/>
                  <a:gd name="connsiteX2" fmla="*/ 4430424 w 4430424"/>
                  <a:gd name="connsiteY2" fmla="*/ 261173 h 5194012"/>
                  <a:gd name="connsiteX3" fmla="*/ 4430424 w 4430424"/>
                  <a:gd name="connsiteY3" fmla="*/ 4932839 h 5194012"/>
                  <a:gd name="connsiteX4" fmla="*/ 4169251 w 4430424"/>
                  <a:gd name="connsiteY4" fmla="*/ 5194012 h 5194012"/>
                  <a:gd name="connsiteX5" fmla="*/ 261173 w 4430424"/>
                  <a:gd name="connsiteY5" fmla="*/ 5194012 h 5194012"/>
                  <a:gd name="connsiteX6" fmla="*/ 0 w 4430424"/>
                  <a:gd name="connsiteY6" fmla="*/ 4932839 h 5194012"/>
                  <a:gd name="connsiteX7" fmla="*/ 0 w 4430424"/>
                  <a:gd name="connsiteY7" fmla="*/ 3063281 h 5194012"/>
                  <a:gd name="connsiteX8" fmla="*/ 0 w 4430424"/>
                  <a:gd name="connsiteY8" fmla="*/ 2732211 h 5194012"/>
                  <a:gd name="connsiteX9" fmla="*/ 0 w 4430424"/>
                  <a:gd name="connsiteY9" fmla="*/ 261173 h 5194012"/>
                  <a:gd name="connsiteX10" fmla="*/ 261173 w 4430424"/>
                  <a:gd name="connsiteY10" fmla="*/ 0 h 5194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30424" h="5194012">
                    <a:moveTo>
                      <a:pt x="261173" y="0"/>
                    </a:moveTo>
                    <a:lnTo>
                      <a:pt x="4169251" y="0"/>
                    </a:lnTo>
                    <a:cubicBezTo>
                      <a:pt x="4313493" y="0"/>
                      <a:pt x="4430424" y="116931"/>
                      <a:pt x="4430424" y="261173"/>
                    </a:cubicBezTo>
                    <a:lnTo>
                      <a:pt x="4430424" y="4932839"/>
                    </a:lnTo>
                    <a:cubicBezTo>
                      <a:pt x="4430424" y="5077081"/>
                      <a:pt x="4313493" y="5194012"/>
                      <a:pt x="4169251" y="5194012"/>
                    </a:cubicBezTo>
                    <a:lnTo>
                      <a:pt x="261173" y="5194012"/>
                    </a:lnTo>
                    <a:cubicBezTo>
                      <a:pt x="116931" y="5194012"/>
                      <a:pt x="0" y="5077081"/>
                      <a:pt x="0" y="4932839"/>
                    </a:cubicBezTo>
                    <a:lnTo>
                      <a:pt x="0" y="3063281"/>
                    </a:lnTo>
                    <a:lnTo>
                      <a:pt x="0" y="2732211"/>
                    </a:lnTo>
                    <a:lnTo>
                      <a:pt x="0" y="261173"/>
                    </a:lnTo>
                    <a:cubicBezTo>
                      <a:pt x="0" y="116931"/>
                      <a:pt x="116931" y="0"/>
                      <a:pt x="261173" y="0"/>
                    </a:cubicBezTo>
                    <a:close/>
                  </a:path>
                </a:pathLst>
              </a:custGeom>
              <a:gradFill flip="none" rotWithShape="1">
                <a:gsLst>
                  <a:gs pos="2000">
                    <a:schemeClr val="bg1">
                      <a:alpha val="80000"/>
                    </a:schemeClr>
                  </a:gs>
                  <a:gs pos="35000">
                    <a:schemeClr val="accent1">
                      <a:tint val="44500"/>
                      <a:satMod val="160000"/>
                      <a:alpha val="0"/>
                    </a:schemeClr>
                  </a:gs>
                  <a:gs pos="100000">
                    <a:schemeClr val="accent1">
                      <a:tint val="23500"/>
                      <a:satMod val="160000"/>
                      <a:alpha val="0"/>
                    </a:schemeClr>
                  </a:gs>
                </a:gsLst>
                <a:lin ang="16200000" scaled="1"/>
                <a:tileRect/>
              </a:gra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25609" name="Text Box 4"/>
            <p:cNvSpPr txBox="1">
              <a:spLocks noChangeArrowheads="1"/>
            </p:cNvSpPr>
            <p:nvPr/>
          </p:nvSpPr>
          <p:spPr bwMode="auto">
            <a:xfrm>
              <a:off x="4571584" y="1792286"/>
              <a:ext cx="3934225" cy="3507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dirty="0"/>
                <a:t>医療関連感染はどの施設でも大小に関係なく発生する可能性があります。</a:t>
              </a:r>
            </a:p>
            <a:p>
              <a:pPr eaLnBrk="1" hangingPunct="1"/>
              <a:endParaRPr lang="ja-JP" altLang="en-US" sz="2000" dirty="0"/>
            </a:p>
            <a:p>
              <a:pPr eaLnBrk="1" hangingPunct="1"/>
              <a:r>
                <a:rPr lang="ja-JP" altLang="en-US" sz="2000" dirty="0"/>
                <a:t>医療関連感染が発生したとき，単に反省するだけでなく，原因を究明し，今までの感染対策を改善する必要があります。</a:t>
              </a:r>
            </a:p>
            <a:p>
              <a:pPr eaLnBrk="1" hangingPunct="1"/>
              <a:endParaRPr lang="ja-JP" altLang="en-US" sz="2000" dirty="0"/>
            </a:p>
            <a:p>
              <a:pPr eaLnBrk="1" hangingPunct="1"/>
              <a:r>
                <a:rPr lang="ja-JP" altLang="en-US" sz="2000" dirty="0"/>
                <a:t>この研修で，医療関連感染対策が「なぜ，必要なのか？」「実際にどのようなことをするのか？」を理解していただき，より効果的に感染対策を実践してください。</a:t>
              </a:r>
            </a:p>
          </p:txBody>
        </p:sp>
      </p:grpSp>
    </p:spTree>
    <p:extLst>
      <p:ext uri="{BB962C8B-B14F-4D97-AF65-F5344CB8AC3E}">
        <p14:creationId xmlns:p14="http://schemas.microsoft.com/office/powerpoint/2010/main" val="42253518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ja-JP" altLang="en-US" dirty="0"/>
              <a:t>医療関連感染対策の基本</a:t>
            </a:r>
            <a:r>
              <a:rPr lang="en-US" altLang="ja-JP" baseline="30000" dirty="0"/>
              <a:t>1)</a:t>
            </a:r>
            <a:endParaRPr lang="ja-JP" altLang="en-US" baseline="30000" dirty="0"/>
          </a:p>
        </p:txBody>
      </p:sp>
      <p:sp>
        <p:nvSpPr>
          <p:cNvPr id="26627" name="Text Box 4"/>
          <p:cNvSpPr txBox="1">
            <a:spLocks noChangeArrowheads="1"/>
          </p:cNvSpPr>
          <p:nvPr/>
        </p:nvSpPr>
        <p:spPr bwMode="auto">
          <a:xfrm>
            <a:off x="714375" y="4737100"/>
            <a:ext cx="766107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400" b="1" dirty="0"/>
              <a:t>1996</a:t>
            </a:r>
            <a:r>
              <a:rPr lang="ja-JP" altLang="en-US" sz="2400" b="1" dirty="0"/>
              <a:t>年の</a:t>
            </a:r>
            <a:r>
              <a:rPr lang="en-US" altLang="ja-JP" sz="2400" b="1" dirty="0"/>
              <a:t>CDC</a:t>
            </a:r>
            <a:r>
              <a:rPr lang="ja-JP" altLang="en-US" sz="2400" b="1" dirty="0"/>
              <a:t>ガイドライン</a:t>
            </a:r>
            <a:r>
              <a:rPr lang="en-US" altLang="ja-JP" sz="2400" b="1" baseline="30000" dirty="0"/>
              <a:t>※</a:t>
            </a:r>
            <a:r>
              <a:rPr lang="ja-JP" altLang="en-US" sz="2400" b="1" dirty="0"/>
              <a:t>で取り入れられた概念です。</a:t>
            </a:r>
          </a:p>
          <a:p>
            <a:pPr eaLnBrk="1" hangingPunct="1"/>
            <a:r>
              <a:rPr lang="ja-JP" altLang="en-US" sz="2400" b="1" dirty="0"/>
              <a:t>この</a:t>
            </a:r>
            <a:r>
              <a:rPr lang="en-US" altLang="ja-JP" sz="2400" b="1" dirty="0"/>
              <a:t>2</a:t>
            </a:r>
            <a:r>
              <a:rPr lang="ja-JP" altLang="en-US" sz="2400" b="1" dirty="0"/>
              <a:t>段階戦略が医療関連感染対策の基本となります。</a:t>
            </a:r>
            <a:r>
              <a:rPr lang="en-US" altLang="ja-JP" sz="2400" b="1" baseline="30000" dirty="0"/>
              <a:t>2)</a:t>
            </a:r>
            <a:endParaRPr lang="ja-JP" altLang="en-US" sz="2400" b="1" baseline="30000" dirty="0"/>
          </a:p>
        </p:txBody>
      </p:sp>
      <p:sp>
        <p:nvSpPr>
          <p:cNvPr id="48137"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4B3B724D-126B-4EA4-AB66-58D1A1C49B5C}" type="slidenum">
              <a:rPr lang="ja-JP" altLang="en-US"/>
              <a:pPr eaLnBrk="1" hangingPunct="1"/>
              <a:t>14</a:t>
            </a:fld>
            <a:endParaRPr lang="en-US" altLang="ja-JP"/>
          </a:p>
        </p:txBody>
      </p:sp>
      <p:sp>
        <p:nvSpPr>
          <p:cNvPr id="26629" name="正方形/長方形 13"/>
          <p:cNvSpPr>
            <a:spLocks noChangeArrowheads="1"/>
          </p:cNvSpPr>
          <p:nvPr/>
        </p:nvSpPr>
        <p:spPr bwMode="auto">
          <a:xfrm>
            <a:off x="2508191" y="6416873"/>
            <a:ext cx="624369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1000" b="1" dirty="0">
                <a:solidFill>
                  <a:srgbClr val="262626"/>
                </a:solidFill>
              </a:rPr>
              <a:t>1) </a:t>
            </a:r>
            <a:r>
              <a:rPr lang="ja-JP" altLang="en-US" sz="1000" b="1" dirty="0">
                <a:solidFill>
                  <a:srgbClr val="262626"/>
                </a:solidFill>
              </a:rPr>
              <a:t>インフェクションコントロール</a:t>
            </a:r>
            <a:r>
              <a:rPr lang="zh-TW" altLang="en-US" sz="1000" b="1" dirty="0">
                <a:solidFill>
                  <a:srgbClr val="262626"/>
                </a:solidFill>
              </a:rPr>
              <a:t>編集室 編：</a:t>
            </a:r>
            <a:r>
              <a:rPr lang="ja-JP" altLang="en-US" sz="1000" b="1" dirty="0">
                <a:solidFill>
                  <a:srgbClr val="262626"/>
                </a:solidFill>
              </a:rPr>
              <a:t>感染対策 らくらく完全図解マニュアル</a:t>
            </a:r>
            <a:r>
              <a:rPr lang="zh-TW" altLang="en-US" sz="1000" b="1" dirty="0">
                <a:solidFill>
                  <a:srgbClr val="262626"/>
                </a:solidFill>
              </a:rPr>
              <a:t>，</a:t>
            </a:r>
            <a:r>
              <a:rPr lang="en-US" altLang="zh-TW" sz="1000" b="1" dirty="0">
                <a:solidFill>
                  <a:srgbClr val="262626"/>
                </a:solidFill>
              </a:rPr>
              <a:t>2009</a:t>
            </a:r>
            <a:r>
              <a:rPr lang="zh-TW" altLang="en-US" sz="1000" b="1" dirty="0">
                <a:solidFill>
                  <a:srgbClr val="262626"/>
                </a:solidFill>
              </a:rPr>
              <a:t>，</a:t>
            </a:r>
            <a:r>
              <a:rPr lang="en-US" altLang="zh-TW" sz="1000" b="1" dirty="0">
                <a:solidFill>
                  <a:srgbClr val="262626"/>
                </a:solidFill>
              </a:rPr>
              <a:t>p</a:t>
            </a:r>
            <a:r>
              <a:rPr lang="en-US" altLang="ja-JP" sz="1000" b="1" dirty="0">
                <a:solidFill>
                  <a:srgbClr val="262626"/>
                </a:solidFill>
              </a:rPr>
              <a:t>p</a:t>
            </a:r>
            <a:r>
              <a:rPr lang="en-US" altLang="zh-TW" sz="1000" b="1" dirty="0">
                <a:solidFill>
                  <a:srgbClr val="262626"/>
                </a:solidFill>
              </a:rPr>
              <a:t>.8-11</a:t>
            </a:r>
            <a:r>
              <a:rPr lang="ja-JP" altLang="en-US" sz="1000" b="1" dirty="0" err="1">
                <a:solidFill>
                  <a:srgbClr val="262626"/>
                </a:solidFill>
              </a:rPr>
              <a:t>，</a:t>
            </a:r>
            <a:r>
              <a:rPr lang="ja-JP" altLang="en-US" sz="1000" b="1" dirty="0">
                <a:solidFill>
                  <a:srgbClr val="262626"/>
                </a:solidFill>
              </a:rPr>
              <a:t>メディカ出版，大阪</a:t>
            </a:r>
            <a:endParaRPr lang="zh-TW" altLang="en-US" sz="1000" b="1" dirty="0">
              <a:solidFill>
                <a:srgbClr val="262626"/>
              </a:solidFill>
            </a:endParaRPr>
          </a:p>
          <a:p>
            <a:pPr algn="r" eaLnBrk="1" hangingPunct="1"/>
            <a:r>
              <a:rPr lang="en-US" altLang="ja-JP" sz="1000" b="1" dirty="0">
                <a:solidFill>
                  <a:srgbClr val="262626"/>
                </a:solidFill>
              </a:rPr>
              <a:t>2) </a:t>
            </a:r>
            <a:r>
              <a:rPr lang="ja-JP" altLang="zh-TW" sz="1000" b="1" dirty="0">
                <a:solidFill>
                  <a:srgbClr val="262626"/>
                </a:solidFill>
              </a:rPr>
              <a:t>矢野邦夫ほか 編：臨床ですぐ使える感染対策エビデンス集＋現場活用術，2010，pp.15-17，メディカ出版，大阪</a:t>
            </a:r>
          </a:p>
        </p:txBody>
      </p:sp>
      <p:sp>
        <p:nvSpPr>
          <p:cNvPr id="26630" name="正方形/長方形 2"/>
          <p:cNvSpPr>
            <a:spLocks noChangeArrowheads="1"/>
          </p:cNvSpPr>
          <p:nvPr/>
        </p:nvSpPr>
        <p:spPr bwMode="auto">
          <a:xfrm>
            <a:off x="714375" y="1422400"/>
            <a:ext cx="8054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400" b="1" dirty="0"/>
              <a:t>日本を含む様々な国で採用されている感染対策システムは，</a:t>
            </a:r>
          </a:p>
        </p:txBody>
      </p:sp>
      <p:sp>
        <p:nvSpPr>
          <p:cNvPr id="17" name="Text Box 21"/>
          <p:cNvSpPr txBox="1">
            <a:spLocks noChangeArrowheads="1"/>
          </p:cNvSpPr>
          <p:nvPr/>
        </p:nvSpPr>
        <p:spPr bwMode="auto">
          <a:xfrm>
            <a:off x="2395538" y="5972175"/>
            <a:ext cx="6373812" cy="263525"/>
          </a:xfrm>
          <a:prstGeom prst="rect">
            <a:avLst/>
          </a:prstGeom>
          <a:noFill/>
          <a:ln w="9525">
            <a:noFill/>
            <a:miter lim="800000"/>
            <a:headEnd/>
            <a:tailEnd/>
          </a:ln>
        </p:spPr>
        <p:txBody>
          <a:bodyPr wrap="none" lIns="90000" tIns="46800" rIns="90000" bIns="46800">
            <a:spAutoFit/>
          </a:bodyPr>
          <a:lstStyle/>
          <a:p>
            <a:pPr marL="152400" indent="-152400" algn="r">
              <a:defRPr/>
            </a:pPr>
            <a:r>
              <a:rPr lang="en-US" altLang="ja-JP" sz="1100" b="1" dirty="0">
                <a:latin typeface="+mn-lt"/>
                <a:ea typeface="+mn-ea"/>
              </a:rPr>
              <a:t>※</a:t>
            </a:r>
            <a:r>
              <a:rPr lang="en-US" altLang="zh-TW" sz="1100" b="1" dirty="0">
                <a:latin typeface="+mn-lt"/>
                <a:ea typeface="+mn-ea"/>
              </a:rPr>
              <a:t>Guideline for isolation precautions in hospitals</a:t>
            </a:r>
            <a:r>
              <a:rPr lang="zh-TW" altLang="en-US" sz="1100" b="1" dirty="0">
                <a:latin typeface="+mn-lt"/>
                <a:ea typeface="+mn-ea"/>
              </a:rPr>
              <a:t>（病院</a:t>
            </a:r>
            <a:r>
              <a:rPr lang="ja-JP" altLang="en-US" sz="1100" b="1" dirty="0">
                <a:latin typeface="+mn-lt"/>
                <a:ea typeface="+mn-ea"/>
              </a:rPr>
              <a:t>における</a:t>
            </a:r>
            <a:r>
              <a:rPr lang="zh-TW" altLang="en-US" sz="1100" b="1" dirty="0">
                <a:latin typeface="+mn-lt"/>
                <a:ea typeface="+mn-ea"/>
              </a:rPr>
              <a:t>隔離予防策</a:t>
            </a:r>
            <a:r>
              <a:rPr lang="ja-JP" altLang="en-US" sz="1100" b="1" dirty="0">
                <a:latin typeface="+mn-lt"/>
                <a:ea typeface="+mn-ea"/>
              </a:rPr>
              <a:t>のためのガイドライン）</a:t>
            </a:r>
          </a:p>
        </p:txBody>
      </p:sp>
      <p:sp>
        <p:nvSpPr>
          <p:cNvPr id="26632" name="正方形/長方形 5"/>
          <p:cNvSpPr>
            <a:spLocks noChangeArrowheads="1"/>
          </p:cNvSpPr>
          <p:nvPr/>
        </p:nvSpPr>
        <p:spPr bwMode="auto">
          <a:xfrm>
            <a:off x="714375" y="4251325"/>
            <a:ext cx="2663825"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800" dirty="0">
                <a:latin typeface="HGP創英角ｺﾞｼｯｸUB" panose="020B0900000000000000" pitchFamily="50" charset="-128"/>
                <a:ea typeface="HGP創英角ｺﾞｼｯｸUB" panose="020B0900000000000000" pitchFamily="50" charset="-128"/>
              </a:rPr>
              <a:t>の</a:t>
            </a:r>
            <a:r>
              <a:rPr lang="en-US" altLang="ja-JP" sz="2800" dirty="0">
                <a:solidFill>
                  <a:srgbClr val="D7000F"/>
                </a:solidFill>
                <a:latin typeface="HGP創英角ｺﾞｼｯｸUB" panose="020B0900000000000000" pitchFamily="50" charset="-128"/>
                <a:ea typeface="HGP創英角ｺﾞｼｯｸUB" panose="020B0900000000000000" pitchFamily="50" charset="-128"/>
              </a:rPr>
              <a:t>2</a:t>
            </a:r>
            <a:r>
              <a:rPr lang="ja-JP" altLang="en-US" sz="2800" dirty="0">
                <a:solidFill>
                  <a:srgbClr val="D7000F"/>
                </a:solidFill>
                <a:latin typeface="HGP創英角ｺﾞｼｯｸUB" panose="020B0900000000000000" pitchFamily="50" charset="-128"/>
                <a:ea typeface="HGP創英角ｺﾞｼｯｸUB" panose="020B0900000000000000" pitchFamily="50" charset="-128"/>
              </a:rPr>
              <a:t>段階戦略</a:t>
            </a:r>
            <a:r>
              <a:rPr lang="ja-JP" altLang="en-US" sz="2400" b="1" dirty="0">
                <a:solidFill>
                  <a:srgbClr val="000000"/>
                </a:solidFill>
              </a:rPr>
              <a:t>で，</a:t>
            </a:r>
          </a:p>
        </p:txBody>
      </p:sp>
      <p:sp>
        <p:nvSpPr>
          <p:cNvPr id="25" name="角丸四角形 24"/>
          <p:cNvSpPr/>
          <p:nvPr/>
        </p:nvSpPr>
        <p:spPr>
          <a:xfrm>
            <a:off x="4772888" y="2204316"/>
            <a:ext cx="3501152" cy="1699490"/>
          </a:xfrm>
          <a:prstGeom prst="roundRect">
            <a:avLst>
              <a:gd name="adj" fmla="val 10145"/>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reflection blurRad="6350" stA="52000" endA="300" endPos="20000" dir="5400000" sy="-100000" algn="bl" rotWithShape="0"/>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3000" dirty="0">
                <a:solidFill>
                  <a:schemeClr val="bg1"/>
                </a:solidFill>
                <a:effectLst>
                  <a:glow rad="101600">
                    <a:schemeClr val="tx1"/>
                  </a:glow>
                </a:effectLst>
                <a:latin typeface="+mj-ea"/>
                <a:ea typeface="+mj-ea"/>
              </a:rPr>
              <a:t>感染経路別予防策</a:t>
            </a:r>
            <a:endParaRPr lang="zh-TW" altLang="en-US" sz="3000" baseline="30000" dirty="0">
              <a:solidFill>
                <a:schemeClr val="bg1"/>
              </a:solidFill>
              <a:effectLst>
                <a:glow rad="101600">
                  <a:schemeClr val="tx1"/>
                </a:glow>
              </a:effectLst>
              <a:latin typeface="+mj-ea"/>
              <a:ea typeface="+mj-ea"/>
            </a:endParaRPr>
          </a:p>
        </p:txBody>
      </p:sp>
      <p:sp>
        <p:nvSpPr>
          <p:cNvPr id="26" name="角丸四角形 25"/>
          <p:cNvSpPr/>
          <p:nvPr/>
        </p:nvSpPr>
        <p:spPr>
          <a:xfrm>
            <a:off x="859792" y="2204316"/>
            <a:ext cx="3502800" cy="1699490"/>
          </a:xfrm>
          <a:prstGeom prst="roundRect">
            <a:avLst>
              <a:gd name="adj" fmla="val 9602"/>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reflection blurRad="6350" stA="52000" endA="300" endPos="20000" dir="5400000" sy="-100000" algn="bl" rotWithShape="0"/>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3000" dirty="0">
                <a:solidFill>
                  <a:schemeClr val="bg1"/>
                </a:solidFill>
                <a:effectLst>
                  <a:glow rad="101600">
                    <a:schemeClr val="tx1"/>
                  </a:glow>
                </a:effectLst>
                <a:latin typeface="+mj-ea"/>
                <a:ea typeface="+mj-ea"/>
              </a:rPr>
              <a:t>標準予防策</a:t>
            </a:r>
            <a:endParaRPr lang="zh-TW" altLang="en-US" sz="3000" baseline="30000" dirty="0">
              <a:solidFill>
                <a:schemeClr val="bg1"/>
              </a:solidFill>
              <a:effectLst>
                <a:glow rad="101600">
                  <a:schemeClr val="tx1"/>
                </a:glow>
              </a:effectLst>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ja-JP" altLang="en-US" dirty="0"/>
              <a:t>２段階の医療関連感染対策</a:t>
            </a:r>
            <a:r>
              <a:rPr lang="en-US" altLang="ja-JP" baseline="30000" dirty="0"/>
              <a:t>1)</a:t>
            </a:r>
            <a:endParaRPr lang="ja-JP" altLang="en-US" baseline="30000" dirty="0"/>
          </a:p>
        </p:txBody>
      </p:sp>
      <p:sp>
        <p:nvSpPr>
          <p:cNvPr id="27651" name="Rectangle 9"/>
          <p:cNvSpPr>
            <a:spLocks noChangeArrowheads="1"/>
          </p:cNvSpPr>
          <p:nvPr/>
        </p:nvSpPr>
        <p:spPr bwMode="auto">
          <a:xfrm>
            <a:off x="3957638" y="1260475"/>
            <a:ext cx="4933950" cy="1017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dirty="0">
                <a:solidFill>
                  <a:srgbClr val="D7000F"/>
                </a:solidFill>
                <a:ea typeface="HGP創英角ｺﾞｼｯｸUB" panose="020B0900000000000000" pitchFamily="50" charset="-128"/>
              </a:rPr>
              <a:t>「すべての患者の血液と，汗を除いた体液</a:t>
            </a:r>
            <a:br>
              <a:rPr lang="en-US" altLang="ja-JP" sz="2000" dirty="0">
                <a:solidFill>
                  <a:srgbClr val="D7000F"/>
                </a:solidFill>
                <a:ea typeface="HGP創英角ｺﾞｼｯｸUB" panose="020B0900000000000000" pitchFamily="50" charset="-128"/>
              </a:rPr>
            </a:br>
            <a:r>
              <a:rPr lang="en-US" altLang="ja-JP" sz="2000" dirty="0">
                <a:solidFill>
                  <a:srgbClr val="D7000F"/>
                </a:solidFill>
                <a:ea typeface="HGP創英角ｺﾞｼｯｸUB" panose="020B0900000000000000" pitchFamily="50" charset="-128"/>
              </a:rPr>
              <a:t> </a:t>
            </a:r>
            <a:r>
              <a:rPr lang="ja-JP" altLang="en-US" sz="2000" dirty="0">
                <a:solidFill>
                  <a:srgbClr val="D7000F"/>
                </a:solidFill>
                <a:ea typeface="HGP創英角ｺﾞｼｯｸUB" panose="020B0900000000000000" pitchFamily="50" charset="-128"/>
              </a:rPr>
              <a:t>（排泄物，分泌物，粘膜，創傷のある皮膚）を感染性として取り扱うこと」</a:t>
            </a:r>
            <a:r>
              <a:rPr lang="en-US" altLang="ja-JP" sz="2000" baseline="30000" dirty="0">
                <a:solidFill>
                  <a:srgbClr val="D7000F"/>
                </a:solidFill>
                <a:ea typeface="HGP創英角ｺﾞｼｯｸUB" panose="020B0900000000000000" pitchFamily="50" charset="-128"/>
              </a:rPr>
              <a:t>2)</a:t>
            </a:r>
            <a:endParaRPr lang="ja-JP" altLang="en-US" baseline="30000" dirty="0">
              <a:solidFill>
                <a:srgbClr val="D7000F"/>
              </a:solidFill>
            </a:endParaRPr>
          </a:p>
        </p:txBody>
      </p:sp>
      <p:sp>
        <p:nvSpPr>
          <p:cNvPr id="27652" name="Rectangle 10"/>
          <p:cNvSpPr>
            <a:spLocks noChangeArrowheads="1"/>
          </p:cNvSpPr>
          <p:nvPr/>
        </p:nvSpPr>
        <p:spPr bwMode="auto">
          <a:xfrm>
            <a:off x="3935413" y="3962400"/>
            <a:ext cx="4956175" cy="709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dirty="0">
                <a:solidFill>
                  <a:srgbClr val="D7000F"/>
                </a:solidFill>
              </a:rPr>
              <a:t>　</a:t>
            </a:r>
            <a:r>
              <a:rPr lang="ja-JP" altLang="en-US" sz="2000" dirty="0">
                <a:solidFill>
                  <a:srgbClr val="D7000F"/>
                </a:solidFill>
                <a:ea typeface="HGP創英角ｺﾞｼｯｸUB" panose="020B0900000000000000" pitchFamily="50" charset="-128"/>
              </a:rPr>
              <a:t>「感染症種類判明により，適切な予防対策</a:t>
            </a:r>
            <a:br>
              <a:rPr lang="en-US" altLang="ja-JP" sz="2000" dirty="0">
                <a:solidFill>
                  <a:srgbClr val="D7000F"/>
                </a:solidFill>
                <a:ea typeface="HGP創英角ｺﾞｼｯｸUB" panose="020B0900000000000000" pitchFamily="50" charset="-128"/>
              </a:rPr>
            </a:br>
            <a:r>
              <a:rPr lang="ja-JP" altLang="en-US" sz="2000" dirty="0">
                <a:solidFill>
                  <a:srgbClr val="D7000F"/>
                </a:solidFill>
                <a:ea typeface="HGP創英角ｺﾞｼｯｸUB" panose="020B0900000000000000" pitchFamily="50" charset="-128"/>
              </a:rPr>
              <a:t>　を整えること」</a:t>
            </a:r>
            <a:r>
              <a:rPr lang="en-US" altLang="ja-JP" sz="2000" baseline="30000" dirty="0">
                <a:solidFill>
                  <a:srgbClr val="D7000F"/>
                </a:solidFill>
                <a:ea typeface="HGP創英角ｺﾞｼｯｸUB" panose="020B0900000000000000" pitchFamily="50" charset="-128"/>
              </a:rPr>
              <a:t>2)</a:t>
            </a:r>
            <a:r>
              <a:rPr lang="ja-JP" altLang="en-US" dirty="0">
                <a:solidFill>
                  <a:srgbClr val="D7000F"/>
                </a:solidFill>
              </a:rPr>
              <a:t>　</a:t>
            </a:r>
            <a:endParaRPr lang="ja-JP" altLang="en-US" dirty="0"/>
          </a:p>
        </p:txBody>
      </p:sp>
      <p:sp>
        <p:nvSpPr>
          <p:cNvPr id="48137"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7CE40C6-A058-4E1D-B9B2-26B8631478C1}" type="slidenum">
              <a:rPr lang="ja-JP" altLang="en-US"/>
              <a:pPr eaLnBrk="1" hangingPunct="1"/>
              <a:t>15</a:t>
            </a:fld>
            <a:endParaRPr lang="en-US" altLang="ja-JP"/>
          </a:p>
        </p:txBody>
      </p:sp>
      <p:graphicFrame>
        <p:nvGraphicFramePr>
          <p:cNvPr id="27683" name="Group 35"/>
          <p:cNvGraphicFramePr>
            <a:graphicFrameLocks noGrp="1"/>
          </p:cNvGraphicFramePr>
          <p:nvPr/>
        </p:nvGraphicFramePr>
        <p:xfrm>
          <a:off x="1968500" y="2501900"/>
          <a:ext cx="5207000" cy="1104900"/>
        </p:xfrm>
        <a:graphic>
          <a:graphicData uri="http://schemas.openxmlformats.org/drawingml/2006/table">
            <a:tbl>
              <a:tblPr/>
              <a:tblGrid>
                <a:gridCol w="2603500">
                  <a:extLst>
                    <a:ext uri="{9D8B030D-6E8A-4147-A177-3AD203B41FA5}">
                      <a16:colId xmlns:a16="http://schemas.microsoft.com/office/drawing/2014/main" val="20000"/>
                    </a:ext>
                  </a:extLst>
                </a:gridCol>
                <a:gridCol w="2603500">
                  <a:extLst>
                    <a:ext uri="{9D8B030D-6E8A-4147-A177-3AD203B41FA5}">
                      <a16:colId xmlns:a16="http://schemas.microsoft.com/office/drawing/2014/main" val="20001"/>
                    </a:ext>
                  </a:extLst>
                </a:gridCol>
              </a:tblGrid>
              <a:tr h="368300">
                <a:tc>
                  <a:txBody>
                    <a:bodyPr/>
                    <a:lstStyle/>
                    <a:p>
                      <a:pPr marL="68263" marR="0" lvl="0" indent="-68263" algn="l" defTabSz="914400" rtl="0" eaLnBrk="1" fontAlgn="base" latinLnBrk="0" hangingPunct="1">
                        <a:lnSpc>
                          <a:spcPct val="90000"/>
                        </a:lnSpc>
                        <a:spcBef>
                          <a:spcPts val="300"/>
                        </a:spcBef>
                        <a:spcAft>
                          <a:spcPct val="0"/>
                        </a:spcAft>
                        <a:buClrTx/>
                        <a:buSzTx/>
                        <a:buFontTx/>
                        <a:buNone/>
                        <a:tabLst/>
                      </a:pPr>
                      <a:r>
                        <a:rPr kumimoji="1" lang="ja-JP" altLang="en-US" sz="2000" b="1" i="0" u="none" strike="noStrike" cap="none" normalizeH="0" baseline="0" dirty="0">
                          <a:ln>
                            <a:noFill/>
                          </a:ln>
                          <a:solidFill>
                            <a:schemeClr val="tx1"/>
                          </a:solidFill>
                          <a:effectLst/>
                          <a:latin typeface="Arial" charset="0"/>
                          <a:ea typeface="ＭＳ Ｐゴシック" charset="-128"/>
                        </a:rPr>
                        <a:t>①手指衛生</a:t>
                      </a:r>
                    </a:p>
                  </a:txBody>
                  <a:tcPr marL="89985" marR="89985" marT="46767" marB="4676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4AECA"/>
                    </a:solidFill>
                  </a:tcPr>
                </a:tc>
                <a:tc>
                  <a:txBody>
                    <a:bodyPr/>
                    <a:lstStyle/>
                    <a:p>
                      <a:pPr marL="68263" marR="0" lvl="0" indent="-68263" algn="l" defTabSz="914400" rtl="0" eaLnBrk="1" fontAlgn="base" latinLnBrk="0" hangingPunct="1">
                        <a:lnSpc>
                          <a:spcPct val="90000"/>
                        </a:lnSpc>
                        <a:spcBef>
                          <a:spcPts val="300"/>
                        </a:spcBef>
                        <a:spcAft>
                          <a:spcPct val="0"/>
                        </a:spcAft>
                        <a:buClrTx/>
                        <a:buSzTx/>
                        <a:buFontTx/>
                        <a:buNone/>
                        <a:tabLst/>
                      </a:pPr>
                      <a:r>
                        <a:rPr kumimoji="1" lang="ja-JP" altLang="en-US" sz="2000" b="1" i="0" u="none" strike="noStrike" cap="none" normalizeH="0" baseline="0" dirty="0">
                          <a:ln>
                            <a:noFill/>
                          </a:ln>
                          <a:solidFill>
                            <a:schemeClr val="tx1"/>
                          </a:solidFill>
                          <a:effectLst/>
                          <a:latin typeface="Arial" charset="0"/>
                          <a:ea typeface="ＭＳ Ｐゴシック" charset="-128"/>
                        </a:rPr>
                        <a:t>④環境整備</a:t>
                      </a:r>
                    </a:p>
                  </a:txBody>
                  <a:tcPr marL="89985" marR="89985" marT="46767" marB="4676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4AECA"/>
                    </a:solidFill>
                  </a:tcPr>
                </a:tc>
                <a:extLst>
                  <a:ext uri="{0D108BD9-81ED-4DB2-BD59-A6C34878D82A}">
                    <a16:rowId xmlns:a16="http://schemas.microsoft.com/office/drawing/2014/main" val="10000"/>
                  </a:ext>
                </a:extLst>
              </a:tr>
              <a:tr h="368300">
                <a:tc>
                  <a:txBody>
                    <a:bodyPr/>
                    <a:lstStyle/>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2000" b="1" i="0" u="none" strike="noStrike" cap="none" normalizeH="0" baseline="0">
                          <a:ln>
                            <a:noFill/>
                          </a:ln>
                          <a:solidFill>
                            <a:schemeClr val="tx1"/>
                          </a:solidFill>
                          <a:effectLst/>
                          <a:latin typeface="Arial" charset="0"/>
                          <a:ea typeface="ＭＳ Ｐゴシック" charset="-128"/>
                        </a:rPr>
                        <a:t>②個人防護具</a:t>
                      </a:r>
                    </a:p>
                  </a:txBody>
                  <a:tcPr marL="89985" marR="89985" marT="46767" marB="4676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4AECA"/>
                    </a:solidFill>
                  </a:tcPr>
                </a:tc>
                <a:tc>
                  <a:txBody>
                    <a:bodyPr/>
                    <a:lstStyle/>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2000" b="1" i="0" u="none" strike="noStrike" cap="none" normalizeH="0" baseline="0" dirty="0">
                          <a:ln>
                            <a:noFill/>
                          </a:ln>
                          <a:solidFill>
                            <a:schemeClr val="tx1"/>
                          </a:solidFill>
                          <a:effectLst/>
                          <a:latin typeface="Arial" charset="0"/>
                          <a:ea typeface="ＭＳ Ｐゴシック" charset="-128"/>
                        </a:rPr>
                        <a:t>⑤リネン管理</a:t>
                      </a:r>
                    </a:p>
                  </a:txBody>
                  <a:tcPr marL="89985" marR="89985" marT="46767" marB="4676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4AECA"/>
                    </a:solidFill>
                  </a:tcPr>
                </a:tc>
                <a:extLst>
                  <a:ext uri="{0D108BD9-81ED-4DB2-BD59-A6C34878D82A}">
                    <a16:rowId xmlns:a16="http://schemas.microsoft.com/office/drawing/2014/main" val="10001"/>
                  </a:ext>
                </a:extLst>
              </a:tr>
              <a:tr h="368300">
                <a:tc>
                  <a:txBody>
                    <a:bodyPr/>
                    <a:lstStyle/>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2000" b="1" i="0" u="none" strike="noStrike" cap="none" normalizeH="0" baseline="0">
                          <a:ln>
                            <a:noFill/>
                          </a:ln>
                          <a:solidFill>
                            <a:schemeClr val="tx1"/>
                          </a:solidFill>
                          <a:effectLst/>
                          <a:latin typeface="Arial" charset="0"/>
                          <a:ea typeface="ＭＳ Ｐゴシック" charset="-128"/>
                        </a:rPr>
                        <a:t>③器具の洗浄と除菌</a:t>
                      </a:r>
                    </a:p>
                  </a:txBody>
                  <a:tcPr marL="89985" marR="89985" marT="46767" marB="4676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4AECA"/>
                    </a:solidFill>
                  </a:tcPr>
                </a:tc>
                <a:tc>
                  <a:txBody>
                    <a:bodyPr/>
                    <a:lstStyle/>
                    <a:p>
                      <a:pPr marL="77788" marR="0" lvl="0" indent="-77788" algn="l" defTabSz="914400" rtl="0" eaLnBrk="1" fontAlgn="base" latinLnBrk="0" hangingPunct="1">
                        <a:lnSpc>
                          <a:spcPct val="90000"/>
                        </a:lnSpc>
                        <a:spcBef>
                          <a:spcPts val="300"/>
                        </a:spcBef>
                        <a:spcAft>
                          <a:spcPct val="0"/>
                        </a:spcAft>
                        <a:buClrTx/>
                        <a:buSzTx/>
                        <a:buFontTx/>
                        <a:buNone/>
                        <a:tabLst/>
                      </a:pPr>
                      <a:r>
                        <a:rPr kumimoji="1" lang="ja-JP" altLang="en-US" sz="2000" b="1" i="0" u="none" strike="noStrike" cap="none" normalizeH="0" baseline="0" dirty="0">
                          <a:ln>
                            <a:noFill/>
                          </a:ln>
                          <a:solidFill>
                            <a:schemeClr val="tx1"/>
                          </a:solidFill>
                          <a:effectLst/>
                          <a:latin typeface="Arial" charset="0"/>
                          <a:ea typeface="ＭＳ Ｐゴシック" charset="-128"/>
                        </a:rPr>
                        <a:t>⑥医療廃棄物管理</a:t>
                      </a:r>
                    </a:p>
                  </a:txBody>
                  <a:tcPr marL="89985" marR="89985" marT="46767" marB="4676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F4AECA"/>
                    </a:solidFill>
                  </a:tcPr>
                </a:tc>
                <a:extLst>
                  <a:ext uri="{0D108BD9-81ED-4DB2-BD59-A6C34878D82A}">
                    <a16:rowId xmlns:a16="http://schemas.microsoft.com/office/drawing/2014/main" val="10002"/>
                  </a:ext>
                </a:extLst>
              </a:tr>
            </a:tbl>
          </a:graphicData>
        </a:graphic>
      </p:graphicFrame>
      <p:sp>
        <p:nvSpPr>
          <p:cNvPr id="27668" name="正方形/長方形 2"/>
          <p:cNvSpPr>
            <a:spLocks noChangeArrowheads="1"/>
          </p:cNvSpPr>
          <p:nvPr/>
        </p:nvSpPr>
        <p:spPr bwMode="auto">
          <a:xfrm>
            <a:off x="7175500" y="3240088"/>
            <a:ext cx="5524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600"/>
              <a:t>など</a:t>
            </a:r>
          </a:p>
        </p:txBody>
      </p:sp>
      <p:graphicFrame>
        <p:nvGraphicFramePr>
          <p:cNvPr id="17" name="Group 751"/>
          <p:cNvGraphicFramePr>
            <a:graphicFrameLocks noGrp="1"/>
          </p:cNvGraphicFramePr>
          <p:nvPr/>
        </p:nvGraphicFramePr>
        <p:xfrm>
          <a:off x="1968500" y="4918075"/>
          <a:ext cx="5207000" cy="1103322"/>
        </p:xfrm>
        <a:graphic>
          <a:graphicData uri="http://schemas.openxmlformats.org/drawingml/2006/table">
            <a:tbl>
              <a:tblPr/>
              <a:tblGrid>
                <a:gridCol w="5207000">
                  <a:extLst>
                    <a:ext uri="{9D8B030D-6E8A-4147-A177-3AD203B41FA5}">
                      <a16:colId xmlns:a16="http://schemas.microsoft.com/office/drawing/2014/main" val="20000"/>
                    </a:ext>
                  </a:extLst>
                </a:gridCol>
              </a:tblGrid>
              <a:tr h="367771">
                <a:tc>
                  <a:txBody>
                    <a:bodyPr/>
                    <a:lstStyle/>
                    <a:p>
                      <a:pPr marL="68263" marR="0" lvl="0" indent="-68263" algn="ctr" defTabSz="914400" rtl="0" eaLnBrk="1" fontAlgn="base" latinLnBrk="0" hangingPunct="1">
                        <a:lnSpc>
                          <a:spcPct val="90000"/>
                        </a:lnSpc>
                        <a:spcBef>
                          <a:spcPts val="300"/>
                        </a:spcBef>
                        <a:spcAft>
                          <a:spcPct val="0"/>
                        </a:spcAft>
                        <a:buClrTx/>
                        <a:buSzTx/>
                        <a:buFontTx/>
                        <a:buNone/>
                        <a:tabLst/>
                      </a:pPr>
                      <a:r>
                        <a:rPr lang="ja-JP" altLang="en-US" sz="2000" b="1" dirty="0">
                          <a:solidFill>
                            <a:schemeClr val="tx1"/>
                          </a:solidFill>
                        </a:rPr>
                        <a:t>①空気予防策</a:t>
                      </a:r>
                    </a:p>
                  </a:txBody>
                  <a:tcPr marL="89985" marR="89985" marT="46727" marB="4672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A7E6FF"/>
                    </a:solidFill>
                  </a:tcPr>
                </a:tc>
                <a:extLst>
                  <a:ext uri="{0D108BD9-81ED-4DB2-BD59-A6C34878D82A}">
                    <a16:rowId xmlns:a16="http://schemas.microsoft.com/office/drawing/2014/main" val="10000"/>
                  </a:ext>
                </a:extLst>
              </a:tr>
              <a:tr h="367771">
                <a:tc>
                  <a:txBody>
                    <a:bodyPr/>
                    <a:lstStyle/>
                    <a:p>
                      <a:pPr marL="77788" marR="0" lvl="0" indent="-77788" algn="ctr" defTabSz="914400" rtl="0" eaLnBrk="1" fontAlgn="base" latinLnBrk="0" hangingPunct="1">
                        <a:lnSpc>
                          <a:spcPct val="90000"/>
                        </a:lnSpc>
                        <a:spcBef>
                          <a:spcPts val="300"/>
                        </a:spcBef>
                        <a:spcAft>
                          <a:spcPct val="0"/>
                        </a:spcAft>
                        <a:buClrTx/>
                        <a:buSzTx/>
                        <a:buFontTx/>
                        <a:buNone/>
                        <a:tabLst/>
                      </a:pPr>
                      <a:r>
                        <a:rPr lang="ja-JP" altLang="en-US" sz="2000" b="1" dirty="0">
                          <a:solidFill>
                            <a:schemeClr val="tx1"/>
                          </a:solidFill>
                        </a:rPr>
                        <a:t>②飛沫予防策</a:t>
                      </a:r>
                    </a:p>
                  </a:txBody>
                  <a:tcPr marL="89985" marR="89985" marT="46727" marB="4672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A7E6FF"/>
                    </a:solidFill>
                  </a:tcPr>
                </a:tc>
                <a:extLst>
                  <a:ext uri="{0D108BD9-81ED-4DB2-BD59-A6C34878D82A}">
                    <a16:rowId xmlns:a16="http://schemas.microsoft.com/office/drawing/2014/main" val="10001"/>
                  </a:ext>
                </a:extLst>
              </a:tr>
              <a:tr h="367771">
                <a:tc>
                  <a:txBody>
                    <a:bodyPr/>
                    <a:lstStyle/>
                    <a:p>
                      <a:pPr marL="77788" marR="0" lvl="0" indent="-77788" algn="ctr" defTabSz="914400" rtl="0" eaLnBrk="1" fontAlgn="base" latinLnBrk="0" hangingPunct="1">
                        <a:lnSpc>
                          <a:spcPct val="90000"/>
                        </a:lnSpc>
                        <a:spcBef>
                          <a:spcPts val="300"/>
                        </a:spcBef>
                        <a:spcAft>
                          <a:spcPct val="0"/>
                        </a:spcAft>
                        <a:buClrTx/>
                        <a:buSzTx/>
                        <a:buFontTx/>
                        <a:buNone/>
                        <a:tabLst/>
                      </a:pPr>
                      <a:r>
                        <a:rPr lang="ja-JP" altLang="en-US" sz="2000" b="1" dirty="0">
                          <a:solidFill>
                            <a:schemeClr val="tx1"/>
                          </a:solidFill>
                        </a:rPr>
                        <a:t>③接触予防策</a:t>
                      </a:r>
                    </a:p>
                  </a:txBody>
                  <a:tcPr marL="89985" marR="89985" marT="46727" marB="46727" anchor="ctr" horzOverflow="overflow">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a:noFill/>
                    </a:lnTlToBr>
                    <a:lnBlToTr>
                      <a:noFill/>
                    </a:lnBlToTr>
                    <a:solidFill>
                      <a:srgbClr val="A7E6FF"/>
                    </a:solidFill>
                  </a:tcPr>
                </a:tc>
                <a:extLst>
                  <a:ext uri="{0D108BD9-81ED-4DB2-BD59-A6C34878D82A}">
                    <a16:rowId xmlns:a16="http://schemas.microsoft.com/office/drawing/2014/main" val="10002"/>
                  </a:ext>
                </a:extLst>
              </a:tr>
            </a:tbl>
          </a:graphicData>
        </a:graphic>
      </p:graphicFrame>
      <p:sp>
        <p:nvSpPr>
          <p:cNvPr id="26" name="角丸四角形 25"/>
          <p:cNvSpPr/>
          <p:nvPr/>
        </p:nvSpPr>
        <p:spPr>
          <a:xfrm>
            <a:off x="457200" y="3951397"/>
            <a:ext cx="3501152" cy="662606"/>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reflection blurRad="6350" stA="52000" endA="300" endPos="35000" dir="5400000" sy="-100000" algn="bl" rotWithShape="0"/>
          </a:effectLst>
          <a:scene3d>
            <a:camera prst="orthographicFront"/>
            <a:lightRig rig="threePt" dir="t"/>
          </a:scene3d>
          <a:sp3d>
            <a:bevelT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2900" dirty="0">
                <a:solidFill>
                  <a:schemeClr val="bg1"/>
                </a:solidFill>
                <a:effectLst>
                  <a:glow rad="101600">
                    <a:schemeClr val="tx1"/>
                  </a:glow>
                </a:effectLst>
                <a:latin typeface="+mj-ea"/>
                <a:ea typeface="+mj-ea"/>
              </a:rPr>
              <a:t>感染経路別予防策</a:t>
            </a:r>
            <a:endParaRPr lang="zh-TW" altLang="en-US" sz="2900" baseline="30000" dirty="0">
              <a:solidFill>
                <a:schemeClr val="bg1"/>
              </a:solidFill>
              <a:effectLst>
                <a:glow rad="101600">
                  <a:schemeClr val="tx1"/>
                </a:glow>
              </a:effectLst>
              <a:latin typeface="+mj-ea"/>
              <a:ea typeface="+mj-ea"/>
            </a:endParaRPr>
          </a:p>
        </p:txBody>
      </p:sp>
      <p:sp>
        <p:nvSpPr>
          <p:cNvPr id="27" name="角丸四角形 26"/>
          <p:cNvSpPr/>
          <p:nvPr/>
        </p:nvSpPr>
        <p:spPr>
          <a:xfrm>
            <a:off x="457200" y="1250500"/>
            <a:ext cx="3502800" cy="662606"/>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reflection blurRad="6350" stA="52000" endA="300" endPos="35000" dir="5400000" sy="-100000" algn="bl" rotWithShape="0"/>
          </a:effectLst>
          <a:scene3d>
            <a:camera prst="orthographicFront"/>
            <a:lightRig rig="threePt" dir="t"/>
          </a:scene3d>
          <a:sp3d>
            <a:bevelT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2900" dirty="0">
                <a:solidFill>
                  <a:schemeClr val="bg1"/>
                </a:solidFill>
                <a:effectLst>
                  <a:glow rad="101600">
                    <a:schemeClr val="tx1"/>
                  </a:glow>
                </a:effectLst>
                <a:latin typeface="HGP創英角ｺﾞｼｯｸUB"/>
                <a:ea typeface="HGP創英角ｺﾞｼｯｸUB"/>
              </a:rPr>
              <a:t>標準予防策</a:t>
            </a:r>
            <a:endParaRPr lang="ja-JP" altLang="en-US" sz="2900" baseline="30000" dirty="0">
              <a:solidFill>
                <a:schemeClr val="bg1"/>
              </a:solidFill>
              <a:effectLst>
                <a:glow rad="101600">
                  <a:schemeClr val="tx1"/>
                </a:glow>
              </a:effectLst>
              <a:latin typeface="HGP創英角ｺﾞｼｯｸUB"/>
              <a:ea typeface="HGP創英角ｺﾞｼｯｸUB"/>
            </a:endParaRPr>
          </a:p>
        </p:txBody>
      </p:sp>
      <p:sp>
        <p:nvSpPr>
          <p:cNvPr id="27681" name="正方形/長方形 13"/>
          <p:cNvSpPr>
            <a:spLocks noChangeArrowheads="1"/>
          </p:cNvSpPr>
          <p:nvPr/>
        </p:nvSpPr>
        <p:spPr bwMode="auto">
          <a:xfrm>
            <a:off x="2508191" y="6416873"/>
            <a:ext cx="624369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1000" b="1" dirty="0">
                <a:solidFill>
                  <a:srgbClr val="262626"/>
                </a:solidFill>
              </a:rPr>
              <a:t>1) </a:t>
            </a:r>
            <a:r>
              <a:rPr lang="ja-JP" altLang="zh-TW" sz="1000" b="1" dirty="0">
                <a:solidFill>
                  <a:srgbClr val="262626"/>
                </a:solidFill>
              </a:rPr>
              <a:t>矢野邦夫ほか 編：臨床ですぐ使える感染対策エビデンス集＋現場活用術，2010，pp.15-17，メディカ出版，大阪</a:t>
            </a:r>
            <a:endParaRPr lang="en-US" altLang="ja-JP" sz="1000" b="1" dirty="0">
              <a:solidFill>
                <a:srgbClr val="262626"/>
              </a:solidFill>
            </a:endParaRPr>
          </a:p>
          <a:p>
            <a:pPr algn="r" eaLnBrk="1" hangingPunct="1"/>
            <a:r>
              <a:rPr lang="en-US" altLang="ja-JP" sz="1000" b="1" dirty="0">
                <a:solidFill>
                  <a:srgbClr val="262626"/>
                </a:solidFill>
              </a:rPr>
              <a:t>2) </a:t>
            </a:r>
            <a:r>
              <a:rPr lang="ja-JP" altLang="en-US" sz="1000" b="1" dirty="0">
                <a:solidFill>
                  <a:srgbClr val="262626"/>
                </a:solidFill>
              </a:rPr>
              <a:t>インフェクションコントロール</a:t>
            </a:r>
            <a:r>
              <a:rPr lang="zh-TW" altLang="en-US" sz="1000" b="1" dirty="0">
                <a:solidFill>
                  <a:srgbClr val="262626"/>
                </a:solidFill>
              </a:rPr>
              <a:t>編集室 編：</a:t>
            </a:r>
            <a:r>
              <a:rPr lang="ja-JP" altLang="en-US" sz="1000" b="1" dirty="0">
                <a:solidFill>
                  <a:srgbClr val="262626"/>
                </a:solidFill>
              </a:rPr>
              <a:t>感染対策 らくらく完全図解マニュアル</a:t>
            </a:r>
            <a:r>
              <a:rPr lang="zh-TW" altLang="en-US" sz="1000" b="1" dirty="0">
                <a:solidFill>
                  <a:srgbClr val="262626"/>
                </a:solidFill>
              </a:rPr>
              <a:t>，</a:t>
            </a:r>
            <a:r>
              <a:rPr lang="en-US" altLang="zh-TW" sz="1000" b="1" dirty="0">
                <a:solidFill>
                  <a:srgbClr val="262626"/>
                </a:solidFill>
              </a:rPr>
              <a:t>2009</a:t>
            </a:r>
            <a:r>
              <a:rPr lang="zh-TW" altLang="en-US" sz="1000" b="1" dirty="0">
                <a:solidFill>
                  <a:srgbClr val="262626"/>
                </a:solidFill>
              </a:rPr>
              <a:t>，</a:t>
            </a:r>
            <a:r>
              <a:rPr lang="en-US" altLang="zh-TW" sz="1000" b="1" dirty="0">
                <a:solidFill>
                  <a:srgbClr val="262626"/>
                </a:solidFill>
              </a:rPr>
              <a:t>p</a:t>
            </a:r>
            <a:r>
              <a:rPr lang="en-US" altLang="ja-JP" sz="1000" b="1" dirty="0">
                <a:solidFill>
                  <a:srgbClr val="262626"/>
                </a:solidFill>
              </a:rPr>
              <a:t>p</a:t>
            </a:r>
            <a:r>
              <a:rPr lang="en-US" altLang="zh-TW" sz="1000" b="1" dirty="0">
                <a:solidFill>
                  <a:srgbClr val="262626"/>
                </a:solidFill>
              </a:rPr>
              <a:t>.8-11</a:t>
            </a:r>
            <a:r>
              <a:rPr lang="ja-JP" altLang="en-US" sz="1000" b="1" dirty="0" err="1">
                <a:solidFill>
                  <a:srgbClr val="262626"/>
                </a:solidFill>
              </a:rPr>
              <a:t>，</a:t>
            </a:r>
            <a:r>
              <a:rPr lang="ja-JP" altLang="en-US" sz="1000" b="1" dirty="0">
                <a:solidFill>
                  <a:srgbClr val="262626"/>
                </a:solidFill>
              </a:rPr>
              <a:t>メディカ出版，大阪</a:t>
            </a:r>
            <a:endParaRPr lang="zh-TW" altLang="en-US" sz="1000" b="1" dirty="0">
              <a:solidFill>
                <a:srgbClr val="262626"/>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Text Box 3"/>
          <p:cNvSpPr txBox="1">
            <a:spLocks noChangeArrowheads="1"/>
          </p:cNvSpPr>
          <p:nvPr/>
        </p:nvSpPr>
        <p:spPr bwMode="auto">
          <a:xfrm>
            <a:off x="2270125" y="3267075"/>
            <a:ext cx="2870200" cy="2308225"/>
          </a:xfrm>
          <a:prstGeom prst="rect">
            <a:avLst/>
          </a:prstGeom>
          <a:noFill/>
          <a:ln w="19050">
            <a:noFill/>
            <a:miter lim="800000"/>
            <a:headEnd/>
            <a:tailEnd/>
          </a:ln>
          <a:effectLst>
            <a:outerShdw blurRad="50800" dist="38100" dir="2700000" algn="tl" rotWithShape="0">
              <a:prstClr val="black">
                <a:alpha val="40000"/>
              </a:prstClr>
            </a:outerShdw>
          </a:effectLst>
        </p:spPr>
        <p:txBody>
          <a:bodyPr wrap="none">
            <a:spAutoFit/>
          </a:bodyPr>
          <a:lstStyle/>
          <a:p>
            <a:pPr fontAlgn="auto">
              <a:spcBef>
                <a:spcPts val="0"/>
              </a:spcBef>
              <a:spcAft>
                <a:spcPts val="0"/>
              </a:spcAft>
              <a:defRPr/>
            </a:pPr>
            <a:r>
              <a:rPr lang="en-US" altLang="ja-JP" sz="2400" dirty="0">
                <a:solidFill>
                  <a:schemeClr val="bg1"/>
                </a:solidFill>
                <a:latin typeface="+mn-lt"/>
                <a:ea typeface="HGP創英角ｺﾞｼｯｸUB" pitchFamily="50" charset="-128"/>
              </a:rPr>
              <a:t>①</a:t>
            </a:r>
            <a:r>
              <a:rPr lang="ja-JP" altLang="en-US" sz="2400" dirty="0">
                <a:solidFill>
                  <a:schemeClr val="bg1"/>
                </a:solidFill>
                <a:latin typeface="+mn-lt"/>
                <a:ea typeface="HGP創英角ｺﾞｼｯｸUB" pitchFamily="50" charset="-128"/>
              </a:rPr>
              <a:t>手指衛生</a:t>
            </a:r>
          </a:p>
          <a:p>
            <a:pPr fontAlgn="auto">
              <a:spcBef>
                <a:spcPts val="0"/>
              </a:spcBef>
              <a:spcAft>
                <a:spcPts val="0"/>
              </a:spcAft>
              <a:defRPr/>
            </a:pPr>
            <a:r>
              <a:rPr lang="ja-JP" altLang="en-US" sz="2400" dirty="0">
                <a:solidFill>
                  <a:schemeClr val="bg1"/>
                </a:solidFill>
                <a:latin typeface="+mn-lt"/>
                <a:ea typeface="HGP創英角ｺﾞｼｯｸUB" pitchFamily="50" charset="-128"/>
              </a:rPr>
              <a:t>②個人防護具</a:t>
            </a:r>
          </a:p>
          <a:p>
            <a:pPr fontAlgn="auto">
              <a:spcBef>
                <a:spcPts val="0"/>
              </a:spcBef>
              <a:spcAft>
                <a:spcPts val="0"/>
              </a:spcAft>
              <a:defRPr/>
            </a:pPr>
            <a:r>
              <a:rPr lang="ja-JP" altLang="en-US" sz="2400" dirty="0">
                <a:solidFill>
                  <a:schemeClr val="bg1"/>
                </a:solidFill>
                <a:latin typeface="+mn-lt"/>
                <a:ea typeface="HGP創英角ｺﾞｼｯｸUB" pitchFamily="50" charset="-128"/>
              </a:rPr>
              <a:t>③器具の洗浄と除菌</a:t>
            </a:r>
          </a:p>
          <a:p>
            <a:pPr fontAlgn="auto">
              <a:spcBef>
                <a:spcPts val="0"/>
              </a:spcBef>
              <a:spcAft>
                <a:spcPts val="0"/>
              </a:spcAft>
              <a:defRPr/>
            </a:pPr>
            <a:r>
              <a:rPr lang="ja-JP" altLang="en-US" sz="2400" dirty="0">
                <a:solidFill>
                  <a:schemeClr val="bg1"/>
                </a:solidFill>
                <a:latin typeface="+mn-lt"/>
                <a:ea typeface="HGP創英角ｺﾞｼｯｸUB" pitchFamily="50" charset="-128"/>
              </a:rPr>
              <a:t>④環境整備</a:t>
            </a:r>
          </a:p>
          <a:p>
            <a:pPr fontAlgn="auto">
              <a:spcBef>
                <a:spcPts val="0"/>
              </a:spcBef>
              <a:spcAft>
                <a:spcPts val="0"/>
              </a:spcAft>
              <a:defRPr/>
            </a:pPr>
            <a:r>
              <a:rPr lang="ja-JP" altLang="en-US" sz="2400" dirty="0">
                <a:solidFill>
                  <a:schemeClr val="bg1"/>
                </a:solidFill>
                <a:latin typeface="+mn-lt"/>
                <a:ea typeface="HGP創英角ｺﾞｼｯｸUB" pitchFamily="50" charset="-128"/>
              </a:rPr>
              <a:t>⑤リネン管理</a:t>
            </a:r>
          </a:p>
          <a:p>
            <a:pPr fontAlgn="auto">
              <a:spcBef>
                <a:spcPts val="0"/>
              </a:spcBef>
              <a:spcAft>
                <a:spcPts val="0"/>
              </a:spcAft>
              <a:defRPr/>
            </a:pPr>
            <a:r>
              <a:rPr lang="ja-JP" altLang="en-US" sz="2400" dirty="0">
                <a:solidFill>
                  <a:schemeClr val="bg1"/>
                </a:solidFill>
                <a:latin typeface="+mn-lt"/>
                <a:ea typeface="HGP創英角ｺﾞｼｯｸUB" pitchFamily="50" charset="-128"/>
              </a:rPr>
              <a:t>⑥医療廃棄物管理</a:t>
            </a:r>
          </a:p>
        </p:txBody>
      </p:sp>
      <p:sp>
        <p:nvSpPr>
          <p:cNvPr id="5" name="正方形/長方形 4"/>
          <p:cNvSpPr/>
          <p:nvPr/>
        </p:nvSpPr>
        <p:spPr>
          <a:xfrm>
            <a:off x="1709738" y="2282825"/>
            <a:ext cx="2878137" cy="760413"/>
          </a:xfrm>
          <a:prstGeom prst="rect">
            <a:avLst/>
          </a:prstGeom>
          <a:effectLst>
            <a:outerShdw blurRad="50800" dist="38100" dir="2700000" algn="tl" rotWithShape="0">
              <a:prstClr val="black">
                <a:alpha val="40000"/>
              </a:prstClr>
            </a:outerShdw>
          </a:effectLst>
        </p:spPr>
        <p:txBody>
          <a:bodyPr wrap="none">
            <a:spAutoFit/>
          </a:bodyPr>
          <a:lstStyle/>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標準予防策</a:t>
            </a:r>
          </a:p>
        </p:txBody>
      </p:sp>
      <p:sp>
        <p:nvSpPr>
          <p:cNvPr id="2" name="スライド番号プレースホルダー 1"/>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0E23EA2A-01CA-4672-A7FC-089FDD30F217}" type="slidenum">
              <a:rPr lang="ja-JP" altLang="en-US">
                <a:solidFill>
                  <a:srgbClr val="898989"/>
                </a:solidFill>
              </a:rPr>
              <a:pPr eaLnBrk="1" hangingPunct="1"/>
              <a:t>16</a:t>
            </a:fld>
            <a:endParaRPr lang="en-US" altLang="ja-JP">
              <a:solidFill>
                <a:srgbClr val="898989"/>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E4061-83B9-B20E-5013-E0C4A7917526}"/>
            </a:ext>
          </a:extLst>
        </p:cNvPr>
        <p:cNvGrpSpPr/>
        <p:nvPr/>
      </p:nvGrpSpPr>
      <p:grpSpPr>
        <a:xfrm>
          <a:off x="0" y="0"/>
          <a:ext cx="0" cy="0"/>
          <a:chOff x="0" y="0"/>
          <a:chExt cx="0" cy="0"/>
        </a:xfrm>
      </p:grpSpPr>
      <p:sp>
        <p:nvSpPr>
          <p:cNvPr id="29698" name="タイトル 1">
            <a:extLst>
              <a:ext uri="{FF2B5EF4-FFF2-40B4-BE49-F238E27FC236}">
                <a16:creationId xmlns:a16="http://schemas.microsoft.com/office/drawing/2014/main" id="{4EEF831F-5F54-E61D-A02C-74764DC2C74F}"/>
              </a:ext>
            </a:extLst>
          </p:cNvPr>
          <p:cNvSpPr>
            <a:spLocks noGrp="1"/>
          </p:cNvSpPr>
          <p:nvPr>
            <p:ph type="title"/>
          </p:nvPr>
        </p:nvSpPr>
        <p:spPr/>
        <p:txBody>
          <a:bodyPr/>
          <a:lstStyle/>
          <a:p>
            <a:r>
              <a:rPr lang="en-US" altLang="zh-TW" dirty="0"/>
              <a:t>①</a:t>
            </a:r>
            <a:r>
              <a:rPr lang="zh-TW" altLang="en-US" dirty="0"/>
              <a:t>手指衛生</a:t>
            </a:r>
            <a:endParaRPr lang="ja-JP" altLang="en-US" dirty="0"/>
          </a:p>
        </p:txBody>
      </p:sp>
      <p:sp>
        <p:nvSpPr>
          <p:cNvPr id="50182" name="スライド番号プレースホルダー 1">
            <a:extLst>
              <a:ext uri="{FF2B5EF4-FFF2-40B4-BE49-F238E27FC236}">
                <a16:creationId xmlns:a16="http://schemas.microsoft.com/office/drawing/2014/main" id="{46B27C51-EE54-3F40-5A12-E7FA3B4BB67A}"/>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EE02F3C-F430-4DCC-8256-104FCFE82396}" type="slidenum">
              <a:rPr lang="ja-JP" altLang="en-US"/>
              <a:pPr eaLnBrk="1" hangingPunct="1"/>
              <a:t>17</a:t>
            </a:fld>
            <a:endParaRPr lang="en-US" altLang="ja-JP" dirty="0"/>
          </a:p>
        </p:txBody>
      </p:sp>
      <p:sp>
        <p:nvSpPr>
          <p:cNvPr id="29700" name="Text Box 3">
            <a:extLst>
              <a:ext uri="{FF2B5EF4-FFF2-40B4-BE49-F238E27FC236}">
                <a16:creationId xmlns:a16="http://schemas.microsoft.com/office/drawing/2014/main" id="{CC682DE1-9E53-B183-ADD0-096B8C87653C}"/>
              </a:ext>
            </a:extLst>
          </p:cNvPr>
          <p:cNvSpPr txBox="1">
            <a:spLocks noChangeArrowheads="1"/>
          </p:cNvSpPr>
          <p:nvPr/>
        </p:nvSpPr>
        <p:spPr bwMode="auto">
          <a:xfrm>
            <a:off x="228600" y="1311275"/>
            <a:ext cx="642937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400" b="1" dirty="0">
                <a:solidFill>
                  <a:srgbClr val="D7000F"/>
                </a:solidFill>
              </a:rPr>
              <a:t>●</a:t>
            </a:r>
            <a:r>
              <a:rPr lang="ja-JP" altLang="en-US" sz="2400" b="1" dirty="0"/>
              <a:t>手指衛生は，医療関連感染対策の基本です。</a:t>
            </a:r>
          </a:p>
        </p:txBody>
      </p:sp>
      <p:sp>
        <p:nvSpPr>
          <p:cNvPr id="29701" name="Text Box 4">
            <a:extLst>
              <a:ext uri="{FF2B5EF4-FFF2-40B4-BE49-F238E27FC236}">
                <a16:creationId xmlns:a16="http://schemas.microsoft.com/office/drawing/2014/main" id="{0445C446-A291-D068-DC4C-172569312462}"/>
              </a:ext>
            </a:extLst>
          </p:cNvPr>
          <p:cNvSpPr txBox="1">
            <a:spLocks noChangeArrowheads="1"/>
          </p:cNvSpPr>
          <p:nvPr/>
        </p:nvSpPr>
        <p:spPr bwMode="auto">
          <a:xfrm>
            <a:off x="228600" y="1973263"/>
            <a:ext cx="8523288"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04800" indent="-3048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400" b="1" dirty="0">
                <a:solidFill>
                  <a:srgbClr val="D7000F"/>
                </a:solidFill>
              </a:rPr>
              <a:t>●</a:t>
            </a:r>
            <a:r>
              <a:rPr lang="ja-JP" altLang="en-US" sz="2400" b="1" dirty="0"/>
              <a:t>手指衛生は，</a:t>
            </a:r>
            <a:r>
              <a:rPr lang="ja-JP" altLang="en-US" sz="3200" dirty="0">
                <a:solidFill>
                  <a:srgbClr val="D7000F"/>
                </a:solidFill>
                <a:ea typeface="HGP創英角ｺﾞｼｯｸUB" panose="020B0900000000000000" pitchFamily="50" charset="-128"/>
              </a:rPr>
              <a:t>「適切な瞬間」</a:t>
            </a:r>
            <a:r>
              <a:rPr lang="ja-JP" altLang="en-US" sz="2400" b="1" dirty="0"/>
              <a:t>に，</a:t>
            </a:r>
            <a:r>
              <a:rPr lang="ja-JP" altLang="en-US" sz="3200" b="1" dirty="0">
                <a:solidFill>
                  <a:srgbClr val="D7000F"/>
                </a:solidFill>
              </a:rPr>
              <a:t> 「</a:t>
            </a:r>
            <a:r>
              <a:rPr lang="ja-JP" altLang="en-US" sz="3200" dirty="0">
                <a:solidFill>
                  <a:srgbClr val="D7000F"/>
                </a:solidFill>
                <a:latin typeface="HGP創英角ｺﾞｼｯｸUB" panose="020B0900000000000000" pitchFamily="50" charset="-128"/>
                <a:ea typeface="HGP創英角ｺﾞｼｯｸUB" panose="020B0900000000000000" pitchFamily="50" charset="-128"/>
              </a:rPr>
              <a:t>適切に行う</a:t>
            </a:r>
            <a:r>
              <a:rPr lang="ja-JP" altLang="en-US" sz="3200" b="1" dirty="0">
                <a:solidFill>
                  <a:srgbClr val="D7000F"/>
                </a:solidFill>
              </a:rPr>
              <a:t>」</a:t>
            </a:r>
            <a:r>
              <a:rPr lang="ja-JP" altLang="en-US" sz="2400" b="1" dirty="0">
                <a:solidFill>
                  <a:srgbClr val="000000"/>
                </a:solidFill>
              </a:rPr>
              <a:t>ことが重要です</a:t>
            </a:r>
            <a:r>
              <a:rPr lang="ja-JP" altLang="en-US" sz="2400" b="1" dirty="0"/>
              <a:t>。</a:t>
            </a:r>
          </a:p>
        </p:txBody>
      </p:sp>
      <p:sp>
        <p:nvSpPr>
          <p:cNvPr id="33" name="角丸四角形 32">
            <a:extLst>
              <a:ext uri="{FF2B5EF4-FFF2-40B4-BE49-F238E27FC236}">
                <a16:creationId xmlns:a16="http://schemas.microsoft.com/office/drawing/2014/main" id="{3A34B99A-B70D-B5F7-6FAE-71E9EF7212B3}"/>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pic>
        <p:nvPicPr>
          <p:cNvPr id="29703" name="図 1">
            <a:extLst>
              <a:ext uri="{FF2B5EF4-FFF2-40B4-BE49-F238E27FC236}">
                <a16:creationId xmlns:a16="http://schemas.microsoft.com/office/drawing/2014/main" id="{9A154B7E-3D6D-6C9E-7E39-4D3E2378709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bwMode="auto">
          <a:xfrm>
            <a:off x="287594" y="3044283"/>
            <a:ext cx="3721090" cy="37210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2">
            <a:extLst>
              <a:ext uri="{FF2B5EF4-FFF2-40B4-BE49-F238E27FC236}">
                <a16:creationId xmlns:a16="http://schemas.microsoft.com/office/drawing/2014/main" id="{D51749C3-ACFD-31CE-04A2-7057B88C62B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3464551" y="2619027"/>
            <a:ext cx="2927698" cy="2927698"/>
          </a:xfrm>
          <a:prstGeom prst="rect">
            <a:avLst/>
          </a:prstGeom>
          <a:noFill/>
        </p:spPr>
      </p:pic>
      <p:pic>
        <p:nvPicPr>
          <p:cNvPr id="15" name="Picture 2">
            <a:extLst>
              <a:ext uri="{FF2B5EF4-FFF2-40B4-BE49-F238E27FC236}">
                <a16:creationId xmlns:a16="http://schemas.microsoft.com/office/drawing/2014/main" id="{E51BF211-AF16-2427-6B16-C7CCB765082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6080356" y="3598938"/>
            <a:ext cx="2842956" cy="2842956"/>
          </a:xfrm>
          <a:prstGeom prst="rect">
            <a:avLst/>
          </a:prstGeom>
          <a:noFill/>
        </p:spPr>
      </p:pic>
      <p:sp>
        <p:nvSpPr>
          <p:cNvPr id="3" name="テキスト ボックス 2">
            <a:extLst>
              <a:ext uri="{FF2B5EF4-FFF2-40B4-BE49-F238E27FC236}">
                <a16:creationId xmlns:a16="http://schemas.microsoft.com/office/drawing/2014/main" id="{C6F55454-235A-9DAC-E8F6-74CA0F2448BE}"/>
              </a:ext>
            </a:extLst>
          </p:cNvPr>
          <p:cNvSpPr txBox="1"/>
          <p:nvPr/>
        </p:nvSpPr>
        <p:spPr>
          <a:xfrm>
            <a:off x="4447472" y="6545976"/>
            <a:ext cx="4421006" cy="246221"/>
          </a:xfrm>
          <a:prstGeom prst="rect">
            <a:avLst/>
          </a:prstGeom>
          <a:noFill/>
        </p:spPr>
        <p:txBody>
          <a:bodyPr wrap="square" rtlCol="0">
            <a:spAutoFit/>
          </a:bodyPr>
          <a:lstStyle/>
          <a:p>
            <a:pPr algn="r" fontAlgn="auto">
              <a:spcBef>
                <a:spcPts val="0"/>
              </a:spcBef>
              <a:spcAft>
                <a:spcPts val="0"/>
              </a:spcAft>
              <a:defRPr/>
            </a:pPr>
            <a:r>
              <a:rPr lang="ja-JP" altLang="en-US" sz="1000" b="1" dirty="0">
                <a:solidFill>
                  <a:schemeClr val="tx1">
                    <a:lumMod val="85000"/>
                    <a:lumOff val="15000"/>
                  </a:schemeClr>
                </a:solidFill>
                <a:latin typeface="+mn-lt"/>
              </a:rPr>
              <a:t>藤田直久：</a:t>
            </a:r>
            <a:r>
              <a:rPr lang="en-US" altLang="ja-JP" sz="1000" b="1" dirty="0">
                <a:solidFill>
                  <a:schemeClr val="tx1">
                    <a:lumMod val="85000"/>
                    <a:lumOff val="15000"/>
                  </a:schemeClr>
                </a:solidFill>
                <a:latin typeface="+mn-lt"/>
              </a:rPr>
              <a:t>Intensivist</a:t>
            </a:r>
            <a:r>
              <a:rPr lang="ja-JP" altLang="en-US" sz="1000" b="1" dirty="0" err="1">
                <a:solidFill>
                  <a:schemeClr val="tx1">
                    <a:lumMod val="85000"/>
                    <a:lumOff val="15000"/>
                  </a:schemeClr>
                </a:solidFill>
                <a:latin typeface="+mn-lt"/>
              </a:rPr>
              <a:t>，</a:t>
            </a:r>
            <a:r>
              <a:rPr lang="en-US" altLang="ja-JP" sz="1000" b="1" dirty="0">
                <a:solidFill>
                  <a:schemeClr val="tx1">
                    <a:lumMod val="85000"/>
                    <a:lumOff val="15000"/>
                  </a:schemeClr>
                </a:solidFill>
                <a:latin typeface="+mn-lt"/>
              </a:rPr>
              <a:t>2011</a:t>
            </a:r>
            <a:r>
              <a:rPr lang="ja-JP" altLang="en-US" sz="1000" b="1" dirty="0" err="1">
                <a:solidFill>
                  <a:schemeClr val="tx1">
                    <a:lumMod val="85000"/>
                    <a:lumOff val="15000"/>
                  </a:schemeClr>
                </a:solidFill>
                <a:latin typeface="+mn-lt"/>
              </a:rPr>
              <a:t>，</a:t>
            </a:r>
            <a:r>
              <a:rPr lang="en-US" altLang="ja-JP" sz="1000" b="1" dirty="0">
                <a:solidFill>
                  <a:schemeClr val="tx1">
                    <a:lumMod val="85000"/>
                    <a:lumOff val="15000"/>
                  </a:schemeClr>
                </a:solidFill>
                <a:latin typeface="+mn-lt"/>
              </a:rPr>
              <a:t>3</a:t>
            </a:r>
            <a:r>
              <a:rPr lang="ja-JP" altLang="en-US" sz="1000" b="1" dirty="0">
                <a:solidFill>
                  <a:schemeClr val="tx1">
                    <a:lumMod val="85000"/>
                    <a:lumOff val="15000"/>
                  </a:schemeClr>
                </a:solidFill>
                <a:latin typeface="+mn-lt"/>
              </a:rPr>
              <a:t>（</a:t>
            </a:r>
            <a:r>
              <a:rPr lang="en-US" altLang="ja-JP" sz="1000" b="1" dirty="0">
                <a:solidFill>
                  <a:schemeClr val="tx1">
                    <a:lumMod val="85000"/>
                    <a:lumOff val="15000"/>
                  </a:schemeClr>
                </a:solidFill>
                <a:latin typeface="+mn-lt"/>
              </a:rPr>
              <a:t>1</a:t>
            </a:r>
            <a:r>
              <a:rPr lang="ja-JP" altLang="en-US" sz="1000" b="1" dirty="0">
                <a:solidFill>
                  <a:schemeClr val="tx1">
                    <a:lumMod val="85000"/>
                    <a:lumOff val="15000"/>
                  </a:schemeClr>
                </a:solidFill>
                <a:latin typeface="+mn-lt"/>
              </a:rPr>
              <a:t>），</a:t>
            </a:r>
            <a:r>
              <a:rPr lang="en-US" altLang="ja-JP" sz="1000" b="1" dirty="0">
                <a:solidFill>
                  <a:schemeClr val="tx1">
                    <a:lumMod val="85000"/>
                    <a:lumOff val="15000"/>
                  </a:schemeClr>
                </a:solidFill>
                <a:latin typeface="+mn-lt"/>
              </a:rPr>
              <a:t>3</a:t>
            </a:r>
          </a:p>
        </p:txBody>
      </p:sp>
    </p:spTree>
    <p:extLst>
      <p:ext uri="{BB962C8B-B14F-4D97-AF65-F5344CB8AC3E}">
        <p14:creationId xmlns:p14="http://schemas.microsoft.com/office/powerpoint/2010/main" val="4039181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1C064-552C-F0F8-6AFF-AC7E4B5A8264}"/>
            </a:ext>
          </a:extLst>
        </p:cNvPr>
        <p:cNvGrpSpPr/>
        <p:nvPr/>
      </p:nvGrpSpPr>
      <p:grpSpPr>
        <a:xfrm>
          <a:off x="0" y="0"/>
          <a:ext cx="0" cy="0"/>
          <a:chOff x="0" y="0"/>
          <a:chExt cx="0" cy="0"/>
        </a:xfrm>
      </p:grpSpPr>
      <p:grpSp>
        <p:nvGrpSpPr>
          <p:cNvPr id="30722" name="グループ化 3">
            <a:extLst>
              <a:ext uri="{FF2B5EF4-FFF2-40B4-BE49-F238E27FC236}">
                <a16:creationId xmlns:a16="http://schemas.microsoft.com/office/drawing/2014/main" id="{4C3C5BEA-718A-46C1-64F1-FA979D524397}"/>
              </a:ext>
            </a:extLst>
          </p:cNvPr>
          <p:cNvGrpSpPr>
            <a:grpSpLocks/>
          </p:cNvGrpSpPr>
          <p:nvPr/>
        </p:nvGrpSpPr>
        <p:grpSpPr bwMode="auto">
          <a:xfrm>
            <a:off x="252413" y="1347788"/>
            <a:ext cx="8639175" cy="4987925"/>
            <a:chOff x="252413" y="2195535"/>
            <a:chExt cx="8639175" cy="4270374"/>
          </a:xfrm>
        </p:grpSpPr>
        <p:sp>
          <p:nvSpPr>
            <p:cNvPr id="30" name="角丸四角形 29">
              <a:extLst>
                <a:ext uri="{FF2B5EF4-FFF2-40B4-BE49-F238E27FC236}">
                  <a16:creationId xmlns:a16="http://schemas.microsoft.com/office/drawing/2014/main" id="{E44FCB43-A3EB-1D4E-DD8C-BE19FDB85C6F}"/>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2" name="角丸四角形 31">
              <a:extLst>
                <a:ext uri="{FF2B5EF4-FFF2-40B4-BE49-F238E27FC236}">
                  <a16:creationId xmlns:a16="http://schemas.microsoft.com/office/drawing/2014/main" id="{39FE25A3-861B-F0B9-E743-9603311FF071}"/>
                </a:ext>
              </a:extLst>
            </p:cNvPr>
            <p:cNvSpPr/>
            <p:nvPr/>
          </p:nvSpPr>
          <p:spPr>
            <a:xfrm>
              <a:off x="252413" y="2195535"/>
              <a:ext cx="8639175" cy="4270374"/>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31" name="Rectangle 29">
            <a:extLst>
              <a:ext uri="{FF2B5EF4-FFF2-40B4-BE49-F238E27FC236}">
                <a16:creationId xmlns:a16="http://schemas.microsoft.com/office/drawing/2014/main" id="{74D0FFAB-8837-E663-281A-4A2306C908DC}"/>
              </a:ext>
            </a:extLst>
          </p:cNvPr>
          <p:cNvSpPr>
            <a:spLocks noChangeArrowheads="1"/>
          </p:cNvSpPr>
          <p:nvPr/>
        </p:nvSpPr>
        <p:spPr bwMode="auto">
          <a:xfrm>
            <a:off x="457200" y="1122363"/>
            <a:ext cx="4497388" cy="450850"/>
          </a:xfrm>
          <a:prstGeom prst="rect">
            <a:avLst/>
          </a:prstGeom>
          <a:solidFill>
            <a:srgbClr val="E54283"/>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手指衛生が必要な</a:t>
            </a:r>
            <a:r>
              <a:rPr lang="en-US" altLang="ja-JP" sz="2200" dirty="0">
                <a:solidFill>
                  <a:schemeClr val="bg1"/>
                </a:solidFill>
                <a:latin typeface="+mj-ea"/>
                <a:ea typeface="+mj-ea"/>
              </a:rPr>
              <a:t>5</a:t>
            </a:r>
            <a:r>
              <a:rPr lang="ja-JP" altLang="en-US" sz="2200" dirty="0">
                <a:solidFill>
                  <a:schemeClr val="bg1"/>
                </a:solidFill>
                <a:latin typeface="+mj-ea"/>
                <a:ea typeface="+mj-ea"/>
              </a:rPr>
              <a:t>つの瞬間</a:t>
            </a:r>
          </a:p>
        </p:txBody>
      </p:sp>
      <p:sp>
        <p:nvSpPr>
          <p:cNvPr id="30724" name="タイトル 1">
            <a:extLst>
              <a:ext uri="{FF2B5EF4-FFF2-40B4-BE49-F238E27FC236}">
                <a16:creationId xmlns:a16="http://schemas.microsoft.com/office/drawing/2014/main" id="{7B04F025-CAF5-4061-E06E-DC0A37C506F2}"/>
              </a:ext>
            </a:extLst>
          </p:cNvPr>
          <p:cNvSpPr>
            <a:spLocks noGrp="1"/>
          </p:cNvSpPr>
          <p:nvPr>
            <p:ph type="title"/>
          </p:nvPr>
        </p:nvSpPr>
        <p:spPr/>
        <p:txBody>
          <a:bodyPr/>
          <a:lstStyle/>
          <a:p>
            <a:r>
              <a:rPr lang="en-US" altLang="zh-TW"/>
              <a:t>①</a:t>
            </a:r>
            <a:r>
              <a:rPr lang="zh-TW" altLang="en-US"/>
              <a:t>手指衛生</a:t>
            </a:r>
            <a:endParaRPr lang="ja-JP" altLang="en-US"/>
          </a:p>
        </p:txBody>
      </p:sp>
      <p:sp>
        <p:nvSpPr>
          <p:cNvPr id="50182" name="スライド番号プレースホルダー 1">
            <a:extLst>
              <a:ext uri="{FF2B5EF4-FFF2-40B4-BE49-F238E27FC236}">
                <a16:creationId xmlns:a16="http://schemas.microsoft.com/office/drawing/2014/main" id="{478368EF-3FA7-B0BD-B444-FBA127BB9660}"/>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AA6C42A1-FFD0-4984-827B-05B4A5736D71}" type="slidenum">
              <a:rPr lang="ja-JP" altLang="en-US"/>
              <a:pPr eaLnBrk="1" hangingPunct="1"/>
              <a:t>18</a:t>
            </a:fld>
            <a:endParaRPr lang="en-US" altLang="ja-JP"/>
          </a:p>
        </p:txBody>
      </p:sp>
      <p:sp>
        <p:nvSpPr>
          <p:cNvPr id="33" name="角丸四角形 32">
            <a:extLst>
              <a:ext uri="{FF2B5EF4-FFF2-40B4-BE49-F238E27FC236}">
                <a16:creationId xmlns:a16="http://schemas.microsoft.com/office/drawing/2014/main" id="{F4908AEC-54EC-F5AD-35A5-E87B015DF6AB}"/>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sp>
        <p:nvSpPr>
          <p:cNvPr id="34" name="正方形/長方形 13">
            <a:extLst>
              <a:ext uri="{FF2B5EF4-FFF2-40B4-BE49-F238E27FC236}">
                <a16:creationId xmlns:a16="http://schemas.microsoft.com/office/drawing/2014/main" id="{0564CC92-4D88-241F-AD5A-E968A5844390}"/>
              </a:ext>
            </a:extLst>
          </p:cNvPr>
          <p:cNvSpPr>
            <a:spLocks noChangeArrowheads="1"/>
          </p:cNvSpPr>
          <p:nvPr/>
        </p:nvSpPr>
        <p:spPr bwMode="auto">
          <a:xfrm>
            <a:off x="6665913" y="6570663"/>
            <a:ext cx="2085975" cy="153987"/>
          </a:xfrm>
          <a:prstGeom prst="rect">
            <a:avLst/>
          </a:prstGeom>
          <a:noFill/>
          <a:ln>
            <a:noFill/>
          </a:ln>
        </p:spPr>
        <p:txBody>
          <a:bodyPr wrap="none" lIns="0" tIns="0" rIns="0" bIns="0" anchor="b">
            <a:spAutoFit/>
          </a:bodyPr>
          <a:lstStyle/>
          <a:p>
            <a:pPr algn="r" fontAlgn="auto">
              <a:spcBef>
                <a:spcPts val="0"/>
              </a:spcBef>
              <a:spcAft>
                <a:spcPts val="0"/>
              </a:spcAft>
              <a:defRPr/>
            </a:pPr>
            <a:r>
              <a:rPr lang="ja-JP" altLang="en-US" sz="1000" b="1" dirty="0">
                <a:solidFill>
                  <a:schemeClr val="tx1">
                    <a:lumMod val="85000"/>
                    <a:lumOff val="15000"/>
                  </a:schemeClr>
                </a:solidFill>
                <a:latin typeface="+mn-lt"/>
                <a:ea typeface="+mn-ea"/>
              </a:rPr>
              <a:t>藤田直久：</a:t>
            </a:r>
            <a:r>
              <a:rPr lang="en-US" altLang="ja-JP" sz="1000" b="1" dirty="0" err="1">
                <a:solidFill>
                  <a:schemeClr val="tx1">
                    <a:lumMod val="85000"/>
                    <a:lumOff val="15000"/>
                  </a:schemeClr>
                </a:solidFill>
                <a:latin typeface="+mn-lt"/>
                <a:ea typeface="+mn-ea"/>
              </a:rPr>
              <a:t>Intensivist</a:t>
            </a:r>
            <a:r>
              <a:rPr lang="ja-JP" altLang="en-US" sz="1000" b="1" dirty="0" err="1">
                <a:solidFill>
                  <a:schemeClr val="tx1">
                    <a:lumMod val="85000"/>
                    <a:lumOff val="15000"/>
                  </a:schemeClr>
                </a:solidFill>
                <a:latin typeface="+mn-lt"/>
                <a:ea typeface="+mn-ea"/>
              </a:rPr>
              <a:t>，</a:t>
            </a:r>
            <a:r>
              <a:rPr lang="en-US" altLang="ja-JP" sz="1000" b="1" dirty="0">
                <a:solidFill>
                  <a:schemeClr val="tx1">
                    <a:lumMod val="85000"/>
                    <a:lumOff val="15000"/>
                  </a:schemeClr>
                </a:solidFill>
                <a:latin typeface="+mn-lt"/>
                <a:ea typeface="+mn-ea"/>
              </a:rPr>
              <a:t>2011</a:t>
            </a:r>
            <a:r>
              <a:rPr lang="ja-JP" altLang="en-US" sz="1000" b="1" dirty="0" err="1">
                <a:solidFill>
                  <a:schemeClr val="tx1">
                    <a:lumMod val="85000"/>
                    <a:lumOff val="15000"/>
                  </a:schemeClr>
                </a:solidFill>
                <a:latin typeface="+mn-lt"/>
                <a:ea typeface="+mn-ea"/>
              </a:rPr>
              <a:t>，</a:t>
            </a:r>
            <a:r>
              <a:rPr lang="en-US" altLang="ja-JP" sz="1000" b="1" dirty="0">
                <a:solidFill>
                  <a:schemeClr val="tx1">
                    <a:lumMod val="85000"/>
                    <a:lumOff val="15000"/>
                  </a:schemeClr>
                </a:solidFill>
                <a:latin typeface="+mn-lt"/>
                <a:ea typeface="+mn-ea"/>
              </a:rPr>
              <a:t>3</a:t>
            </a:r>
            <a:r>
              <a:rPr lang="ja-JP" altLang="en-US" sz="1000" b="1" dirty="0">
                <a:solidFill>
                  <a:schemeClr val="tx1">
                    <a:lumMod val="85000"/>
                    <a:lumOff val="15000"/>
                  </a:schemeClr>
                </a:solidFill>
                <a:latin typeface="+mn-lt"/>
                <a:ea typeface="+mn-ea"/>
              </a:rPr>
              <a:t>（</a:t>
            </a:r>
            <a:r>
              <a:rPr lang="en-US" altLang="ja-JP" sz="1000" b="1" dirty="0">
                <a:solidFill>
                  <a:schemeClr val="tx1">
                    <a:lumMod val="85000"/>
                    <a:lumOff val="15000"/>
                  </a:schemeClr>
                </a:solidFill>
                <a:latin typeface="+mn-lt"/>
                <a:ea typeface="+mn-ea"/>
              </a:rPr>
              <a:t>1</a:t>
            </a:r>
            <a:r>
              <a:rPr lang="ja-JP" altLang="en-US" sz="1000" b="1" dirty="0">
                <a:solidFill>
                  <a:schemeClr val="tx1">
                    <a:lumMod val="85000"/>
                    <a:lumOff val="15000"/>
                  </a:schemeClr>
                </a:solidFill>
                <a:latin typeface="+mn-lt"/>
                <a:ea typeface="+mn-ea"/>
              </a:rPr>
              <a:t>），</a:t>
            </a:r>
            <a:r>
              <a:rPr lang="en-US" altLang="ja-JP" sz="1000" b="1" dirty="0">
                <a:solidFill>
                  <a:schemeClr val="tx1">
                    <a:lumMod val="85000"/>
                    <a:lumOff val="15000"/>
                  </a:schemeClr>
                </a:solidFill>
                <a:latin typeface="+mn-lt"/>
                <a:ea typeface="+mn-ea"/>
              </a:rPr>
              <a:t>3</a:t>
            </a:r>
          </a:p>
        </p:txBody>
      </p:sp>
      <p:pic>
        <p:nvPicPr>
          <p:cNvPr id="2" name="図 1" descr="ダイアグラム, 設計図&#10;&#10;AI によって生成されたコンテンツは間違っている可能性があります。">
            <a:extLst>
              <a:ext uri="{FF2B5EF4-FFF2-40B4-BE49-F238E27FC236}">
                <a16:creationId xmlns:a16="http://schemas.microsoft.com/office/drawing/2014/main" id="{DDC4D4F9-D3D5-35A4-6FF3-007E053FD0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3414" y="2026363"/>
            <a:ext cx="4228991" cy="4226606"/>
          </a:xfrm>
          <a:prstGeom prst="rect">
            <a:avLst/>
          </a:prstGeom>
        </p:spPr>
      </p:pic>
      <p:grpSp>
        <p:nvGrpSpPr>
          <p:cNvPr id="4" name="グループ化 9">
            <a:extLst>
              <a:ext uri="{FF2B5EF4-FFF2-40B4-BE49-F238E27FC236}">
                <a16:creationId xmlns:a16="http://schemas.microsoft.com/office/drawing/2014/main" id="{BD64BB2B-574E-50BB-995D-833D8E5192EE}"/>
              </a:ext>
            </a:extLst>
          </p:cNvPr>
          <p:cNvGrpSpPr>
            <a:grpSpLocks/>
          </p:cNvGrpSpPr>
          <p:nvPr/>
        </p:nvGrpSpPr>
        <p:grpSpPr bwMode="auto">
          <a:xfrm>
            <a:off x="1722438" y="2290799"/>
            <a:ext cx="1681162" cy="1160463"/>
            <a:chOff x="1663701" y="2806701"/>
            <a:chExt cx="1681606" cy="1247406"/>
          </a:xfrm>
        </p:grpSpPr>
        <p:sp>
          <p:nvSpPr>
            <p:cNvPr id="5" name="AutoShape 16">
              <a:extLst>
                <a:ext uri="{FF2B5EF4-FFF2-40B4-BE49-F238E27FC236}">
                  <a16:creationId xmlns:a16="http://schemas.microsoft.com/office/drawing/2014/main" id="{27DF3CA3-3B22-DFBC-D9AF-957ED2D1E068}"/>
                </a:ext>
              </a:extLst>
            </p:cNvPr>
            <p:cNvSpPr>
              <a:spLocks noChangeArrowheads="1"/>
            </p:cNvSpPr>
            <p:nvPr/>
          </p:nvSpPr>
          <p:spPr bwMode="auto">
            <a:xfrm>
              <a:off x="1663701" y="2806701"/>
              <a:ext cx="1681606" cy="1247406"/>
            </a:xfrm>
            <a:prstGeom prst="rightArrow">
              <a:avLst>
                <a:gd name="adj1" fmla="val 65000"/>
                <a:gd name="adj2" fmla="val 48331"/>
              </a:avLst>
            </a:prstGeom>
            <a:solidFill>
              <a:srgbClr val="FA7D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ja-JP" sz="1800"/>
            </a:p>
          </p:txBody>
        </p:sp>
        <p:sp>
          <p:nvSpPr>
            <p:cNvPr id="6" name="Rectangle 17">
              <a:extLst>
                <a:ext uri="{FF2B5EF4-FFF2-40B4-BE49-F238E27FC236}">
                  <a16:creationId xmlns:a16="http://schemas.microsoft.com/office/drawing/2014/main" id="{F3D6311C-A687-C7A6-E3E9-CC8B974190F9}"/>
                </a:ext>
              </a:extLst>
            </p:cNvPr>
            <p:cNvSpPr>
              <a:spLocks noChangeArrowheads="1"/>
            </p:cNvSpPr>
            <p:nvPr/>
          </p:nvSpPr>
          <p:spPr bwMode="auto">
            <a:xfrm>
              <a:off x="2120406" y="3150125"/>
              <a:ext cx="899888" cy="575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ja-JP" altLang="en-US" sz="1600" b="1" dirty="0">
                  <a:solidFill>
                    <a:schemeClr val="bg1"/>
                  </a:solidFill>
                </a:rPr>
                <a:t>患者に</a:t>
              </a:r>
              <a:br>
                <a:rPr lang="en-US" altLang="ja-JP" sz="1600" b="1" dirty="0">
                  <a:solidFill>
                    <a:schemeClr val="bg1"/>
                  </a:solidFill>
                </a:rPr>
              </a:br>
              <a:r>
                <a:rPr lang="ja-JP" altLang="en-US" sz="1600" b="1" dirty="0">
                  <a:solidFill>
                    <a:schemeClr val="bg1"/>
                  </a:solidFill>
                </a:rPr>
                <a:t>接する前</a:t>
              </a:r>
            </a:p>
          </p:txBody>
        </p:sp>
        <p:sp>
          <p:nvSpPr>
            <p:cNvPr id="7" name="Rectangle 18">
              <a:extLst>
                <a:ext uri="{FF2B5EF4-FFF2-40B4-BE49-F238E27FC236}">
                  <a16:creationId xmlns:a16="http://schemas.microsoft.com/office/drawing/2014/main" id="{5C0C7410-7DCE-1918-326D-B906ACFFCB59}"/>
                </a:ext>
              </a:extLst>
            </p:cNvPr>
            <p:cNvSpPr>
              <a:spLocks noChangeArrowheads="1"/>
            </p:cNvSpPr>
            <p:nvPr/>
          </p:nvSpPr>
          <p:spPr bwMode="auto">
            <a:xfrm>
              <a:off x="1690688" y="3044279"/>
              <a:ext cx="49885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en-US" altLang="ja-JP" sz="4400">
                  <a:solidFill>
                    <a:schemeClr val="bg1"/>
                  </a:solidFill>
                </a:rPr>
                <a:t>1</a:t>
              </a:r>
            </a:p>
          </p:txBody>
        </p:sp>
      </p:grpSp>
      <p:grpSp>
        <p:nvGrpSpPr>
          <p:cNvPr id="8" name="グループ化 7">
            <a:extLst>
              <a:ext uri="{FF2B5EF4-FFF2-40B4-BE49-F238E27FC236}">
                <a16:creationId xmlns:a16="http://schemas.microsoft.com/office/drawing/2014/main" id="{F5F7FFF2-DFE8-ADC4-72F9-6676701E8FBE}"/>
              </a:ext>
            </a:extLst>
          </p:cNvPr>
          <p:cNvGrpSpPr>
            <a:grpSpLocks/>
          </p:cNvGrpSpPr>
          <p:nvPr/>
        </p:nvGrpSpPr>
        <p:grpSpPr bwMode="auto">
          <a:xfrm>
            <a:off x="5133975" y="2141574"/>
            <a:ext cx="1828800" cy="1160463"/>
            <a:chOff x="5019607" y="2541430"/>
            <a:chExt cx="1830411" cy="1222006"/>
          </a:xfrm>
        </p:grpSpPr>
        <p:sp>
          <p:nvSpPr>
            <p:cNvPr id="9" name="AutoShape 20">
              <a:extLst>
                <a:ext uri="{FF2B5EF4-FFF2-40B4-BE49-F238E27FC236}">
                  <a16:creationId xmlns:a16="http://schemas.microsoft.com/office/drawing/2014/main" id="{09E496FC-F4E4-BB19-42EC-99B843AAAE59}"/>
                </a:ext>
              </a:extLst>
            </p:cNvPr>
            <p:cNvSpPr>
              <a:spLocks noChangeArrowheads="1"/>
            </p:cNvSpPr>
            <p:nvPr/>
          </p:nvSpPr>
          <p:spPr bwMode="auto">
            <a:xfrm rot="20018893" flipH="1">
              <a:off x="5019607" y="2541430"/>
              <a:ext cx="1830411" cy="1222006"/>
            </a:xfrm>
            <a:prstGeom prst="rightArrow">
              <a:avLst>
                <a:gd name="adj1" fmla="val 65000"/>
                <a:gd name="adj2" fmla="val 48334"/>
              </a:avLst>
            </a:prstGeom>
            <a:solidFill>
              <a:srgbClr val="FA7D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endParaRPr lang="ja-JP" altLang="ja-JP" sz="1800"/>
            </a:p>
          </p:txBody>
        </p:sp>
        <p:sp>
          <p:nvSpPr>
            <p:cNvPr id="10" name="Rectangle 21">
              <a:extLst>
                <a:ext uri="{FF2B5EF4-FFF2-40B4-BE49-F238E27FC236}">
                  <a16:creationId xmlns:a16="http://schemas.microsoft.com/office/drawing/2014/main" id="{77F15199-A274-8CE2-DA84-8C8ED34CF56C}"/>
                </a:ext>
              </a:extLst>
            </p:cNvPr>
            <p:cNvSpPr>
              <a:spLocks noChangeArrowheads="1"/>
            </p:cNvSpPr>
            <p:nvPr/>
          </p:nvSpPr>
          <p:spPr bwMode="auto">
            <a:xfrm rot="-1575615">
              <a:off x="5682755" y="2720953"/>
              <a:ext cx="1078254" cy="56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ja-JP" altLang="en-US" sz="1600" b="1">
                  <a:solidFill>
                    <a:schemeClr val="bg1"/>
                  </a:solidFill>
                </a:rPr>
                <a:t>無菌的処置を行う前</a:t>
              </a:r>
            </a:p>
          </p:txBody>
        </p:sp>
        <p:sp>
          <p:nvSpPr>
            <p:cNvPr id="11" name="Rectangle 22">
              <a:extLst>
                <a:ext uri="{FF2B5EF4-FFF2-40B4-BE49-F238E27FC236}">
                  <a16:creationId xmlns:a16="http://schemas.microsoft.com/office/drawing/2014/main" id="{E908BCB7-5FEA-63C2-2022-F8B5D9B5574E}"/>
                </a:ext>
              </a:extLst>
            </p:cNvPr>
            <p:cNvSpPr>
              <a:spLocks noChangeArrowheads="1"/>
            </p:cNvSpPr>
            <p:nvPr/>
          </p:nvSpPr>
          <p:spPr bwMode="auto">
            <a:xfrm rot="-1517379">
              <a:off x="5277052" y="2996437"/>
              <a:ext cx="498855"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4400">
                  <a:solidFill>
                    <a:schemeClr val="bg1"/>
                  </a:solidFill>
                </a:rPr>
                <a:t>2</a:t>
              </a:r>
            </a:p>
          </p:txBody>
        </p:sp>
      </p:grpSp>
      <p:grpSp>
        <p:nvGrpSpPr>
          <p:cNvPr id="12" name="グループ化 4">
            <a:extLst>
              <a:ext uri="{FF2B5EF4-FFF2-40B4-BE49-F238E27FC236}">
                <a16:creationId xmlns:a16="http://schemas.microsoft.com/office/drawing/2014/main" id="{E29C98BB-8A83-2680-1960-4E6DA906D417}"/>
              </a:ext>
            </a:extLst>
          </p:cNvPr>
          <p:cNvGrpSpPr>
            <a:grpSpLocks/>
          </p:cNvGrpSpPr>
          <p:nvPr/>
        </p:nvGrpSpPr>
        <p:grpSpPr bwMode="auto">
          <a:xfrm>
            <a:off x="5867400" y="4733962"/>
            <a:ext cx="1879600" cy="1162050"/>
            <a:chOff x="5168901" y="4889501"/>
            <a:chExt cx="1879600" cy="1222006"/>
          </a:xfrm>
        </p:grpSpPr>
        <p:sp>
          <p:nvSpPr>
            <p:cNvPr id="13" name="AutoShape 16">
              <a:extLst>
                <a:ext uri="{FF2B5EF4-FFF2-40B4-BE49-F238E27FC236}">
                  <a16:creationId xmlns:a16="http://schemas.microsoft.com/office/drawing/2014/main" id="{60D517E2-0295-74AB-ABD6-1DD0EFE6E0C4}"/>
                </a:ext>
              </a:extLst>
            </p:cNvPr>
            <p:cNvSpPr>
              <a:spLocks noChangeArrowheads="1"/>
            </p:cNvSpPr>
            <p:nvPr/>
          </p:nvSpPr>
          <p:spPr bwMode="auto">
            <a:xfrm>
              <a:off x="5168901" y="4889501"/>
              <a:ext cx="1879600" cy="1222006"/>
            </a:xfrm>
            <a:prstGeom prst="rightArrow">
              <a:avLst>
                <a:gd name="adj1" fmla="val 65000"/>
                <a:gd name="adj2" fmla="val 48330"/>
              </a:avLst>
            </a:prstGeom>
            <a:solidFill>
              <a:srgbClr val="017A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endParaRPr lang="ja-JP" altLang="ja-JP" sz="1800"/>
            </a:p>
          </p:txBody>
        </p:sp>
        <p:sp>
          <p:nvSpPr>
            <p:cNvPr id="14" name="Rectangle 17">
              <a:extLst>
                <a:ext uri="{FF2B5EF4-FFF2-40B4-BE49-F238E27FC236}">
                  <a16:creationId xmlns:a16="http://schemas.microsoft.com/office/drawing/2014/main" id="{2EE82896-4990-8712-3AEA-A7745FFD378B}"/>
                </a:ext>
              </a:extLst>
            </p:cNvPr>
            <p:cNvSpPr>
              <a:spLocks noChangeArrowheads="1"/>
            </p:cNvSpPr>
            <p:nvPr/>
          </p:nvSpPr>
          <p:spPr bwMode="auto">
            <a:xfrm>
              <a:off x="5727206" y="5102408"/>
              <a:ext cx="1321294" cy="796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ja-JP" altLang="en-US" sz="1600" b="1">
                  <a:solidFill>
                    <a:schemeClr val="bg1"/>
                  </a:solidFill>
                </a:rPr>
                <a:t>患者周囲</a:t>
              </a:r>
              <a:br>
                <a:rPr lang="en-US" altLang="ja-JP" sz="1600" b="1">
                  <a:solidFill>
                    <a:schemeClr val="bg1"/>
                  </a:solidFill>
                </a:rPr>
              </a:br>
              <a:r>
                <a:rPr lang="ja-JP" altLang="en-US" sz="1600" b="1">
                  <a:solidFill>
                    <a:schemeClr val="bg1"/>
                  </a:solidFill>
                </a:rPr>
                <a:t>環境に</a:t>
              </a:r>
              <a:br>
                <a:rPr lang="en-US" altLang="ja-JP" sz="1600" b="1">
                  <a:solidFill>
                    <a:schemeClr val="bg1"/>
                  </a:solidFill>
                </a:rPr>
              </a:br>
              <a:r>
                <a:rPr lang="ja-JP" altLang="en-US" sz="1600" b="1">
                  <a:solidFill>
                    <a:schemeClr val="bg1"/>
                  </a:solidFill>
                </a:rPr>
                <a:t>接した後</a:t>
              </a:r>
            </a:p>
          </p:txBody>
        </p:sp>
        <p:sp>
          <p:nvSpPr>
            <p:cNvPr id="15" name="Rectangle 18">
              <a:extLst>
                <a:ext uri="{FF2B5EF4-FFF2-40B4-BE49-F238E27FC236}">
                  <a16:creationId xmlns:a16="http://schemas.microsoft.com/office/drawing/2014/main" id="{7805FB17-02DF-DAC6-3D14-D13662B1C94A}"/>
                </a:ext>
              </a:extLst>
            </p:cNvPr>
            <p:cNvSpPr>
              <a:spLocks noChangeArrowheads="1"/>
            </p:cNvSpPr>
            <p:nvPr/>
          </p:nvSpPr>
          <p:spPr bwMode="auto">
            <a:xfrm>
              <a:off x="5195888" y="5149639"/>
              <a:ext cx="498855"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4400">
                  <a:solidFill>
                    <a:schemeClr val="bg1"/>
                  </a:solidFill>
                </a:rPr>
                <a:t>5</a:t>
              </a:r>
            </a:p>
          </p:txBody>
        </p:sp>
      </p:grpSp>
      <p:grpSp>
        <p:nvGrpSpPr>
          <p:cNvPr id="16" name="グループ化 5">
            <a:extLst>
              <a:ext uri="{FF2B5EF4-FFF2-40B4-BE49-F238E27FC236}">
                <a16:creationId xmlns:a16="http://schemas.microsoft.com/office/drawing/2014/main" id="{F8B52D9D-3599-9609-DFFC-08195D7FD2B8}"/>
              </a:ext>
            </a:extLst>
          </p:cNvPr>
          <p:cNvGrpSpPr>
            <a:grpSpLocks/>
          </p:cNvGrpSpPr>
          <p:nvPr/>
        </p:nvGrpSpPr>
        <p:grpSpPr bwMode="auto">
          <a:xfrm>
            <a:off x="1209675" y="4043399"/>
            <a:ext cx="2362200" cy="1160463"/>
            <a:chOff x="1079497" y="4622801"/>
            <a:chExt cx="2362203" cy="1222006"/>
          </a:xfrm>
        </p:grpSpPr>
        <p:sp>
          <p:nvSpPr>
            <p:cNvPr id="17" name="AutoShape 16">
              <a:extLst>
                <a:ext uri="{FF2B5EF4-FFF2-40B4-BE49-F238E27FC236}">
                  <a16:creationId xmlns:a16="http://schemas.microsoft.com/office/drawing/2014/main" id="{5886EE80-1A5B-2393-5EF6-231D8BCF5AEF}"/>
                </a:ext>
              </a:extLst>
            </p:cNvPr>
            <p:cNvSpPr>
              <a:spLocks noChangeArrowheads="1"/>
            </p:cNvSpPr>
            <p:nvPr/>
          </p:nvSpPr>
          <p:spPr bwMode="auto">
            <a:xfrm flipH="1">
              <a:off x="1079497" y="4622801"/>
              <a:ext cx="1868999" cy="1222006"/>
            </a:xfrm>
            <a:prstGeom prst="rightArrow">
              <a:avLst>
                <a:gd name="adj1" fmla="val 65000"/>
                <a:gd name="adj2" fmla="val 48334"/>
              </a:avLst>
            </a:prstGeom>
            <a:solidFill>
              <a:srgbClr val="017A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endParaRPr lang="ja-JP" altLang="ja-JP" sz="1800"/>
            </a:p>
          </p:txBody>
        </p:sp>
        <p:sp>
          <p:nvSpPr>
            <p:cNvPr id="18" name="Rectangle 17">
              <a:extLst>
                <a:ext uri="{FF2B5EF4-FFF2-40B4-BE49-F238E27FC236}">
                  <a16:creationId xmlns:a16="http://schemas.microsoft.com/office/drawing/2014/main" id="{A52A3181-ECE2-ED7F-EE2A-4D3E6A081B38}"/>
                </a:ext>
              </a:extLst>
            </p:cNvPr>
            <p:cNvSpPr>
              <a:spLocks noChangeArrowheads="1"/>
            </p:cNvSpPr>
            <p:nvPr/>
          </p:nvSpPr>
          <p:spPr bwMode="auto">
            <a:xfrm>
              <a:off x="1752600" y="4846508"/>
              <a:ext cx="1689100" cy="79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ja-JP" altLang="en-US" sz="1600" b="1" dirty="0">
                  <a:solidFill>
                    <a:schemeClr val="bg1"/>
                  </a:solidFill>
                </a:rPr>
                <a:t>体液曝露の</a:t>
              </a:r>
              <a:br>
                <a:rPr lang="en-US" altLang="ja-JP" sz="1600" b="1" dirty="0">
                  <a:solidFill>
                    <a:schemeClr val="bg1"/>
                  </a:solidFill>
                </a:rPr>
              </a:br>
              <a:r>
                <a:rPr lang="ja-JP" altLang="en-US" sz="1600" b="1" dirty="0">
                  <a:solidFill>
                    <a:schemeClr val="bg1"/>
                  </a:solidFill>
                </a:rPr>
                <a:t>可能性が</a:t>
              </a:r>
              <a:br>
                <a:rPr lang="en-US" altLang="ja-JP" sz="1600" b="1" dirty="0">
                  <a:solidFill>
                    <a:schemeClr val="bg1"/>
                  </a:solidFill>
                </a:rPr>
              </a:br>
              <a:r>
                <a:rPr lang="ja-JP" altLang="en-US" sz="1600" b="1" dirty="0">
                  <a:solidFill>
                    <a:schemeClr val="bg1"/>
                  </a:solidFill>
                </a:rPr>
                <a:t>あった後</a:t>
              </a:r>
            </a:p>
          </p:txBody>
        </p:sp>
        <p:sp>
          <p:nvSpPr>
            <p:cNvPr id="19" name="Rectangle 18">
              <a:extLst>
                <a:ext uri="{FF2B5EF4-FFF2-40B4-BE49-F238E27FC236}">
                  <a16:creationId xmlns:a16="http://schemas.microsoft.com/office/drawing/2014/main" id="{31153F58-DB9C-1F14-7C82-914197EEE70F}"/>
                </a:ext>
              </a:extLst>
            </p:cNvPr>
            <p:cNvSpPr>
              <a:spLocks noChangeArrowheads="1"/>
            </p:cNvSpPr>
            <p:nvPr/>
          </p:nvSpPr>
          <p:spPr bwMode="auto">
            <a:xfrm>
              <a:off x="1271588" y="4881534"/>
              <a:ext cx="498855"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4400">
                  <a:solidFill>
                    <a:schemeClr val="bg1"/>
                  </a:solidFill>
                </a:rPr>
                <a:t>3</a:t>
              </a:r>
            </a:p>
          </p:txBody>
        </p:sp>
      </p:grpSp>
      <p:grpSp>
        <p:nvGrpSpPr>
          <p:cNvPr id="20" name="グループ化 3">
            <a:extLst>
              <a:ext uri="{FF2B5EF4-FFF2-40B4-BE49-F238E27FC236}">
                <a16:creationId xmlns:a16="http://schemas.microsoft.com/office/drawing/2014/main" id="{9802E6C8-171C-9B9F-F674-B5C16B6EDA6F}"/>
              </a:ext>
            </a:extLst>
          </p:cNvPr>
          <p:cNvGrpSpPr>
            <a:grpSpLocks/>
          </p:cNvGrpSpPr>
          <p:nvPr/>
        </p:nvGrpSpPr>
        <p:grpSpPr bwMode="auto">
          <a:xfrm>
            <a:off x="4813300" y="3560799"/>
            <a:ext cx="1681163" cy="1160463"/>
            <a:chOff x="5969001" y="3429000"/>
            <a:chExt cx="1681606" cy="1222006"/>
          </a:xfrm>
        </p:grpSpPr>
        <p:sp>
          <p:nvSpPr>
            <p:cNvPr id="21" name="AutoShape 16">
              <a:extLst>
                <a:ext uri="{FF2B5EF4-FFF2-40B4-BE49-F238E27FC236}">
                  <a16:creationId xmlns:a16="http://schemas.microsoft.com/office/drawing/2014/main" id="{49DCB53F-BCA9-6394-B56E-9F5E04F5573A}"/>
                </a:ext>
              </a:extLst>
            </p:cNvPr>
            <p:cNvSpPr>
              <a:spLocks noChangeArrowheads="1"/>
            </p:cNvSpPr>
            <p:nvPr/>
          </p:nvSpPr>
          <p:spPr bwMode="auto">
            <a:xfrm>
              <a:off x="5969001" y="3429000"/>
              <a:ext cx="1681606" cy="1222006"/>
            </a:xfrm>
            <a:prstGeom prst="rightArrow">
              <a:avLst>
                <a:gd name="adj1" fmla="val 65000"/>
                <a:gd name="adj2" fmla="val 48329"/>
              </a:avLst>
            </a:prstGeom>
            <a:solidFill>
              <a:srgbClr val="017A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endParaRPr lang="ja-JP" altLang="ja-JP" sz="1800"/>
            </a:p>
          </p:txBody>
        </p:sp>
        <p:sp>
          <p:nvSpPr>
            <p:cNvPr id="22" name="Rectangle 17">
              <a:extLst>
                <a:ext uri="{FF2B5EF4-FFF2-40B4-BE49-F238E27FC236}">
                  <a16:creationId xmlns:a16="http://schemas.microsoft.com/office/drawing/2014/main" id="{13A66734-1E60-12ED-07A8-61FA4B8BC145}"/>
                </a:ext>
              </a:extLst>
            </p:cNvPr>
            <p:cNvSpPr>
              <a:spLocks noChangeArrowheads="1"/>
            </p:cNvSpPr>
            <p:nvPr/>
          </p:nvSpPr>
          <p:spPr bwMode="auto">
            <a:xfrm>
              <a:off x="6472598" y="3758037"/>
              <a:ext cx="899888" cy="563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ja-JP" altLang="en-US" sz="1600" b="1">
                  <a:solidFill>
                    <a:schemeClr val="bg1"/>
                  </a:solidFill>
                </a:rPr>
                <a:t>患者に</a:t>
              </a:r>
              <a:br>
                <a:rPr lang="en-US" altLang="ja-JP" sz="1600" b="1">
                  <a:solidFill>
                    <a:schemeClr val="bg1"/>
                  </a:solidFill>
                </a:rPr>
              </a:br>
              <a:r>
                <a:rPr lang="ja-JP" altLang="en-US" sz="1600" b="1">
                  <a:solidFill>
                    <a:schemeClr val="bg1"/>
                  </a:solidFill>
                </a:rPr>
                <a:t>接した後</a:t>
              </a:r>
            </a:p>
          </p:txBody>
        </p:sp>
        <p:sp>
          <p:nvSpPr>
            <p:cNvPr id="23" name="Rectangle 18">
              <a:extLst>
                <a:ext uri="{FF2B5EF4-FFF2-40B4-BE49-F238E27FC236}">
                  <a16:creationId xmlns:a16="http://schemas.microsoft.com/office/drawing/2014/main" id="{0FE2A79A-EC00-DE15-6EE7-D69B370DB9D9}"/>
                </a:ext>
              </a:extLst>
            </p:cNvPr>
            <p:cNvSpPr>
              <a:spLocks noChangeArrowheads="1"/>
            </p:cNvSpPr>
            <p:nvPr/>
          </p:nvSpPr>
          <p:spPr bwMode="auto">
            <a:xfrm>
              <a:off x="5995988" y="3687733"/>
              <a:ext cx="498855"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lnSpc>
                  <a:spcPct val="90000"/>
                </a:lnSpc>
                <a:spcBef>
                  <a:spcPct val="0"/>
                </a:spcBef>
                <a:buFontTx/>
                <a:buNone/>
              </a:pPr>
              <a:r>
                <a:rPr lang="en-US" altLang="ja-JP" sz="4400">
                  <a:solidFill>
                    <a:schemeClr val="bg1"/>
                  </a:solidFill>
                </a:rPr>
                <a:t>4</a:t>
              </a:r>
            </a:p>
          </p:txBody>
        </p:sp>
      </p:grpSp>
    </p:spTree>
    <p:extLst>
      <p:ext uri="{BB962C8B-B14F-4D97-AF65-F5344CB8AC3E}">
        <p14:creationId xmlns:p14="http://schemas.microsoft.com/office/powerpoint/2010/main" val="197586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77FE6-BF34-DB7F-6B6F-667EFC17BCF5}"/>
            </a:ext>
          </a:extLst>
        </p:cNvPr>
        <p:cNvGrpSpPr/>
        <p:nvPr/>
      </p:nvGrpSpPr>
      <p:grpSpPr>
        <a:xfrm>
          <a:off x="0" y="0"/>
          <a:ext cx="0" cy="0"/>
          <a:chOff x="0" y="0"/>
          <a:chExt cx="0" cy="0"/>
        </a:xfrm>
      </p:grpSpPr>
      <p:sp>
        <p:nvSpPr>
          <p:cNvPr id="24" name="角丸四角形 23">
            <a:extLst>
              <a:ext uri="{FF2B5EF4-FFF2-40B4-BE49-F238E27FC236}">
                <a16:creationId xmlns:a16="http://schemas.microsoft.com/office/drawing/2014/main" id="{8CBBC1A1-2644-61C5-6155-A497C6D426B8}"/>
              </a:ext>
            </a:extLst>
          </p:cNvPr>
          <p:cNvSpPr/>
          <p:nvPr/>
        </p:nvSpPr>
        <p:spPr bwMode="auto">
          <a:xfrm>
            <a:off x="252413" y="1367507"/>
            <a:ext cx="8639175" cy="4784725"/>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6" name="角丸四角形 25">
            <a:extLst>
              <a:ext uri="{FF2B5EF4-FFF2-40B4-BE49-F238E27FC236}">
                <a16:creationId xmlns:a16="http://schemas.microsoft.com/office/drawing/2014/main" id="{AA6A686E-36D1-3D29-7010-597D19021F37}"/>
              </a:ext>
            </a:extLst>
          </p:cNvPr>
          <p:cNvSpPr/>
          <p:nvPr/>
        </p:nvSpPr>
        <p:spPr bwMode="auto">
          <a:xfrm>
            <a:off x="252413" y="1367507"/>
            <a:ext cx="8639175" cy="4784725"/>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1" name="Rectangle 29">
            <a:extLst>
              <a:ext uri="{FF2B5EF4-FFF2-40B4-BE49-F238E27FC236}">
                <a16:creationId xmlns:a16="http://schemas.microsoft.com/office/drawing/2014/main" id="{7848F6F5-B81A-727B-F82B-6EB537F07C6C}"/>
              </a:ext>
            </a:extLst>
          </p:cNvPr>
          <p:cNvSpPr>
            <a:spLocks noChangeArrowheads="1"/>
          </p:cNvSpPr>
          <p:nvPr/>
        </p:nvSpPr>
        <p:spPr bwMode="auto">
          <a:xfrm>
            <a:off x="457200" y="1142082"/>
            <a:ext cx="2774950" cy="450850"/>
          </a:xfrm>
          <a:prstGeom prst="rect">
            <a:avLst/>
          </a:prstGeom>
          <a:solidFill>
            <a:srgbClr val="E54283"/>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手指衛生のポイント</a:t>
            </a:r>
          </a:p>
        </p:txBody>
      </p:sp>
      <p:sp>
        <p:nvSpPr>
          <p:cNvPr id="31748" name="Rectangle 2">
            <a:extLst>
              <a:ext uri="{FF2B5EF4-FFF2-40B4-BE49-F238E27FC236}">
                <a16:creationId xmlns:a16="http://schemas.microsoft.com/office/drawing/2014/main" id="{6140EB6F-3B4C-E8C9-851F-57D8D5331DA2}"/>
              </a:ext>
            </a:extLst>
          </p:cNvPr>
          <p:cNvSpPr>
            <a:spLocks noGrp="1" noChangeArrowheads="1"/>
          </p:cNvSpPr>
          <p:nvPr>
            <p:ph type="title"/>
          </p:nvPr>
        </p:nvSpPr>
        <p:spPr/>
        <p:txBody>
          <a:bodyPr/>
          <a:lstStyle/>
          <a:p>
            <a:pPr eaLnBrk="1" hangingPunct="1"/>
            <a:r>
              <a:rPr lang="en-US" altLang="ja-JP"/>
              <a:t>①</a:t>
            </a:r>
            <a:r>
              <a:rPr lang="ja-JP" altLang="en-US"/>
              <a:t>手指衛生</a:t>
            </a:r>
          </a:p>
        </p:txBody>
      </p:sp>
      <p:sp>
        <p:nvSpPr>
          <p:cNvPr id="51215" name="スライド番号プレースホルダー 1">
            <a:extLst>
              <a:ext uri="{FF2B5EF4-FFF2-40B4-BE49-F238E27FC236}">
                <a16:creationId xmlns:a16="http://schemas.microsoft.com/office/drawing/2014/main" id="{CBA5E77F-12D1-156A-FAD7-FAB9B1064A65}"/>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279A6442-116F-463D-AF32-7E76B502E6F7}" type="slidenum">
              <a:rPr lang="ja-JP" altLang="en-US"/>
              <a:pPr eaLnBrk="1" hangingPunct="1"/>
              <a:t>19</a:t>
            </a:fld>
            <a:endParaRPr lang="en-US" altLang="ja-JP" dirty="0"/>
          </a:p>
        </p:txBody>
      </p:sp>
      <p:sp>
        <p:nvSpPr>
          <p:cNvPr id="5" name="正方形/長方形 4">
            <a:extLst>
              <a:ext uri="{FF2B5EF4-FFF2-40B4-BE49-F238E27FC236}">
                <a16:creationId xmlns:a16="http://schemas.microsoft.com/office/drawing/2014/main" id="{F6B92D6E-A9EB-F050-02B9-DAE85F3796A8}"/>
              </a:ext>
            </a:extLst>
          </p:cNvPr>
          <p:cNvSpPr/>
          <p:nvPr/>
        </p:nvSpPr>
        <p:spPr>
          <a:xfrm>
            <a:off x="533400" y="1837407"/>
            <a:ext cx="8153400" cy="830262"/>
          </a:xfrm>
          <a:prstGeom prst="rect">
            <a:avLst/>
          </a:prstGeom>
        </p:spPr>
        <p:txBody>
          <a:bodyPr>
            <a:spAutoFit/>
          </a:bodyPr>
          <a:lstStyle/>
          <a:p>
            <a:pPr marL="176213" indent="-176213">
              <a:spcBef>
                <a:spcPts val="600"/>
              </a:spcBef>
              <a:buFont typeface="Symbol" pitchFamily="18" charset="2"/>
              <a:buChar char="·"/>
              <a:defRPr/>
            </a:pPr>
            <a:r>
              <a:rPr lang="ja-JP" altLang="en-US" sz="2000" b="1" dirty="0">
                <a:latin typeface="Arial" charset="0"/>
                <a:ea typeface="ＭＳ Ｐゴシック" charset="-128"/>
              </a:rPr>
              <a:t>基本は</a:t>
            </a:r>
            <a:r>
              <a:rPr lang="ja-JP" altLang="en-US" sz="2400" dirty="0">
                <a:solidFill>
                  <a:srgbClr val="D7000F"/>
                </a:solidFill>
                <a:latin typeface="+mj-ea"/>
                <a:ea typeface="+mj-ea"/>
              </a:rPr>
              <a:t>「手指消</a:t>
            </a:r>
            <a:r>
              <a:rPr lang="ja-JP" altLang="en-US" sz="2400" dirty="0">
                <a:solidFill>
                  <a:srgbClr val="D5000F"/>
                </a:solidFill>
                <a:latin typeface="+mj-ea"/>
                <a:ea typeface="+mj-ea"/>
              </a:rPr>
              <a:t>毒（アルコール</a:t>
            </a:r>
            <a:r>
              <a:rPr lang="ja-JP" altLang="en-US" sz="2400" dirty="0">
                <a:solidFill>
                  <a:srgbClr val="D7000F"/>
                </a:solidFill>
                <a:latin typeface="+mj-ea"/>
                <a:ea typeface="+mj-ea"/>
              </a:rPr>
              <a:t>製剤）」</a:t>
            </a:r>
            <a:r>
              <a:rPr lang="ja-JP" altLang="en-US" sz="2000" b="1" dirty="0">
                <a:latin typeface="Arial" charset="0"/>
                <a:ea typeface="ＭＳ Ｐゴシック" charset="-128"/>
              </a:rPr>
              <a:t>，</a:t>
            </a:r>
            <a:br>
              <a:rPr lang="en-US" altLang="ja-JP" sz="2000" b="1" dirty="0">
                <a:latin typeface="Arial" charset="0"/>
                <a:ea typeface="ＭＳ Ｐゴシック" charset="-128"/>
              </a:rPr>
            </a:br>
            <a:r>
              <a:rPr lang="ja-JP" altLang="en-US" sz="2000" b="1" dirty="0">
                <a:latin typeface="Arial" charset="0"/>
                <a:ea typeface="ＭＳ Ｐゴシック" charset="-128"/>
              </a:rPr>
              <a:t>目に見える汚れがあるときは</a:t>
            </a:r>
            <a:r>
              <a:rPr lang="ja-JP" altLang="en-US" sz="2400" dirty="0">
                <a:solidFill>
                  <a:srgbClr val="D7000F"/>
                </a:solidFill>
                <a:latin typeface="+mj-ea"/>
                <a:ea typeface="+mj-ea"/>
              </a:rPr>
              <a:t>「手洗い（石けん＋流水）」 </a:t>
            </a:r>
            <a:r>
              <a:rPr lang="en-US" altLang="ja-JP" sz="2400" baseline="30000" dirty="0">
                <a:solidFill>
                  <a:srgbClr val="D7000F"/>
                </a:solidFill>
                <a:latin typeface="+mj-ea"/>
                <a:ea typeface="+mj-ea"/>
              </a:rPr>
              <a:t>1)</a:t>
            </a:r>
          </a:p>
        </p:txBody>
      </p:sp>
      <p:sp>
        <p:nvSpPr>
          <p:cNvPr id="31753" name="正方形/長方形 13">
            <a:extLst>
              <a:ext uri="{FF2B5EF4-FFF2-40B4-BE49-F238E27FC236}">
                <a16:creationId xmlns:a16="http://schemas.microsoft.com/office/drawing/2014/main" id="{B30AEFE0-195F-4B49-A5CC-45B7342A0A57}"/>
              </a:ext>
            </a:extLst>
          </p:cNvPr>
          <p:cNvSpPr>
            <a:spLocks noChangeArrowheads="1"/>
          </p:cNvSpPr>
          <p:nvPr/>
        </p:nvSpPr>
        <p:spPr bwMode="auto">
          <a:xfrm>
            <a:off x="403449" y="6276811"/>
            <a:ext cx="8348439"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800" b="1" dirty="0">
                <a:solidFill>
                  <a:srgbClr val="262626"/>
                </a:solidFill>
              </a:rPr>
              <a:t>1) Boyce J.M., et al.</a:t>
            </a:r>
            <a:r>
              <a:rPr lang="ja-JP" altLang="en-US" sz="800" b="1" dirty="0">
                <a:solidFill>
                  <a:srgbClr val="262626"/>
                </a:solidFill>
              </a:rPr>
              <a:t>：</a:t>
            </a:r>
            <a:r>
              <a:rPr lang="en-US" altLang="ja-JP" sz="800" b="1" dirty="0">
                <a:solidFill>
                  <a:srgbClr val="262626"/>
                </a:solidFill>
              </a:rPr>
              <a:t>MMWR. Recommendations and Reports., 2002, 51</a:t>
            </a:r>
            <a:r>
              <a:rPr lang="ja-JP" altLang="en-US" sz="800" b="1" dirty="0">
                <a:solidFill>
                  <a:srgbClr val="262626"/>
                </a:solidFill>
              </a:rPr>
              <a:t>（</a:t>
            </a:r>
            <a:r>
              <a:rPr lang="en-US" altLang="ja-JP" sz="800" b="1" dirty="0">
                <a:solidFill>
                  <a:srgbClr val="262626"/>
                </a:solidFill>
              </a:rPr>
              <a:t>RR-16</a:t>
            </a:r>
            <a:r>
              <a:rPr lang="ja-JP" altLang="en-US" sz="800" b="1" dirty="0">
                <a:solidFill>
                  <a:srgbClr val="262626"/>
                </a:solidFill>
              </a:rPr>
              <a:t>）</a:t>
            </a:r>
            <a:r>
              <a:rPr lang="en-US" altLang="ja-JP" sz="800" b="1" dirty="0">
                <a:solidFill>
                  <a:srgbClr val="262626"/>
                </a:solidFill>
              </a:rPr>
              <a:t>, 32</a:t>
            </a:r>
          </a:p>
          <a:p>
            <a:pPr algn="r" eaLnBrk="1" hangingPunct="1"/>
            <a:r>
              <a:rPr lang="en-US" altLang="ja-JP" sz="800" b="1" dirty="0">
                <a:solidFill>
                  <a:srgbClr val="262626"/>
                </a:solidFill>
              </a:rPr>
              <a:t>2) </a:t>
            </a:r>
            <a:r>
              <a:rPr lang="ja-JP" altLang="en-US" sz="800" b="1" dirty="0">
                <a:solidFill>
                  <a:srgbClr val="262626"/>
                </a:solidFill>
              </a:rPr>
              <a:t>洪 愛子 編：手指衛生パーフェクトガイド，</a:t>
            </a:r>
            <a:r>
              <a:rPr lang="en-US" altLang="ja-JP" sz="800" b="1" dirty="0">
                <a:solidFill>
                  <a:srgbClr val="262626"/>
                </a:solidFill>
              </a:rPr>
              <a:t>2008</a:t>
            </a:r>
            <a:r>
              <a:rPr lang="ja-JP" altLang="en-US" sz="800" b="1" dirty="0" err="1">
                <a:solidFill>
                  <a:srgbClr val="262626"/>
                </a:solidFill>
              </a:rPr>
              <a:t>，</a:t>
            </a:r>
            <a:r>
              <a:rPr lang="en-US" altLang="ja-JP" sz="800" b="1" dirty="0">
                <a:solidFill>
                  <a:srgbClr val="262626"/>
                </a:solidFill>
              </a:rPr>
              <a:t>pp.11-13</a:t>
            </a:r>
            <a:r>
              <a:rPr lang="ja-JP" altLang="en-US" sz="800" b="1" dirty="0">
                <a:solidFill>
                  <a:srgbClr val="262626"/>
                </a:solidFill>
              </a:rPr>
              <a:t>，メディカ出版，大阪</a:t>
            </a:r>
            <a:endParaRPr lang="en-US" altLang="ja-JP" sz="800" b="1" dirty="0">
              <a:solidFill>
                <a:srgbClr val="262626"/>
              </a:solidFill>
            </a:endParaRPr>
          </a:p>
          <a:p>
            <a:pPr algn="r" eaLnBrk="1" hangingPunct="1"/>
            <a:r>
              <a:rPr lang="en-US" altLang="ja-JP" sz="800" b="1" dirty="0">
                <a:solidFill>
                  <a:srgbClr val="262626"/>
                </a:solidFill>
              </a:rPr>
              <a:t>3) World Health Organization. Hand Hygiene: Technical Reference Manual.</a:t>
            </a:r>
            <a:r>
              <a:rPr lang="ja-JP" altLang="en-US" sz="800" b="1" dirty="0">
                <a:solidFill>
                  <a:srgbClr val="262626"/>
                </a:solidFill>
              </a:rPr>
              <a:t>（</a:t>
            </a:r>
            <a:r>
              <a:rPr lang="en-US" altLang="ja-JP" sz="800" b="1" dirty="0">
                <a:solidFill>
                  <a:srgbClr val="262626"/>
                </a:solidFill>
              </a:rPr>
              <a:t>https://iris.who.int/server/api/core/bitstreams/bcd5e67e-e7cb-467d-9a97-9d6392d580f1/content</a:t>
            </a:r>
            <a:r>
              <a:rPr lang="ja-JP" altLang="en-US" sz="800" b="1" dirty="0">
                <a:solidFill>
                  <a:srgbClr val="262626"/>
                </a:solidFill>
              </a:rPr>
              <a:t>）</a:t>
            </a:r>
            <a:endParaRPr lang="en-US" altLang="ja-JP" sz="800" b="1" dirty="0">
              <a:solidFill>
                <a:srgbClr val="262626"/>
              </a:solidFill>
            </a:endParaRPr>
          </a:p>
          <a:p>
            <a:pPr algn="r" eaLnBrk="1" hangingPunct="1"/>
            <a:r>
              <a:rPr lang="en-US" altLang="ja-JP" sz="800" b="1" dirty="0">
                <a:solidFill>
                  <a:srgbClr val="262626"/>
                </a:solidFill>
              </a:rPr>
              <a:t>4) Centers for Disease Control and Prevention. Clinical safety: Hand Hygiene for Healthcare Workers.</a:t>
            </a:r>
            <a:r>
              <a:rPr lang="ja-JP" altLang="en-US" sz="800" b="1" dirty="0">
                <a:solidFill>
                  <a:srgbClr val="262626"/>
                </a:solidFill>
              </a:rPr>
              <a:t>　</a:t>
            </a:r>
            <a:r>
              <a:rPr lang="en-US" altLang="ja-JP" sz="800" b="1" dirty="0">
                <a:solidFill>
                  <a:srgbClr val="262626"/>
                </a:solidFill>
              </a:rPr>
              <a:t>(https://www.cdc.gov/clean-hands/hcp/clinical-safety/index.html) </a:t>
            </a:r>
          </a:p>
        </p:txBody>
      </p:sp>
      <p:sp>
        <p:nvSpPr>
          <p:cNvPr id="31754" name="正方形/長方形 6">
            <a:extLst>
              <a:ext uri="{FF2B5EF4-FFF2-40B4-BE49-F238E27FC236}">
                <a16:creationId xmlns:a16="http://schemas.microsoft.com/office/drawing/2014/main" id="{15DFCA18-5EE2-7FC6-FAB9-9F224E2B9858}"/>
              </a:ext>
            </a:extLst>
          </p:cNvPr>
          <p:cNvSpPr>
            <a:spLocks noChangeArrowheads="1"/>
          </p:cNvSpPr>
          <p:nvPr/>
        </p:nvSpPr>
        <p:spPr bwMode="auto">
          <a:xfrm>
            <a:off x="533400" y="2799432"/>
            <a:ext cx="380296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600"/>
              </a:spcBef>
              <a:buFont typeface="Symbol" panose="05050102010706020507" pitchFamily="18" charset="2"/>
              <a:buChar char="·"/>
            </a:pPr>
            <a:r>
              <a:rPr lang="ja-JP" altLang="en-US" sz="2000" b="1" dirty="0">
                <a:solidFill>
                  <a:srgbClr val="000000"/>
                </a:solidFill>
              </a:rPr>
              <a:t>手指衛生を行うときの注意点 </a:t>
            </a:r>
            <a:r>
              <a:rPr lang="en-US" altLang="ja-JP" sz="2000" b="1" baseline="30000" dirty="0">
                <a:solidFill>
                  <a:srgbClr val="000000"/>
                </a:solidFill>
              </a:rPr>
              <a:t>2)</a:t>
            </a:r>
            <a:endParaRPr lang="ja-JP" altLang="en-US" sz="2000" b="1" baseline="30000" dirty="0">
              <a:solidFill>
                <a:srgbClr val="000000"/>
              </a:solidFill>
            </a:endParaRPr>
          </a:p>
        </p:txBody>
      </p:sp>
      <p:sp>
        <p:nvSpPr>
          <p:cNvPr id="37" name="角丸四角形 36">
            <a:extLst>
              <a:ext uri="{FF2B5EF4-FFF2-40B4-BE49-F238E27FC236}">
                <a16:creationId xmlns:a16="http://schemas.microsoft.com/office/drawing/2014/main" id="{B3D7F26A-E14D-2BFC-9546-70C180D56EDB}"/>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sp>
        <p:nvSpPr>
          <p:cNvPr id="31762" name="Text Box 33">
            <a:extLst>
              <a:ext uri="{FF2B5EF4-FFF2-40B4-BE49-F238E27FC236}">
                <a16:creationId xmlns:a16="http://schemas.microsoft.com/office/drawing/2014/main" id="{262A8998-DFC5-3A24-54AF-7DAE50561549}"/>
              </a:ext>
            </a:extLst>
          </p:cNvPr>
          <p:cNvSpPr txBox="1">
            <a:spLocks noChangeArrowheads="1"/>
          </p:cNvSpPr>
          <p:nvPr/>
        </p:nvSpPr>
        <p:spPr bwMode="auto">
          <a:xfrm>
            <a:off x="863601" y="5210019"/>
            <a:ext cx="2389187" cy="525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46800" rIns="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b="1" dirty="0"/>
              <a:t>手指衛生前に時計などは，外す，もしくは，ずらす。</a:t>
            </a:r>
          </a:p>
        </p:txBody>
      </p:sp>
      <p:pic>
        <p:nvPicPr>
          <p:cNvPr id="34" name="Picture 2">
            <a:extLst>
              <a:ext uri="{FF2B5EF4-FFF2-40B4-BE49-F238E27FC236}">
                <a16:creationId xmlns:a16="http://schemas.microsoft.com/office/drawing/2014/main" id="{CAA864EF-86F6-E187-2F15-75958196FC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810322" y="2926407"/>
            <a:ext cx="2518830" cy="2520252"/>
          </a:xfrm>
          <a:prstGeom prst="rect">
            <a:avLst/>
          </a:prstGeom>
          <a:noFill/>
        </p:spPr>
      </p:pic>
      <p:sp>
        <p:nvSpPr>
          <p:cNvPr id="31757" name="Text Box 34">
            <a:extLst>
              <a:ext uri="{FF2B5EF4-FFF2-40B4-BE49-F238E27FC236}">
                <a16:creationId xmlns:a16="http://schemas.microsoft.com/office/drawing/2014/main" id="{F962DAD4-2B25-80BB-7072-FACA49ECDC7F}"/>
              </a:ext>
            </a:extLst>
          </p:cNvPr>
          <p:cNvSpPr txBox="1">
            <a:spLocks noChangeArrowheads="1"/>
          </p:cNvSpPr>
          <p:nvPr/>
        </p:nvSpPr>
        <p:spPr bwMode="auto">
          <a:xfrm>
            <a:off x="3476625" y="5209378"/>
            <a:ext cx="2389187" cy="5253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46800" rIns="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b="1" dirty="0"/>
              <a:t>指の間や指先，親指などの洗い忘れに気を付ける。</a:t>
            </a:r>
          </a:p>
        </p:txBody>
      </p:sp>
      <p:pic>
        <p:nvPicPr>
          <p:cNvPr id="35" name="Picture 2">
            <a:extLst>
              <a:ext uri="{FF2B5EF4-FFF2-40B4-BE49-F238E27FC236}">
                <a16:creationId xmlns:a16="http://schemas.microsoft.com/office/drawing/2014/main" id="{A22CABC5-2D2E-272D-BE06-5454DEFF8A3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3432020" y="2993509"/>
            <a:ext cx="2414589" cy="2414589"/>
          </a:xfrm>
          <a:prstGeom prst="rect">
            <a:avLst/>
          </a:prstGeom>
          <a:noFill/>
        </p:spPr>
      </p:pic>
      <p:sp>
        <p:nvSpPr>
          <p:cNvPr id="31759" name="Text Box 37">
            <a:extLst>
              <a:ext uri="{FF2B5EF4-FFF2-40B4-BE49-F238E27FC236}">
                <a16:creationId xmlns:a16="http://schemas.microsoft.com/office/drawing/2014/main" id="{1D7B023B-239B-8E8F-5C6E-81A87A0DB04C}"/>
              </a:ext>
            </a:extLst>
          </p:cNvPr>
          <p:cNvSpPr txBox="1">
            <a:spLocks noChangeArrowheads="1"/>
          </p:cNvSpPr>
          <p:nvPr/>
        </p:nvSpPr>
        <p:spPr bwMode="auto">
          <a:xfrm>
            <a:off x="6089651" y="5210099"/>
            <a:ext cx="2322512" cy="3099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46800" rIns="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b="1" dirty="0"/>
              <a:t>手指だけでなく，手首も洗う</a:t>
            </a:r>
            <a:r>
              <a:rPr lang="en-US" altLang="ja-JP" sz="1400" b="1" dirty="0"/>
              <a:t>*</a:t>
            </a:r>
            <a:r>
              <a:rPr lang="ja-JP" altLang="en-US" sz="1400" b="1" dirty="0"/>
              <a:t>。</a:t>
            </a:r>
          </a:p>
        </p:txBody>
      </p:sp>
      <p:pic>
        <p:nvPicPr>
          <p:cNvPr id="36" name="Picture 2">
            <a:extLst>
              <a:ext uri="{FF2B5EF4-FFF2-40B4-BE49-F238E27FC236}">
                <a16:creationId xmlns:a16="http://schemas.microsoft.com/office/drawing/2014/main" id="{28B2EE96-A0FE-DEAA-3DDC-A61A6683DD2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6073697" y="3001846"/>
            <a:ext cx="2509023" cy="2510440"/>
          </a:xfrm>
          <a:prstGeom prst="rect">
            <a:avLst/>
          </a:prstGeom>
          <a:noFill/>
        </p:spPr>
      </p:pic>
      <p:sp>
        <p:nvSpPr>
          <p:cNvPr id="3" name="テキスト ボックス 2">
            <a:extLst>
              <a:ext uri="{FF2B5EF4-FFF2-40B4-BE49-F238E27FC236}">
                <a16:creationId xmlns:a16="http://schemas.microsoft.com/office/drawing/2014/main" id="{92D79A05-8264-59C1-AC19-CF3D4E167AF9}"/>
              </a:ext>
            </a:extLst>
          </p:cNvPr>
          <p:cNvSpPr txBox="1"/>
          <p:nvPr/>
        </p:nvSpPr>
        <p:spPr>
          <a:xfrm>
            <a:off x="810323" y="5761307"/>
            <a:ext cx="7360284" cy="400110"/>
          </a:xfrm>
          <a:prstGeom prst="rect">
            <a:avLst/>
          </a:prstGeom>
          <a:noFill/>
        </p:spPr>
        <p:txBody>
          <a:bodyPr wrap="square">
            <a:spAutoFit/>
          </a:bodyPr>
          <a:lstStyle/>
          <a:p>
            <a:pPr>
              <a:tabLst>
                <a:tab pos="80963" algn="l"/>
              </a:tabLst>
            </a:pPr>
            <a:r>
              <a:rPr lang="en-US" altLang="ja-JP" sz="1000" b="1" dirty="0">
                <a:solidFill>
                  <a:schemeClr val="tx1">
                    <a:lumMod val="65000"/>
                    <a:lumOff val="35000"/>
                  </a:schemeClr>
                </a:solidFill>
              </a:rPr>
              <a:t>*</a:t>
            </a:r>
            <a:r>
              <a:rPr lang="ja-JP" altLang="en-US" sz="1000" b="1" dirty="0">
                <a:solidFill>
                  <a:schemeClr val="tx1">
                    <a:lumMod val="65000"/>
                    <a:lumOff val="35000"/>
                  </a:schemeClr>
                </a:solidFill>
              </a:rPr>
              <a:t> </a:t>
            </a:r>
            <a:r>
              <a:rPr lang="en-US" altLang="ja-JP" sz="1000" b="1" dirty="0">
                <a:solidFill>
                  <a:schemeClr val="tx1">
                    <a:lumMod val="65000"/>
                    <a:lumOff val="35000"/>
                  </a:schemeClr>
                </a:solidFill>
              </a:rPr>
              <a:t>WHO</a:t>
            </a:r>
            <a:r>
              <a:rPr lang="ja-JP" altLang="en-US" sz="1000" b="1" dirty="0">
                <a:solidFill>
                  <a:schemeClr val="tx1">
                    <a:lumMod val="65000"/>
                    <a:lumOff val="35000"/>
                  </a:schemeClr>
                </a:solidFill>
              </a:rPr>
              <a:t>だけでなく</a:t>
            </a:r>
            <a:r>
              <a:rPr lang="en-US" altLang="ja-JP" sz="1000" b="1" dirty="0">
                <a:solidFill>
                  <a:schemeClr val="tx1">
                    <a:lumMod val="65000"/>
                    <a:lumOff val="35000"/>
                  </a:schemeClr>
                </a:solidFill>
              </a:rPr>
              <a:t>CDC</a:t>
            </a:r>
            <a:r>
              <a:rPr lang="ja-JP" altLang="en-US" sz="1000" b="1" dirty="0">
                <a:solidFill>
                  <a:schemeClr val="tx1">
                    <a:lumMod val="65000"/>
                    <a:lumOff val="35000"/>
                  </a:schemeClr>
                </a:solidFill>
              </a:rPr>
              <a:t>など多くの国・機関の実務ガイドラインでは，手首を洗うことには言及せず、「手首の装飾品を外し，必要に応じて</a:t>
            </a:r>
            <a:r>
              <a:rPr lang="en-US" altLang="ja-JP" sz="1000" b="1" dirty="0">
                <a:solidFill>
                  <a:schemeClr val="tx1">
                    <a:lumMod val="65000"/>
                    <a:lumOff val="35000"/>
                  </a:schemeClr>
                </a:solidFill>
              </a:rPr>
              <a:t>	</a:t>
            </a:r>
            <a:r>
              <a:rPr lang="ja-JP" altLang="en-US" sz="1000" b="1" dirty="0">
                <a:solidFill>
                  <a:schemeClr val="tx1">
                    <a:lumMod val="65000"/>
                    <a:lumOff val="35000"/>
                  </a:schemeClr>
                </a:solidFill>
              </a:rPr>
              <a:t>手首まで洗浄・消毒できる状態にしておく」ことが推奨されています</a:t>
            </a:r>
            <a:r>
              <a:rPr lang="en-US" altLang="ja-JP" sz="1000" b="1" baseline="30000" dirty="0">
                <a:solidFill>
                  <a:schemeClr val="tx1">
                    <a:lumMod val="65000"/>
                    <a:lumOff val="35000"/>
                  </a:schemeClr>
                </a:solidFill>
              </a:rPr>
              <a:t>3)4)</a:t>
            </a:r>
            <a:endParaRPr lang="ja-JP" altLang="en-US" sz="1000" b="1" baseline="30000" dirty="0">
              <a:solidFill>
                <a:schemeClr val="tx1">
                  <a:lumMod val="65000"/>
                  <a:lumOff val="35000"/>
                </a:schemeClr>
              </a:solidFill>
            </a:endParaRPr>
          </a:p>
        </p:txBody>
      </p:sp>
    </p:spTree>
    <p:extLst>
      <p:ext uri="{BB962C8B-B14F-4D97-AF65-F5344CB8AC3E}">
        <p14:creationId xmlns:p14="http://schemas.microsoft.com/office/powerpoint/2010/main" val="88022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1709738" y="2282825"/>
            <a:ext cx="6000750" cy="2249488"/>
          </a:xfrm>
          <a:prstGeom prst="rect">
            <a:avLst/>
          </a:prstGeom>
          <a:effectLst>
            <a:outerShdw blurRad="50800" dist="38100" dir="2700000" algn="tl" rotWithShape="0">
              <a:prstClr val="black">
                <a:alpha val="40000"/>
              </a:prstClr>
            </a:outerShdw>
          </a:effectLst>
        </p:spPr>
        <p:txBody>
          <a:bodyPr wrap="none">
            <a:spAutoFit/>
          </a:bodyPr>
          <a:lstStyle/>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どうして</a:t>
            </a:r>
          </a:p>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医療関連感染対策を</a:t>
            </a:r>
          </a:p>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しなければならないのか？</a:t>
            </a:r>
          </a:p>
        </p:txBody>
      </p:sp>
      <p:sp>
        <p:nvSpPr>
          <p:cNvPr id="3" name="スライド番号プレースホルダー 2"/>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670B955A-3B11-4B15-8268-21DA0C00170A}" type="slidenum">
              <a:rPr lang="ja-JP" altLang="en-US">
                <a:solidFill>
                  <a:srgbClr val="898989"/>
                </a:solidFill>
              </a:rPr>
              <a:pPr eaLnBrk="1" hangingPunct="1"/>
              <a:t>2</a:t>
            </a:fld>
            <a:endParaRPr lang="en-US" altLang="ja-JP">
              <a:solidFill>
                <a:srgbClr val="898989"/>
              </a:solidFill>
            </a:endParaRPr>
          </a:p>
        </p:txBody>
      </p:sp>
    </p:spTree>
    <p:extLst>
      <p:ext uri="{BB962C8B-B14F-4D97-AF65-F5344CB8AC3E}">
        <p14:creationId xmlns:p14="http://schemas.microsoft.com/office/powerpoint/2010/main" val="61707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EB4BD-FAE5-5507-66F7-EF1BC66BF027}"/>
            </a:ext>
          </a:extLst>
        </p:cNvPr>
        <p:cNvGrpSpPr/>
        <p:nvPr/>
      </p:nvGrpSpPr>
      <p:grpSpPr>
        <a:xfrm>
          <a:off x="0" y="0"/>
          <a:ext cx="0" cy="0"/>
          <a:chOff x="0" y="0"/>
          <a:chExt cx="0" cy="0"/>
        </a:xfrm>
      </p:grpSpPr>
      <p:sp>
        <p:nvSpPr>
          <p:cNvPr id="35" name="角丸四角形 34">
            <a:extLst>
              <a:ext uri="{FF2B5EF4-FFF2-40B4-BE49-F238E27FC236}">
                <a16:creationId xmlns:a16="http://schemas.microsoft.com/office/drawing/2014/main" id="{2C237F20-6B12-9246-9C68-42B11AA775E0}"/>
              </a:ext>
            </a:extLst>
          </p:cNvPr>
          <p:cNvSpPr/>
          <p:nvPr/>
        </p:nvSpPr>
        <p:spPr bwMode="auto">
          <a:xfrm>
            <a:off x="252413" y="1828800"/>
            <a:ext cx="8639175" cy="4535488"/>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7" name="角丸四角形 36">
            <a:extLst>
              <a:ext uri="{FF2B5EF4-FFF2-40B4-BE49-F238E27FC236}">
                <a16:creationId xmlns:a16="http://schemas.microsoft.com/office/drawing/2014/main" id="{0450C0DA-4C63-D655-8AF3-A7D83CBEBBA5}"/>
              </a:ext>
            </a:extLst>
          </p:cNvPr>
          <p:cNvSpPr/>
          <p:nvPr/>
        </p:nvSpPr>
        <p:spPr bwMode="auto">
          <a:xfrm>
            <a:off x="252413" y="1828800"/>
            <a:ext cx="8639175" cy="4535488"/>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8" name="Rectangle 29">
            <a:extLst>
              <a:ext uri="{FF2B5EF4-FFF2-40B4-BE49-F238E27FC236}">
                <a16:creationId xmlns:a16="http://schemas.microsoft.com/office/drawing/2014/main" id="{BAD765FE-3355-23C8-AAFA-B4E87EDF03D4}"/>
              </a:ext>
            </a:extLst>
          </p:cNvPr>
          <p:cNvSpPr>
            <a:spLocks noChangeArrowheads="1"/>
          </p:cNvSpPr>
          <p:nvPr/>
        </p:nvSpPr>
        <p:spPr bwMode="auto">
          <a:xfrm>
            <a:off x="457200" y="1612900"/>
            <a:ext cx="2322513" cy="449263"/>
          </a:xfrm>
          <a:prstGeom prst="rect">
            <a:avLst/>
          </a:prstGeom>
          <a:solidFill>
            <a:srgbClr val="E54283"/>
          </a:solidFill>
          <a:ln w="9525">
            <a:noFill/>
            <a:miter lim="800000"/>
            <a:headEnd/>
            <a:tailEnd/>
          </a:ln>
        </p:spPr>
        <p:txBody>
          <a:bodyPr lIns="90000" tIns="72000" rIns="90000" bIns="72000" anchor="ctr">
            <a:spAutoFit/>
          </a:bodyPr>
          <a:lstStyle/>
          <a:p>
            <a:pPr algn="ctr">
              <a:lnSpc>
                <a:spcPct val="90000"/>
              </a:lnSpc>
              <a:defRPr/>
            </a:pPr>
            <a:r>
              <a:rPr lang="zh-TW" altLang="en-US" sz="2200" dirty="0">
                <a:solidFill>
                  <a:schemeClr val="bg1"/>
                </a:solidFill>
                <a:latin typeface="+mj-ea"/>
                <a:ea typeface="+mj-ea"/>
              </a:rPr>
              <a:t>個人防護具一覧</a:t>
            </a:r>
          </a:p>
        </p:txBody>
      </p:sp>
      <p:sp>
        <p:nvSpPr>
          <p:cNvPr id="46081" name="Rectangle 2">
            <a:extLst>
              <a:ext uri="{FF2B5EF4-FFF2-40B4-BE49-F238E27FC236}">
                <a16:creationId xmlns:a16="http://schemas.microsoft.com/office/drawing/2014/main" id="{F71546F2-8DC3-9DBB-10C8-AFAA0B4D1063}"/>
              </a:ext>
            </a:extLst>
          </p:cNvPr>
          <p:cNvSpPr>
            <a:spLocks noGrp="1" noChangeArrowheads="1"/>
          </p:cNvSpPr>
          <p:nvPr>
            <p:ph type="title"/>
          </p:nvPr>
        </p:nvSpPr>
        <p:spPr/>
        <p:txBody>
          <a:bodyPr/>
          <a:lstStyle/>
          <a:p>
            <a:pPr eaLnBrk="1" hangingPunct="1">
              <a:defRPr/>
            </a:pPr>
            <a:r>
              <a:rPr lang="en-US" altLang="ja-JP" dirty="0"/>
              <a:t>②</a:t>
            </a:r>
            <a:r>
              <a:rPr lang="ja-JP" altLang="en-US" dirty="0"/>
              <a:t>個人防護具</a:t>
            </a:r>
            <a:r>
              <a:rPr lang="ja-JP" altLang="en-US" sz="2400" dirty="0">
                <a:latin typeface="+mj-ea"/>
              </a:rPr>
              <a:t>（</a:t>
            </a:r>
            <a:r>
              <a:rPr lang="en-US" altLang="ja-JP" sz="2400" dirty="0">
                <a:latin typeface="+mj-ea"/>
              </a:rPr>
              <a:t>Personal Protective Equipment</a:t>
            </a:r>
            <a:r>
              <a:rPr lang="ja-JP" altLang="en-US" sz="2400" dirty="0">
                <a:latin typeface="+mj-ea"/>
              </a:rPr>
              <a:t>：</a:t>
            </a:r>
            <a:r>
              <a:rPr lang="en-US" altLang="ja-JP" sz="2400" dirty="0">
                <a:latin typeface="+mj-ea"/>
              </a:rPr>
              <a:t>PPE</a:t>
            </a:r>
            <a:r>
              <a:rPr lang="ja-JP" altLang="en-US" sz="2400" dirty="0">
                <a:latin typeface="+mj-ea"/>
              </a:rPr>
              <a:t>）</a:t>
            </a:r>
          </a:p>
        </p:txBody>
      </p:sp>
      <p:sp>
        <p:nvSpPr>
          <p:cNvPr id="52230" name="スライド番号プレースホルダー 1">
            <a:extLst>
              <a:ext uri="{FF2B5EF4-FFF2-40B4-BE49-F238E27FC236}">
                <a16:creationId xmlns:a16="http://schemas.microsoft.com/office/drawing/2014/main" id="{383B2324-3CA3-9CC9-3CF3-34C9C5E2E8FE}"/>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B3D5C493-61B6-4356-BD10-E74761F4D870}" type="slidenum">
              <a:rPr lang="ja-JP" altLang="en-US"/>
              <a:pPr eaLnBrk="1" hangingPunct="1"/>
              <a:t>20</a:t>
            </a:fld>
            <a:endParaRPr lang="en-US" altLang="ja-JP" dirty="0"/>
          </a:p>
        </p:txBody>
      </p:sp>
      <p:sp>
        <p:nvSpPr>
          <p:cNvPr id="36" name="角丸四角形 35">
            <a:extLst>
              <a:ext uri="{FF2B5EF4-FFF2-40B4-BE49-F238E27FC236}">
                <a16:creationId xmlns:a16="http://schemas.microsoft.com/office/drawing/2014/main" id="{66BA8BB7-83E1-BC0C-A19B-336EE8FBDA08}"/>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sp>
        <p:nvSpPr>
          <p:cNvPr id="32775" name="Text Box 3">
            <a:extLst>
              <a:ext uri="{FF2B5EF4-FFF2-40B4-BE49-F238E27FC236}">
                <a16:creationId xmlns:a16="http://schemas.microsoft.com/office/drawing/2014/main" id="{9C31B746-8567-DDED-01BF-679DAEC7A4B5}"/>
              </a:ext>
            </a:extLst>
          </p:cNvPr>
          <p:cNvSpPr txBox="1">
            <a:spLocks noChangeArrowheads="1"/>
          </p:cNvSpPr>
          <p:nvPr/>
        </p:nvSpPr>
        <p:spPr bwMode="auto">
          <a:xfrm>
            <a:off x="342900" y="936625"/>
            <a:ext cx="8458200"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268288" indent="-268288"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b="1" dirty="0">
                <a:solidFill>
                  <a:srgbClr val="D7000F"/>
                </a:solidFill>
              </a:rPr>
              <a:t>●</a:t>
            </a:r>
            <a:r>
              <a:rPr lang="en-US" altLang="ja-JP" b="1" dirty="0">
                <a:solidFill>
                  <a:srgbClr val="D7000F"/>
                </a:solidFill>
              </a:rPr>
              <a:t>	</a:t>
            </a:r>
            <a:r>
              <a:rPr lang="ja-JP" altLang="en-US" b="1" dirty="0"/>
              <a:t>医療従事者を微生物や有害物質の曝露から守り，微生物や有害物質の拡散を</a:t>
            </a:r>
            <a:br>
              <a:rPr lang="en-US" altLang="ja-JP" b="1" dirty="0"/>
            </a:br>
            <a:r>
              <a:rPr lang="ja-JP" altLang="en-US" b="1" dirty="0"/>
              <a:t>防ぎます。</a:t>
            </a:r>
          </a:p>
        </p:txBody>
      </p:sp>
      <p:pic>
        <p:nvPicPr>
          <p:cNvPr id="32776" name="Picture 2">
            <a:extLst>
              <a:ext uri="{FF2B5EF4-FFF2-40B4-BE49-F238E27FC236}">
                <a16:creationId xmlns:a16="http://schemas.microsoft.com/office/drawing/2014/main" id="{C70E278E-8009-70C5-35FE-B64D74CB34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164926" y="1371300"/>
            <a:ext cx="5228634" cy="52286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79" name="Picture 3">
            <a:extLst>
              <a:ext uri="{FF2B5EF4-FFF2-40B4-BE49-F238E27FC236}">
                <a16:creationId xmlns:a16="http://schemas.microsoft.com/office/drawing/2014/main" id="{08087FA5-C3FC-E67D-3432-3E2B771CBE5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26385" y="2400095"/>
            <a:ext cx="1454839" cy="14540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80" name="Picture 4">
            <a:extLst>
              <a:ext uri="{FF2B5EF4-FFF2-40B4-BE49-F238E27FC236}">
                <a16:creationId xmlns:a16="http://schemas.microsoft.com/office/drawing/2014/main" id="{2606D01C-7382-16CD-DBD0-A25D2ACCC1D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2183285" y="3239545"/>
            <a:ext cx="1536635" cy="15357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81" name="Picture 5">
            <a:extLst>
              <a:ext uri="{FF2B5EF4-FFF2-40B4-BE49-F238E27FC236}">
                <a16:creationId xmlns:a16="http://schemas.microsoft.com/office/drawing/2014/main" id="{350685A1-022A-69C6-2EC0-62B977B67B8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888066" y="4385523"/>
            <a:ext cx="1586018" cy="15860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82" name="Picture 6">
            <a:extLst>
              <a:ext uri="{FF2B5EF4-FFF2-40B4-BE49-F238E27FC236}">
                <a16:creationId xmlns:a16="http://schemas.microsoft.com/office/drawing/2014/main" id="{F74F5A2A-D068-D19E-9234-8AF730B960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5459413" y="2215189"/>
            <a:ext cx="1439861" cy="14390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83" name="Picture 7">
            <a:extLst>
              <a:ext uri="{FF2B5EF4-FFF2-40B4-BE49-F238E27FC236}">
                <a16:creationId xmlns:a16="http://schemas.microsoft.com/office/drawing/2014/main" id="{05567BDF-4702-92C7-C89F-70E5A685D2C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7010673" y="2954628"/>
            <a:ext cx="1397572" cy="13975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84" name="Picture 8">
            <a:extLst>
              <a:ext uri="{FF2B5EF4-FFF2-40B4-BE49-F238E27FC236}">
                <a16:creationId xmlns:a16="http://schemas.microsoft.com/office/drawing/2014/main" id="{4C8E9F72-5399-F32C-8919-7B59FDA80E9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p:blipFill>
        <p:spPr bwMode="auto">
          <a:xfrm>
            <a:off x="5529798" y="4785514"/>
            <a:ext cx="1414080" cy="1414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785" name="Picture 9">
            <a:extLst>
              <a:ext uri="{FF2B5EF4-FFF2-40B4-BE49-F238E27FC236}">
                <a16:creationId xmlns:a16="http://schemas.microsoft.com/office/drawing/2014/main" id="{B186F877-1BB6-C980-D4B0-EB3CFB0E927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p:blipFill>
        <p:spPr bwMode="auto">
          <a:xfrm>
            <a:off x="7276174" y="4664743"/>
            <a:ext cx="1258449" cy="12591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8" name="円/楕円 47">
            <a:extLst>
              <a:ext uri="{FF2B5EF4-FFF2-40B4-BE49-F238E27FC236}">
                <a16:creationId xmlns:a16="http://schemas.microsoft.com/office/drawing/2014/main" id="{EA581668-14E1-DFE6-FC9C-CD3D50706BC3}"/>
              </a:ext>
            </a:extLst>
          </p:cNvPr>
          <p:cNvSpPr/>
          <p:nvPr/>
        </p:nvSpPr>
        <p:spPr bwMode="auto">
          <a:xfrm>
            <a:off x="965200" y="4449763"/>
            <a:ext cx="1477963" cy="1476375"/>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0" name="円/楕円 49">
            <a:extLst>
              <a:ext uri="{FF2B5EF4-FFF2-40B4-BE49-F238E27FC236}">
                <a16:creationId xmlns:a16="http://schemas.microsoft.com/office/drawing/2014/main" id="{DDBEB8DE-962D-30F4-F5DC-D1EE04FA0948}"/>
              </a:ext>
            </a:extLst>
          </p:cNvPr>
          <p:cNvSpPr/>
          <p:nvPr/>
        </p:nvSpPr>
        <p:spPr bwMode="auto">
          <a:xfrm>
            <a:off x="5421313" y="2032000"/>
            <a:ext cx="1477962" cy="1476375"/>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1" name="円/楕円 50">
            <a:extLst>
              <a:ext uri="{FF2B5EF4-FFF2-40B4-BE49-F238E27FC236}">
                <a16:creationId xmlns:a16="http://schemas.microsoft.com/office/drawing/2014/main" id="{0186B217-50E9-B0D9-A5AD-3ED128A212E5}"/>
              </a:ext>
            </a:extLst>
          </p:cNvPr>
          <p:cNvSpPr/>
          <p:nvPr/>
        </p:nvSpPr>
        <p:spPr bwMode="auto">
          <a:xfrm>
            <a:off x="7037388" y="2781300"/>
            <a:ext cx="1477962" cy="1477963"/>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2" name="円/楕円 51">
            <a:extLst>
              <a:ext uri="{FF2B5EF4-FFF2-40B4-BE49-F238E27FC236}">
                <a16:creationId xmlns:a16="http://schemas.microsoft.com/office/drawing/2014/main" id="{54C70993-2640-9051-4C7D-7B482A99395D}"/>
              </a:ext>
            </a:extLst>
          </p:cNvPr>
          <p:cNvSpPr/>
          <p:nvPr/>
        </p:nvSpPr>
        <p:spPr bwMode="auto">
          <a:xfrm>
            <a:off x="5440363" y="4672013"/>
            <a:ext cx="1476375" cy="1476375"/>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3" name="円/楕円 52">
            <a:extLst>
              <a:ext uri="{FF2B5EF4-FFF2-40B4-BE49-F238E27FC236}">
                <a16:creationId xmlns:a16="http://schemas.microsoft.com/office/drawing/2014/main" id="{632BD8AF-3F7A-85C6-A85A-8A15E830E446}"/>
              </a:ext>
            </a:extLst>
          </p:cNvPr>
          <p:cNvSpPr/>
          <p:nvPr/>
        </p:nvSpPr>
        <p:spPr bwMode="auto">
          <a:xfrm>
            <a:off x="7159625" y="4438650"/>
            <a:ext cx="1476375" cy="1476375"/>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71" name="直線コネクタ 70">
            <a:extLst>
              <a:ext uri="{FF2B5EF4-FFF2-40B4-BE49-F238E27FC236}">
                <a16:creationId xmlns:a16="http://schemas.microsoft.com/office/drawing/2014/main" id="{C2EC595D-15B5-4456-F8D4-B62156051FA6}"/>
              </a:ext>
            </a:extLst>
          </p:cNvPr>
          <p:cNvCxnSpPr/>
          <p:nvPr/>
        </p:nvCxnSpPr>
        <p:spPr bwMode="auto">
          <a:xfrm flipH="1">
            <a:off x="4784725" y="2770188"/>
            <a:ext cx="63658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3" name="フリーフォーム 72">
            <a:extLst>
              <a:ext uri="{FF2B5EF4-FFF2-40B4-BE49-F238E27FC236}">
                <a16:creationId xmlns:a16="http://schemas.microsoft.com/office/drawing/2014/main" id="{81B0BDDF-1E5C-E1B1-3FAE-BE6942A565CE}"/>
              </a:ext>
            </a:extLst>
          </p:cNvPr>
          <p:cNvSpPr/>
          <p:nvPr/>
        </p:nvSpPr>
        <p:spPr bwMode="auto">
          <a:xfrm flipV="1">
            <a:off x="4765675" y="2781804"/>
            <a:ext cx="2319338" cy="950912"/>
          </a:xfrm>
          <a:custGeom>
            <a:avLst/>
            <a:gdLst>
              <a:gd name="connsiteX0" fmla="*/ 2512291 w 2512291"/>
              <a:gd name="connsiteY0" fmla="*/ 0 h 138545"/>
              <a:gd name="connsiteX1" fmla="*/ 193964 w 2512291"/>
              <a:gd name="connsiteY1" fmla="*/ 0 h 138545"/>
              <a:gd name="connsiteX2" fmla="*/ 0 w 2512291"/>
              <a:gd name="connsiteY2" fmla="*/ 138545 h 138545"/>
              <a:gd name="connsiteX0" fmla="*/ 2497219 w 2497219"/>
              <a:gd name="connsiteY0" fmla="*/ 0 h 98351"/>
              <a:gd name="connsiteX1" fmla="*/ 178892 w 2497219"/>
              <a:gd name="connsiteY1" fmla="*/ 0 h 98351"/>
              <a:gd name="connsiteX2" fmla="*/ 0 w 2497219"/>
              <a:gd name="connsiteY2" fmla="*/ 98351 h 98351"/>
              <a:gd name="connsiteX0" fmla="*/ 3220879 w 3220879"/>
              <a:gd name="connsiteY0" fmla="*/ 0 h 33777"/>
              <a:gd name="connsiteX1" fmla="*/ 902552 w 3220879"/>
              <a:gd name="connsiteY1" fmla="*/ 0 h 33777"/>
              <a:gd name="connsiteX2" fmla="*/ 0 w 3220879"/>
              <a:gd name="connsiteY2" fmla="*/ 33777 h 33777"/>
              <a:gd name="connsiteX0" fmla="*/ 4206345 w 4206345"/>
              <a:gd name="connsiteY0" fmla="*/ 0 h 62515"/>
              <a:gd name="connsiteX1" fmla="*/ 1888018 w 4206345"/>
              <a:gd name="connsiteY1" fmla="*/ 0 h 62515"/>
              <a:gd name="connsiteX2" fmla="*/ 0 w 4206345"/>
              <a:gd name="connsiteY2" fmla="*/ 62515 h 62515"/>
              <a:gd name="connsiteX0" fmla="*/ 4392917 w 4392917"/>
              <a:gd name="connsiteY0" fmla="*/ 0 h 69084"/>
              <a:gd name="connsiteX1" fmla="*/ 2074590 w 4392917"/>
              <a:gd name="connsiteY1" fmla="*/ 0 h 69084"/>
              <a:gd name="connsiteX2" fmla="*/ 0 w 4392917"/>
              <a:gd name="connsiteY2" fmla="*/ 69084 h 69084"/>
              <a:gd name="connsiteX0" fmla="*/ 4325074 w 4325074"/>
              <a:gd name="connsiteY0" fmla="*/ 0 h 71074"/>
              <a:gd name="connsiteX1" fmla="*/ 2006747 w 4325074"/>
              <a:gd name="connsiteY1" fmla="*/ 0 h 71074"/>
              <a:gd name="connsiteX2" fmla="*/ 0 w 4325074"/>
              <a:gd name="connsiteY2" fmla="*/ 71074 h 71074"/>
            </a:gdLst>
            <a:ahLst/>
            <a:cxnLst>
              <a:cxn ang="0">
                <a:pos x="connsiteX0" y="connsiteY0"/>
              </a:cxn>
              <a:cxn ang="0">
                <a:pos x="connsiteX1" y="connsiteY1"/>
              </a:cxn>
              <a:cxn ang="0">
                <a:pos x="connsiteX2" y="connsiteY2"/>
              </a:cxn>
            </a:cxnLst>
            <a:rect l="l" t="t" r="r" b="b"/>
            <a:pathLst>
              <a:path w="4325074" h="71074">
                <a:moveTo>
                  <a:pt x="4325074" y="0"/>
                </a:moveTo>
                <a:lnTo>
                  <a:pt x="2006747" y="0"/>
                </a:lnTo>
                <a:lnTo>
                  <a:pt x="0" y="71074"/>
                </a:lnTo>
              </a:path>
            </a:pathLst>
          </a:cu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76" name="直線コネクタ 75">
            <a:extLst>
              <a:ext uri="{FF2B5EF4-FFF2-40B4-BE49-F238E27FC236}">
                <a16:creationId xmlns:a16="http://schemas.microsoft.com/office/drawing/2014/main" id="{31B6E99C-7D20-4D7D-17E4-E6CE4F7D95DF}"/>
              </a:ext>
            </a:extLst>
          </p:cNvPr>
          <p:cNvCxnSpPr/>
          <p:nvPr/>
        </p:nvCxnSpPr>
        <p:spPr bwMode="auto">
          <a:xfrm flipH="1" flipV="1">
            <a:off x="4811713" y="3935413"/>
            <a:ext cx="720725" cy="1135062"/>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5F56024F-882D-8310-1CD4-38F6BA95C37E}"/>
              </a:ext>
            </a:extLst>
          </p:cNvPr>
          <p:cNvCxnSpPr/>
          <p:nvPr/>
        </p:nvCxnSpPr>
        <p:spPr bwMode="auto">
          <a:xfrm flipH="1" flipV="1">
            <a:off x="4811713" y="3943350"/>
            <a:ext cx="2420937" cy="914400"/>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sp>
        <p:nvSpPr>
          <p:cNvPr id="93" name="円/楕円 92">
            <a:extLst>
              <a:ext uri="{FF2B5EF4-FFF2-40B4-BE49-F238E27FC236}">
                <a16:creationId xmlns:a16="http://schemas.microsoft.com/office/drawing/2014/main" id="{2D9BCD77-A471-1BF7-A9AB-F6BEDBD8869F}"/>
              </a:ext>
            </a:extLst>
          </p:cNvPr>
          <p:cNvSpPr/>
          <p:nvPr/>
        </p:nvSpPr>
        <p:spPr bwMode="auto">
          <a:xfrm>
            <a:off x="520700" y="2286000"/>
            <a:ext cx="1477963" cy="1476375"/>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4" name="円/楕円 93">
            <a:extLst>
              <a:ext uri="{FF2B5EF4-FFF2-40B4-BE49-F238E27FC236}">
                <a16:creationId xmlns:a16="http://schemas.microsoft.com/office/drawing/2014/main" id="{AFA423FE-E802-D82B-685F-6D4E129B430F}"/>
              </a:ext>
            </a:extLst>
          </p:cNvPr>
          <p:cNvSpPr/>
          <p:nvPr/>
        </p:nvSpPr>
        <p:spPr bwMode="auto">
          <a:xfrm>
            <a:off x="2139950" y="3114675"/>
            <a:ext cx="1477963" cy="1477963"/>
          </a:xfrm>
          <a:prstGeom prst="ellipse">
            <a:avLst/>
          </a:prstGeom>
          <a:noFill/>
          <a:ln w="19050">
            <a:solidFill>
              <a:srgbClr val="4F4F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95" name="直線コネクタ 94">
            <a:extLst>
              <a:ext uri="{FF2B5EF4-FFF2-40B4-BE49-F238E27FC236}">
                <a16:creationId xmlns:a16="http://schemas.microsoft.com/office/drawing/2014/main" id="{B049B853-6F40-156B-6E83-05A994CE33FC}"/>
              </a:ext>
            </a:extLst>
          </p:cNvPr>
          <p:cNvCxnSpPr>
            <a:cxnSpLocks/>
            <a:endCxn id="94" idx="7"/>
          </p:cNvCxnSpPr>
          <p:nvPr/>
        </p:nvCxnSpPr>
        <p:spPr bwMode="auto">
          <a:xfrm flipH="1">
            <a:off x="3401470" y="2658881"/>
            <a:ext cx="835993" cy="672237"/>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D24E9B00-BB72-A15A-81C6-74346958A5E0}"/>
              </a:ext>
            </a:extLst>
          </p:cNvPr>
          <p:cNvCxnSpPr>
            <a:cxnSpLocks/>
          </p:cNvCxnSpPr>
          <p:nvPr/>
        </p:nvCxnSpPr>
        <p:spPr bwMode="auto">
          <a:xfrm flipH="1">
            <a:off x="1985963" y="2557346"/>
            <a:ext cx="2251500" cy="343017"/>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985581CE-A458-A834-39EC-62B5D9981BFB}"/>
              </a:ext>
            </a:extLst>
          </p:cNvPr>
          <p:cNvCxnSpPr>
            <a:cxnSpLocks/>
          </p:cNvCxnSpPr>
          <p:nvPr/>
        </p:nvCxnSpPr>
        <p:spPr bwMode="auto">
          <a:xfrm flipH="1">
            <a:off x="2401888" y="4508500"/>
            <a:ext cx="1411829" cy="479425"/>
          </a:xfrm>
          <a:prstGeom prst="line">
            <a:avLst/>
          </a:prstGeom>
          <a:ln w="19050">
            <a:solidFill>
              <a:srgbClr val="4F4F4F"/>
            </a:solidFill>
          </a:ln>
        </p:spPr>
        <p:style>
          <a:lnRef idx="1">
            <a:schemeClr val="accent1"/>
          </a:lnRef>
          <a:fillRef idx="0">
            <a:schemeClr val="accent1"/>
          </a:fillRef>
          <a:effectRef idx="0">
            <a:schemeClr val="accent1"/>
          </a:effectRef>
          <a:fontRef idx="minor">
            <a:schemeClr val="tx1"/>
          </a:fontRef>
        </p:style>
      </p:cxnSp>
      <p:sp>
        <p:nvSpPr>
          <p:cNvPr id="108" name="Oval 24">
            <a:extLst>
              <a:ext uri="{FF2B5EF4-FFF2-40B4-BE49-F238E27FC236}">
                <a16:creationId xmlns:a16="http://schemas.microsoft.com/office/drawing/2014/main" id="{631A20C2-B148-2A7F-D7D8-515B4763B83C}"/>
              </a:ext>
            </a:extLst>
          </p:cNvPr>
          <p:cNvSpPr>
            <a:spLocks noChangeArrowheads="1"/>
          </p:cNvSpPr>
          <p:nvPr/>
        </p:nvSpPr>
        <p:spPr bwMode="auto">
          <a:xfrm>
            <a:off x="1460219" y="4474731"/>
            <a:ext cx="540830" cy="309958"/>
          </a:xfrm>
          <a:prstGeom prst="rect">
            <a:avLst/>
          </a:prstGeom>
          <a:noFill/>
          <a:ln w="9525">
            <a:noFill/>
            <a:round/>
            <a:headEnd/>
            <a:tailEnd/>
          </a:ln>
        </p:spPr>
        <p:txBody>
          <a:bodyPr wrap="none" lIns="90000" tIns="46800" rIns="90000" bIns="46800">
            <a:spAutoFit/>
          </a:bodyPr>
          <a:lstStyle/>
          <a:p>
            <a:pPr algn="ctr">
              <a:defRPr/>
            </a:pPr>
            <a:r>
              <a:rPr lang="ja-JP" altLang="en-US" sz="1400" b="1" dirty="0">
                <a:solidFill>
                  <a:srgbClr val="E84068"/>
                </a:solidFill>
                <a:effectLst>
                  <a:glow rad="101600">
                    <a:schemeClr val="bg1"/>
                  </a:glow>
                </a:effectLst>
                <a:latin typeface="Arial" charset="0"/>
                <a:ea typeface="ＭＳ Ｐゴシック" charset="-128"/>
              </a:rPr>
              <a:t>手袋</a:t>
            </a:r>
          </a:p>
        </p:txBody>
      </p:sp>
      <p:sp>
        <p:nvSpPr>
          <p:cNvPr id="109" name="Oval 25">
            <a:extLst>
              <a:ext uri="{FF2B5EF4-FFF2-40B4-BE49-F238E27FC236}">
                <a16:creationId xmlns:a16="http://schemas.microsoft.com/office/drawing/2014/main" id="{E27CE190-D0AF-1555-FD81-7AFCB42BE451}"/>
              </a:ext>
            </a:extLst>
          </p:cNvPr>
          <p:cNvSpPr>
            <a:spLocks noChangeArrowheads="1"/>
          </p:cNvSpPr>
          <p:nvPr/>
        </p:nvSpPr>
        <p:spPr bwMode="auto">
          <a:xfrm>
            <a:off x="5830173" y="4712385"/>
            <a:ext cx="673879" cy="309958"/>
          </a:xfrm>
          <a:prstGeom prst="rect">
            <a:avLst/>
          </a:prstGeom>
          <a:noFill/>
          <a:ln w="9525">
            <a:noFill/>
            <a:round/>
            <a:headEnd/>
            <a:tailEnd/>
          </a:ln>
        </p:spPr>
        <p:txBody>
          <a:bodyPr wrap="none" lIns="90000" tIns="46800" rIns="90000" bIns="46800">
            <a:spAutoFit/>
          </a:bodyPr>
          <a:lstStyle/>
          <a:p>
            <a:pPr algn="ctr">
              <a:defRPr/>
            </a:pPr>
            <a:r>
              <a:rPr lang="ja-JP" altLang="en-US" sz="1400" b="1" dirty="0">
                <a:solidFill>
                  <a:srgbClr val="E84068"/>
                </a:solidFill>
                <a:effectLst>
                  <a:glow rad="101600">
                    <a:schemeClr val="bg1"/>
                  </a:glow>
                </a:effectLst>
                <a:latin typeface="Arial" charset="0"/>
                <a:ea typeface="ＭＳ Ｐゴシック" charset="-128"/>
              </a:rPr>
              <a:t>ガウン</a:t>
            </a:r>
          </a:p>
        </p:txBody>
      </p:sp>
      <p:sp>
        <p:nvSpPr>
          <p:cNvPr id="110" name="Oval 26">
            <a:extLst>
              <a:ext uri="{FF2B5EF4-FFF2-40B4-BE49-F238E27FC236}">
                <a16:creationId xmlns:a16="http://schemas.microsoft.com/office/drawing/2014/main" id="{E2A0840A-5626-DFC2-02BF-4E6D0FBD7B9E}"/>
              </a:ext>
            </a:extLst>
          </p:cNvPr>
          <p:cNvSpPr>
            <a:spLocks noChangeArrowheads="1"/>
          </p:cNvSpPr>
          <p:nvPr/>
        </p:nvSpPr>
        <p:spPr bwMode="auto">
          <a:xfrm>
            <a:off x="7491142" y="4501170"/>
            <a:ext cx="813341" cy="309958"/>
          </a:xfrm>
          <a:prstGeom prst="rect">
            <a:avLst/>
          </a:prstGeom>
          <a:noFill/>
          <a:ln w="9525">
            <a:noFill/>
            <a:round/>
            <a:headEnd/>
            <a:tailEnd/>
          </a:ln>
        </p:spPr>
        <p:txBody>
          <a:bodyPr wrap="none" lIns="90000" tIns="46800" rIns="90000" bIns="46800">
            <a:spAutoFit/>
          </a:bodyPr>
          <a:lstStyle/>
          <a:p>
            <a:pPr algn="ctr">
              <a:defRPr/>
            </a:pPr>
            <a:r>
              <a:rPr lang="ja-JP" altLang="en-US" sz="1400" b="1" dirty="0">
                <a:solidFill>
                  <a:srgbClr val="E84068"/>
                </a:solidFill>
                <a:effectLst>
                  <a:glow rad="101600">
                    <a:schemeClr val="bg1"/>
                  </a:glow>
                </a:effectLst>
                <a:latin typeface="Arial" charset="0"/>
                <a:ea typeface="ＭＳ Ｐゴシック" charset="-128"/>
              </a:rPr>
              <a:t>エプロン</a:t>
            </a:r>
          </a:p>
        </p:txBody>
      </p:sp>
      <p:sp>
        <p:nvSpPr>
          <p:cNvPr id="111" name="Oval 33">
            <a:extLst>
              <a:ext uri="{FF2B5EF4-FFF2-40B4-BE49-F238E27FC236}">
                <a16:creationId xmlns:a16="http://schemas.microsoft.com/office/drawing/2014/main" id="{F560B9F2-0D9A-F1CE-7DD3-5C52D80321CD}"/>
              </a:ext>
            </a:extLst>
          </p:cNvPr>
          <p:cNvSpPr>
            <a:spLocks noChangeArrowheads="1"/>
          </p:cNvSpPr>
          <p:nvPr/>
        </p:nvSpPr>
        <p:spPr bwMode="auto">
          <a:xfrm>
            <a:off x="854234" y="2348923"/>
            <a:ext cx="864637" cy="309958"/>
          </a:xfrm>
          <a:prstGeom prst="rect">
            <a:avLst/>
          </a:prstGeom>
          <a:noFill/>
          <a:ln w="9525">
            <a:noFill/>
            <a:round/>
            <a:headEnd/>
            <a:tailEnd/>
          </a:ln>
        </p:spPr>
        <p:txBody>
          <a:bodyPr wrap="none" lIns="90000" tIns="46800" rIns="90000" bIns="46800">
            <a:spAutoFit/>
          </a:bodyPr>
          <a:lstStyle/>
          <a:p>
            <a:pPr algn="ctr">
              <a:defRPr/>
            </a:pPr>
            <a:r>
              <a:rPr lang="ja-JP" altLang="en-US" sz="1400" b="1" dirty="0">
                <a:solidFill>
                  <a:srgbClr val="E84068"/>
                </a:solidFill>
                <a:effectLst>
                  <a:glow rad="101600">
                    <a:schemeClr val="bg1"/>
                  </a:glow>
                </a:effectLst>
                <a:latin typeface="Arial" charset="0"/>
                <a:ea typeface="ＭＳ Ｐゴシック" charset="-128"/>
              </a:rPr>
              <a:t>ゴーグル</a:t>
            </a:r>
          </a:p>
        </p:txBody>
      </p:sp>
      <p:sp>
        <p:nvSpPr>
          <p:cNvPr id="112" name="Oval 34">
            <a:extLst>
              <a:ext uri="{FF2B5EF4-FFF2-40B4-BE49-F238E27FC236}">
                <a16:creationId xmlns:a16="http://schemas.microsoft.com/office/drawing/2014/main" id="{2D6029A7-BF0C-7444-41B3-AA024FD73BE2}"/>
              </a:ext>
            </a:extLst>
          </p:cNvPr>
          <p:cNvSpPr>
            <a:spLocks noChangeArrowheads="1"/>
          </p:cNvSpPr>
          <p:nvPr/>
        </p:nvSpPr>
        <p:spPr bwMode="auto">
          <a:xfrm>
            <a:off x="2466650" y="3141110"/>
            <a:ext cx="824562" cy="482313"/>
          </a:xfrm>
          <a:prstGeom prst="rect">
            <a:avLst/>
          </a:prstGeom>
          <a:noFill/>
          <a:ln w="9525">
            <a:noFill/>
            <a:round/>
            <a:headEnd/>
            <a:tailEnd/>
          </a:ln>
        </p:spPr>
        <p:txBody>
          <a:bodyPr wrap="none" lIns="90000" tIns="46800" rIns="90000" bIns="46800">
            <a:spAutoFit/>
          </a:bodyPr>
          <a:lstStyle/>
          <a:p>
            <a:pPr algn="ctr">
              <a:lnSpc>
                <a:spcPct val="90000"/>
              </a:lnSpc>
              <a:defRPr/>
            </a:pPr>
            <a:r>
              <a:rPr lang="ja-JP" altLang="en-US" sz="1400" b="1" dirty="0">
                <a:solidFill>
                  <a:srgbClr val="E84068"/>
                </a:solidFill>
                <a:effectLst>
                  <a:glow rad="101600">
                    <a:schemeClr val="bg1"/>
                  </a:glow>
                </a:effectLst>
                <a:latin typeface="Arial" charset="0"/>
                <a:ea typeface="ＭＳ Ｐゴシック" charset="-128"/>
              </a:rPr>
              <a:t>フェイス</a:t>
            </a:r>
            <a:br>
              <a:rPr lang="en-US" altLang="ja-JP" sz="1400" b="1" dirty="0">
                <a:solidFill>
                  <a:srgbClr val="E84068"/>
                </a:solidFill>
                <a:effectLst>
                  <a:glow rad="101600">
                    <a:schemeClr val="bg1"/>
                  </a:glow>
                </a:effectLst>
                <a:latin typeface="Arial" charset="0"/>
                <a:ea typeface="ＭＳ Ｐゴシック" charset="-128"/>
              </a:rPr>
            </a:br>
            <a:r>
              <a:rPr lang="ja-JP" altLang="en-US" sz="1400" b="1" dirty="0">
                <a:solidFill>
                  <a:srgbClr val="E84068"/>
                </a:solidFill>
                <a:effectLst>
                  <a:glow rad="101600">
                    <a:schemeClr val="bg1"/>
                  </a:glow>
                </a:effectLst>
                <a:latin typeface="Arial" charset="0"/>
                <a:ea typeface="ＭＳ Ｐゴシック" charset="-128"/>
              </a:rPr>
              <a:t>シールド</a:t>
            </a:r>
          </a:p>
        </p:txBody>
      </p:sp>
      <p:sp>
        <p:nvSpPr>
          <p:cNvPr id="113" name="Oval 35">
            <a:extLst>
              <a:ext uri="{FF2B5EF4-FFF2-40B4-BE49-F238E27FC236}">
                <a16:creationId xmlns:a16="http://schemas.microsoft.com/office/drawing/2014/main" id="{23F2127D-B36C-976E-BCAF-9F144087AA5F}"/>
              </a:ext>
            </a:extLst>
          </p:cNvPr>
          <p:cNvSpPr>
            <a:spLocks noChangeArrowheads="1"/>
          </p:cNvSpPr>
          <p:nvPr/>
        </p:nvSpPr>
        <p:spPr bwMode="auto">
          <a:xfrm>
            <a:off x="5672052" y="2144815"/>
            <a:ext cx="1024937" cy="482313"/>
          </a:xfrm>
          <a:prstGeom prst="rect">
            <a:avLst/>
          </a:prstGeom>
          <a:noFill/>
          <a:ln w="9525">
            <a:noFill/>
            <a:round/>
            <a:headEnd/>
            <a:tailEnd/>
          </a:ln>
        </p:spPr>
        <p:txBody>
          <a:bodyPr wrap="none" lIns="90000" tIns="46800" rIns="90000" bIns="46800">
            <a:spAutoFit/>
          </a:bodyPr>
          <a:lstStyle/>
          <a:p>
            <a:pPr algn="ctr">
              <a:lnSpc>
                <a:spcPct val="90000"/>
              </a:lnSpc>
              <a:defRPr/>
            </a:pPr>
            <a:r>
              <a:rPr lang="ja-JP" altLang="en-US" sz="1400" b="1" dirty="0">
                <a:solidFill>
                  <a:srgbClr val="E84068"/>
                </a:solidFill>
                <a:effectLst>
                  <a:glow rad="101600">
                    <a:schemeClr val="bg1"/>
                  </a:glow>
                </a:effectLst>
                <a:latin typeface="Arial" charset="0"/>
                <a:ea typeface="ＭＳ Ｐゴシック" charset="-128"/>
              </a:rPr>
              <a:t>サージカル</a:t>
            </a:r>
            <a:br>
              <a:rPr lang="ja-JP" altLang="en-US" sz="1400" b="1" dirty="0">
                <a:solidFill>
                  <a:srgbClr val="E84068"/>
                </a:solidFill>
                <a:effectLst>
                  <a:glow rad="101600">
                    <a:schemeClr val="bg1"/>
                  </a:glow>
                </a:effectLst>
                <a:latin typeface="Arial" charset="0"/>
                <a:ea typeface="ＭＳ Ｐゴシック" charset="-128"/>
              </a:rPr>
            </a:br>
            <a:r>
              <a:rPr lang="ja-JP" altLang="en-US" sz="1400" b="1" dirty="0">
                <a:solidFill>
                  <a:srgbClr val="E84068"/>
                </a:solidFill>
                <a:effectLst>
                  <a:glow rad="101600">
                    <a:schemeClr val="bg1"/>
                  </a:glow>
                </a:effectLst>
                <a:latin typeface="Arial" charset="0"/>
                <a:ea typeface="ＭＳ Ｐゴシック" charset="-128"/>
              </a:rPr>
              <a:t>マスク</a:t>
            </a:r>
          </a:p>
        </p:txBody>
      </p:sp>
      <p:sp>
        <p:nvSpPr>
          <p:cNvPr id="114" name="Oval 36">
            <a:extLst>
              <a:ext uri="{FF2B5EF4-FFF2-40B4-BE49-F238E27FC236}">
                <a16:creationId xmlns:a16="http://schemas.microsoft.com/office/drawing/2014/main" id="{8C30C811-CD99-A0A2-2A82-C6078B3B2F7F}"/>
              </a:ext>
            </a:extLst>
          </p:cNvPr>
          <p:cNvSpPr>
            <a:spLocks noChangeArrowheads="1"/>
          </p:cNvSpPr>
          <p:nvPr/>
        </p:nvSpPr>
        <p:spPr bwMode="auto">
          <a:xfrm>
            <a:off x="7282691" y="2880653"/>
            <a:ext cx="983259" cy="309958"/>
          </a:xfrm>
          <a:prstGeom prst="rect">
            <a:avLst/>
          </a:prstGeom>
          <a:noFill/>
          <a:ln w="9525">
            <a:noFill/>
            <a:round/>
            <a:headEnd/>
            <a:tailEnd/>
          </a:ln>
        </p:spPr>
        <p:txBody>
          <a:bodyPr wrap="none" lIns="90000" tIns="46800" rIns="90000" bIns="46800">
            <a:spAutoFit/>
          </a:bodyPr>
          <a:lstStyle/>
          <a:p>
            <a:pPr algn="ctr">
              <a:defRPr/>
            </a:pPr>
            <a:r>
              <a:rPr lang="en-US" altLang="ja-JP" sz="1400" b="1" dirty="0">
                <a:solidFill>
                  <a:srgbClr val="E84068"/>
                </a:solidFill>
                <a:effectLst>
                  <a:glow rad="101600">
                    <a:schemeClr val="bg1"/>
                  </a:glow>
                </a:effectLst>
                <a:latin typeface="Arial" charset="0"/>
                <a:ea typeface="ＭＳ Ｐゴシック" charset="-128"/>
              </a:rPr>
              <a:t>N95</a:t>
            </a:r>
            <a:r>
              <a:rPr lang="ja-JP" altLang="en-US" sz="1400" b="1" dirty="0">
                <a:solidFill>
                  <a:srgbClr val="E84068"/>
                </a:solidFill>
                <a:effectLst>
                  <a:glow rad="101600">
                    <a:schemeClr val="bg1"/>
                  </a:glow>
                </a:effectLst>
                <a:latin typeface="Arial" charset="0"/>
                <a:ea typeface="ＭＳ Ｐゴシック" charset="-128"/>
              </a:rPr>
              <a:t>マスク</a:t>
            </a:r>
          </a:p>
        </p:txBody>
      </p:sp>
      <p:sp>
        <p:nvSpPr>
          <p:cNvPr id="32778" name="正方形/長方形 13">
            <a:extLst>
              <a:ext uri="{FF2B5EF4-FFF2-40B4-BE49-F238E27FC236}">
                <a16:creationId xmlns:a16="http://schemas.microsoft.com/office/drawing/2014/main" id="{72B20F71-9979-0FBF-5EB9-DBB89EF2258B}"/>
              </a:ext>
            </a:extLst>
          </p:cNvPr>
          <p:cNvSpPr>
            <a:spLocks noChangeArrowheads="1"/>
          </p:cNvSpPr>
          <p:nvPr/>
        </p:nvSpPr>
        <p:spPr bwMode="auto">
          <a:xfrm>
            <a:off x="3152775" y="6589713"/>
            <a:ext cx="5599113" cy="15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pp.14-19</a:t>
            </a:r>
            <a:r>
              <a:rPr lang="ja-JP" altLang="en-US" sz="1000" b="1">
                <a:solidFill>
                  <a:srgbClr val="262626"/>
                </a:solidFill>
              </a:rPr>
              <a:t>，学研メディカル秀潤社，東京</a:t>
            </a:r>
            <a:endParaRPr lang="en-US" altLang="ja-JP" sz="1000" b="1">
              <a:solidFill>
                <a:srgbClr val="262626"/>
              </a:solidFill>
            </a:endParaRPr>
          </a:p>
        </p:txBody>
      </p:sp>
    </p:spTree>
    <p:extLst>
      <p:ext uri="{BB962C8B-B14F-4D97-AF65-F5344CB8AC3E}">
        <p14:creationId xmlns:p14="http://schemas.microsoft.com/office/powerpoint/2010/main" val="1077926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グループ化 135"/>
          <p:cNvGrpSpPr>
            <a:grpSpLocks/>
          </p:cNvGrpSpPr>
          <p:nvPr/>
        </p:nvGrpSpPr>
        <p:grpSpPr bwMode="auto">
          <a:xfrm>
            <a:off x="252413" y="1347788"/>
            <a:ext cx="8639175" cy="5016500"/>
            <a:chOff x="252413" y="2195535"/>
            <a:chExt cx="8639175" cy="4270374"/>
          </a:xfrm>
        </p:grpSpPr>
        <p:sp>
          <p:nvSpPr>
            <p:cNvPr id="137" name="角丸四角形 136"/>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38" name="角丸四角形 137"/>
            <p:cNvSpPr/>
            <p:nvPr/>
          </p:nvSpPr>
          <p:spPr>
            <a:xfrm>
              <a:off x="252413" y="2195535"/>
              <a:ext cx="8639175" cy="4270374"/>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139" name="Rectangle 29"/>
          <p:cNvSpPr>
            <a:spLocks noChangeArrowheads="1"/>
          </p:cNvSpPr>
          <p:nvPr/>
        </p:nvSpPr>
        <p:spPr bwMode="auto">
          <a:xfrm>
            <a:off x="457200" y="1122363"/>
            <a:ext cx="2774950" cy="450850"/>
          </a:xfrm>
          <a:prstGeom prst="rect">
            <a:avLst/>
          </a:prstGeom>
          <a:solidFill>
            <a:srgbClr val="E54283"/>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洗浄と除菌のポイント</a:t>
            </a:r>
          </a:p>
        </p:txBody>
      </p:sp>
      <p:sp>
        <p:nvSpPr>
          <p:cNvPr id="33796" name="Rectangle 2"/>
          <p:cNvSpPr>
            <a:spLocks noGrp="1" noChangeArrowheads="1"/>
          </p:cNvSpPr>
          <p:nvPr>
            <p:ph type="title"/>
          </p:nvPr>
        </p:nvSpPr>
        <p:spPr/>
        <p:txBody>
          <a:bodyPr/>
          <a:lstStyle/>
          <a:p>
            <a:pPr eaLnBrk="1" hangingPunct="1"/>
            <a:r>
              <a:rPr lang="en-US" altLang="ja-JP"/>
              <a:t>③</a:t>
            </a:r>
            <a:r>
              <a:rPr lang="ja-JP" altLang="en-US"/>
              <a:t>器具の洗浄と除菌</a:t>
            </a:r>
          </a:p>
        </p:txBody>
      </p:sp>
      <p:sp>
        <p:nvSpPr>
          <p:cNvPr id="53267"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C2DF1B9F-6700-4D67-8173-6A21353B90BD}" type="slidenum">
              <a:rPr lang="ja-JP" altLang="en-US"/>
              <a:pPr eaLnBrk="1" hangingPunct="1"/>
              <a:t>21</a:t>
            </a:fld>
            <a:endParaRPr lang="en-US" altLang="ja-JP"/>
          </a:p>
        </p:txBody>
      </p:sp>
      <p:sp>
        <p:nvSpPr>
          <p:cNvPr id="33798" name="正方形/長方形 13"/>
          <p:cNvSpPr>
            <a:spLocks noChangeArrowheads="1"/>
          </p:cNvSpPr>
          <p:nvPr/>
        </p:nvSpPr>
        <p:spPr bwMode="auto">
          <a:xfrm>
            <a:off x="3152775" y="6589713"/>
            <a:ext cx="5599113" cy="15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pp.50-51</a:t>
            </a:r>
            <a:r>
              <a:rPr lang="ja-JP" altLang="en-US" sz="1000" b="1">
                <a:solidFill>
                  <a:srgbClr val="262626"/>
                </a:solidFill>
              </a:rPr>
              <a:t>，学研メディカル秀潤社，東京</a:t>
            </a:r>
            <a:endParaRPr lang="en-US" altLang="ja-JP" sz="1000" b="1">
              <a:solidFill>
                <a:srgbClr val="262626"/>
              </a:solidFill>
            </a:endParaRPr>
          </a:p>
        </p:txBody>
      </p:sp>
      <p:sp>
        <p:nvSpPr>
          <p:cNvPr id="29" name="角丸四角形 28"/>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grpSp>
        <p:nvGrpSpPr>
          <p:cNvPr id="4" name="グループ化 1"/>
          <p:cNvGrpSpPr>
            <a:grpSpLocks/>
          </p:cNvGrpSpPr>
          <p:nvPr/>
        </p:nvGrpSpPr>
        <p:grpSpPr bwMode="auto">
          <a:xfrm>
            <a:off x="652463" y="2859088"/>
            <a:ext cx="7840662" cy="3211512"/>
            <a:chOff x="652463" y="2859088"/>
            <a:chExt cx="7840662" cy="3211512"/>
          </a:xfrm>
        </p:grpSpPr>
        <p:sp>
          <p:nvSpPr>
            <p:cNvPr id="49" name="Rectangle 5"/>
            <p:cNvSpPr>
              <a:spLocks noChangeArrowheads="1"/>
            </p:cNvSpPr>
            <p:nvPr/>
          </p:nvSpPr>
          <p:spPr bwMode="auto">
            <a:xfrm>
              <a:off x="6218238" y="3117850"/>
              <a:ext cx="2265362" cy="531813"/>
            </a:xfrm>
            <a:prstGeom prst="rect">
              <a:avLst/>
            </a:prstGeom>
            <a:gradFill flip="none" rotWithShape="1">
              <a:gsLst>
                <a:gs pos="0">
                  <a:schemeClr val="bg1">
                    <a:lumMod val="75000"/>
                  </a:schemeClr>
                </a:gs>
                <a:gs pos="50000">
                  <a:schemeClr val="bg1">
                    <a:lumMod val="89000"/>
                  </a:schemeClr>
                </a:gs>
                <a:gs pos="100000">
                  <a:schemeClr val="bg1">
                    <a:lumMod val="75000"/>
                    <a:shade val="100000"/>
                    <a:satMod val="115000"/>
                  </a:schemeClr>
                </a:gs>
              </a:gsLst>
              <a:lin ang="0" scaled="1"/>
              <a:tileRect/>
            </a:gradFill>
            <a:ln w="12700">
              <a:solidFill>
                <a:srgbClr val="000000"/>
              </a:solidFill>
              <a:prstDash val="solid"/>
              <a:miter lim="800000"/>
              <a:headEnd/>
              <a:tailEnd/>
            </a:ln>
          </p:spPr>
          <p:txBody>
            <a:bodyPr/>
            <a:lstStyle/>
            <a:p>
              <a:pPr>
                <a:defRPr/>
              </a:pPr>
              <a:endParaRPr lang="ja-JP" altLang="en-US">
                <a:latin typeface="Arial" charset="0"/>
                <a:ea typeface="ＭＳ Ｐゴシック" charset="-128"/>
              </a:endParaRPr>
            </a:p>
          </p:txBody>
        </p:sp>
        <p:sp>
          <p:nvSpPr>
            <p:cNvPr id="33804" name="Freeform 8"/>
            <p:cNvSpPr>
              <a:spLocks/>
            </p:cNvSpPr>
            <p:nvPr/>
          </p:nvSpPr>
          <p:spPr bwMode="auto">
            <a:xfrm>
              <a:off x="6532563" y="2940050"/>
              <a:ext cx="444500" cy="442913"/>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05" name="Freeform 8"/>
            <p:cNvSpPr>
              <a:spLocks/>
            </p:cNvSpPr>
            <p:nvPr/>
          </p:nvSpPr>
          <p:spPr bwMode="auto">
            <a:xfrm>
              <a:off x="6759575" y="3486150"/>
              <a:ext cx="444500" cy="442913"/>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06" name="Freeform 8"/>
            <p:cNvSpPr>
              <a:spLocks/>
            </p:cNvSpPr>
            <p:nvPr/>
          </p:nvSpPr>
          <p:spPr bwMode="auto">
            <a:xfrm>
              <a:off x="7678738" y="2859088"/>
              <a:ext cx="446087" cy="444500"/>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07" name="Freeform 8"/>
            <p:cNvSpPr>
              <a:spLocks/>
            </p:cNvSpPr>
            <p:nvPr/>
          </p:nvSpPr>
          <p:spPr bwMode="auto">
            <a:xfrm>
              <a:off x="7956550" y="3427413"/>
              <a:ext cx="354013" cy="354012"/>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08" name="Freeform 8"/>
            <p:cNvSpPr>
              <a:spLocks/>
            </p:cNvSpPr>
            <p:nvPr/>
          </p:nvSpPr>
          <p:spPr bwMode="auto">
            <a:xfrm>
              <a:off x="6153150" y="3403600"/>
              <a:ext cx="446088" cy="444500"/>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6" name="Rectangle 5"/>
            <p:cNvSpPr>
              <a:spLocks noChangeArrowheads="1"/>
            </p:cNvSpPr>
            <p:nvPr/>
          </p:nvSpPr>
          <p:spPr bwMode="auto">
            <a:xfrm>
              <a:off x="711200" y="4230688"/>
              <a:ext cx="2266950" cy="531812"/>
            </a:xfrm>
            <a:prstGeom prst="rect">
              <a:avLst/>
            </a:prstGeom>
            <a:gradFill flip="none" rotWithShape="1">
              <a:gsLst>
                <a:gs pos="0">
                  <a:schemeClr val="bg1">
                    <a:lumMod val="75000"/>
                  </a:schemeClr>
                </a:gs>
                <a:gs pos="50000">
                  <a:schemeClr val="bg1">
                    <a:lumMod val="89000"/>
                  </a:schemeClr>
                </a:gs>
                <a:gs pos="100000">
                  <a:schemeClr val="bg1">
                    <a:lumMod val="75000"/>
                    <a:shade val="100000"/>
                    <a:satMod val="115000"/>
                  </a:schemeClr>
                </a:gs>
              </a:gsLst>
              <a:lin ang="0" scaled="1"/>
              <a:tileRect/>
            </a:gradFill>
            <a:ln w="12700">
              <a:solidFill>
                <a:srgbClr val="000000"/>
              </a:solidFill>
              <a:prstDash val="solid"/>
              <a:miter lim="800000"/>
              <a:headEnd/>
              <a:tailEnd/>
            </a:ln>
          </p:spPr>
          <p:txBody>
            <a:bodyPr/>
            <a:lstStyle/>
            <a:p>
              <a:pPr>
                <a:defRPr/>
              </a:pPr>
              <a:endParaRPr lang="ja-JP" altLang="en-US">
                <a:latin typeface="Arial" charset="0"/>
                <a:ea typeface="ＭＳ Ｐゴシック" charset="-128"/>
              </a:endParaRPr>
            </a:p>
          </p:txBody>
        </p:sp>
        <p:sp>
          <p:nvSpPr>
            <p:cNvPr id="7" name="Freeform 6"/>
            <p:cNvSpPr>
              <a:spLocks/>
            </p:cNvSpPr>
            <p:nvPr/>
          </p:nvSpPr>
          <p:spPr bwMode="auto">
            <a:xfrm>
              <a:off x="1268413" y="3998913"/>
              <a:ext cx="1155700" cy="231775"/>
            </a:xfrm>
            <a:custGeom>
              <a:avLst/>
              <a:gdLst>
                <a:gd name="T0" fmla="*/ 732 w 1422"/>
                <a:gd name="T1" fmla="*/ 286 h 286"/>
                <a:gd name="T2" fmla="*/ 1422 w 1422"/>
                <a:gd name="T3" fmla="*/ 286 h 286"/>
                <a:gd name="T4" fmla="*/ 1422 w 1422"/>
                <a:gd name="T5" fmla="*/ 286 h 286"/>
                <a:gd name="T6" fmla="*/ 1398 w 1422"/>
                <a:gd name="T7" fmla="*/ 280 h 286"/>
                <a:gd name="T8" fmla="*/ 1372 w 1422"/>
                <a:gd name="T9" fmla="*/ 271 h 286"/>
                <a:gd name="T10" fmla="*/ 1342 w 1422"/>
                <a:gd name="T11" fmla="*/ 260 h 286"/>
                <a:gd name="T12" fmla="*/ 1307 w 1422"/>
                <a:gd name="T13" fmla="*/ 245 h 286"/>
                <a:gd name="T14" fmla="*/ 1273 w 1422"/>
                <a:gd name="T15" fmla="*/ 224 h 286"/>
                <a:gd name="T16" fmla="*/ 1256 w 1422"/>
                <a:gd name="T17" fmla="*/ 213 h 286"/>
                <a:gd name="T18" fmla="*/ 1239 w 1422"/>
                <a:gd name="T19" fmla="*/ 202 h 286"/>
                <a:gd name="T20" fmla="*/ 1226 w 1422"/>
                <a:gd name="T21" fmla="*/ 187 h 286"/>
                <a:gd name="T22" fmla="*/ 1213 w 1422"/>
                <a:gd name="T23" fmla="*/ 172 h 286"/>
                <a:gd name="T24" fmla="*/ 1213 w 1422"/>
                <a:gd name="T25" fmla="*/ 172 h 286"/>
                <a:gd name="T26" fmla="*/ 1150 w 1422"/>
                <a:gd name="T27" fmla="*/ 92 h 286"/>
                <a:gd name="T28" fmla="*/ 1131 w 1422"/>
                <a:gd name="T29" fmla="*/ 71 h 286"/>
                <a:gd name="T30" fmla="*/ 1111 w 1422"/>
                <a:gd name="T31" fmla="*/ 52 h 286"/>
                <a:gd name="T32" fmla="*/ 1111 w 1422"/>
                <a:gd name="T33" fmla="*/ 52 h 286"/>
                <a:gd name="T34" fmla="*/ 1096 w 1422"/>
                <a:gd name="T35" fmla="*/ 41 h 286"/>
                <a:gd name="T36" fmla="*/ 1079 w 1422"/>
                <a:gd name="T37" fmla="*/ 32 h 286"/>
                <a:gd name="T38" fmla="*/ 1062 w 1422"/>
                <a:gd name="T39" fmla="*/ 22 h 286"/>
                <a:gd name="T40" fmla="*/ 1041 w 1422"/>
                <a:gd name="T41" fmla="*/ 13 h 286"/>
                <a:gd name="T42" fmla="*/ 1021 w 1422"/>
                <a:gd name="T43" fmla="*/ 7 h 286"/>
                <a:gd name="T44" fmla="*/ 995 w 1422"/>
                <a:gd name="T45" fmla="*/ 4 h 286"/>
                <a:gd name="T46" fmla="*/ 967 w 1422"/>
                <a:gd name="T47" fmla="*/ 0 h 286"/>
                <a:gd name="T48" fmla="*/ 933 w 1422"/>
                <a:gd name="T49" fmla="*/ 0 h 286"/>
                <a:gd name="T50" fmla="*/ 933 w 1422"/>
                <a:gd name="T51" fmla="*/ 0 h 286"/>
                <a:gd name="T52" fmla="*/ 732 w 1422"/>
                <a:gd name="T53" fmla="*/ 0 h 286"/>
                <a:gd name="T54" fmla="*/ 690 w 1422"/>
                <a:gd name="T55" fmla="*/ 0 h 286"/>
                <a:gd name="T56" fmla="*/ 690 w 1422"/>
                <a:gd name="T57" fmla="*/ 0 h 286"/>
                <a:gd name="T58" fmla="*/ 489 w 1422"/>
                <a:gd name="T59" fmla="*/ 0 h 286"/>
                <a:gd name="T60" fmla="*/ 489 w 1422"/>
                <a:gd name="T61" fmla="*/ 0 h 286"/>
                <a:gd name="T62" fmla="*/ 455 w 1422"/>
                <a:gd name="T63" fmla="*/ 0 h 286"/>
                <a:gd name="T64" fmla="*/ 427 w 1422"/>
                <a:gd name="T65" fmla="*/ 4 h 286"/>
                <a:gd name="T66" fmla="*/ 401 w 1422"/>
                <a:gd name="T67" fmla="*/ 7 h 286"/>
                <a:gd name="T68" fmla="*/ 381 w 1422"/>
                <a:gd name="T69" fmla="*/ 13 h 286"/>
                <a:gd name="T70" fmla="*/ 360 w 1422"/>
                <a:gd name="T71" fmla="*/ 22 h 286"/>
                <a:gd name="T72" fmla="*/ 343 w 1422"/>
                <a:gd name="T73" fmla="*/ 32 h 286"/>
                <a:gd name="T74" fmla="*/ 326 w 1422"/>
                <a:gd name="T75" fmla="*/ 41 h 286"/>
                <a:gd name="T76" fmla="*/ 311 w 1422"/>
                <a:gd name="T77" fmla="*/ 52 h 286"/>
                <a:gd name="T78" fmla="*/ 311 w 1422"/>
                <a:gd name="T79" fmla="*/ 52 h 286"/>
                <a:gd name="T80" fmla="*/ 291 w 1422"/>
                <a:gd name="T81" fmla="*/ 71 h 286"/>
                <a:gd name="T82" fmla="*/ 272 w 1422"/>
                <a:gd name="T83" fmla="*/ 92 h 286"/>
                <a:gd name="T84" fmla="*/ 209 w 1422"/>
                <a:gd name="T85" fmla="*/ 172 h 286"/>
                <a:gd name="T86" fmla="*/ 209 w 1422"/>
                <a:gd name="T87" fmla="*/ 172 h 286"/>
                <a:gd name="T88" fmla="*/ 196 w 1422"/>
                <a:gd name="T89" fmla="*/ 187 h 286"/>
                <a:gd name="T90" fmla="*/ 183 w 1422"/>
                <a:gd name="T91" fmla="*/ 202 h 286"/>
                <a:gd name="T92" fmla="*/ 166 w 1422"/>
                <a:gd name="T93" fmla="*/ 213 h 286"/>
                <a:gd name="T94" fmla="*/ 149 w 1422"/>
                <a:gd name="T95" fmla="*/ 224 h 286"/>
                <a:gd name="T96" fmla="*/ 115 w 1422"/>
                <a:gd name="T97" fmla="*/ 245 h 286"/>
                <a:gd name="T98" fmla="*/ 80 w 1422"/>
                <a:gd name="T99" fmla="*/ 260 h 286"/>
                <a:gd name="T100" fmla="*/ 50 w 1422"/>
                <a:gd name="T101" fmla="*/ 271 h 286"/>
                <a:gd name="T102" fmla="*/ 24 w 1422"/>
                <a:gd name="T103" fmla="*/ 280 h 286"/>
                <a:gd name="T104" fmla="*/ 0 w 1422"/>
                <a:gd name="T105" fmla="*/ 286 h 286"/>
                <a:gd name="T106" fmla="*/ 690 w 1422"/>
                <a:gd name="T107" fmla="*/ 286 h 286"/>
                <a:gd name="T108" fmla="*/ 732 w 1422"/>
                <a:gd name="T10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2" h="286">
                  <a:moveTo>
                    <a:pt x="732" y="286"/>
                  </a:moveTo>
                  <a:lnTo>
                    <a:pt x="1422" y="286"/>
                  </a:lnTo>
                  <a:lnTo>
                    <a:pt x="1422" y="286"/>
                  </a:lnTo>
                  <a:lnTo>
                    <a:pt x="1398" y="280"/>
                  </a:lnTo>
                  <a:lnTo>
                    <a:pt x="1372" y="271"/>
                  </a:lnTo>
                  <a:lnTo>
                    <a:pt x="1342" y="260"/>
                  </a:lnTo>
                  <a:lnTo>
                    <a:pt x="1307" y="245"/>
                  </a:lnTo>
                  <a:lnTo>
                    <a:pt x="1273" y="224"/>
                  </a:lnTo>
                  <a:lnTo>
                    <a:pt x="1256" y="213"/>
                  </a:lnTo>
                  <a:lnTo>
                    <a:pt x="1239" y="202"/>
                  </a:lnTo>
                  <a:lnTo>
                    <a:pt x="1226" y="187"/>
                  </a:lnTo>
                  <a:lnTo>
                    <a:pt x="1213" y="172"/>
                  </a:lnTo>
                  <a:lnTo>
                    <a:pt x="1213" y="172"/>
                  </a:lnTo>
                  <a:lnTo>
                    <a:pt x="1150" y="92"/>
                  </a:lnTo>
                  <a:lnTo>
                    <a:pt x="1131" y="71"/>
                  </a:lnTo>
                  <a:lnTo>
                    <a:pt x="1111" y="52"/>
                  </a:lnTo>
                  <a:lnTo>
                    <a:pt x="1111" y="52"/>
                  </a:lnTo>
                  <a:lnTo>
                    <a:pt x="1096" y="41"/>
                  </a:lnTo>
                  <a:lnTo>
                    <a:pt x="1079" y="32"/>
                  </a:lnTo>
                  <a:lnTo>
                    <a:pt x="1062" y="22"/>
                  </a:lnTo>
                  <a:lnTo>
                    <a:pt x="1041" y="13"/>
                  </a:lnTo>
                  <a:lnTo>
                    <a:pt x="1021" y="7"/>
                  </a:lnTo>
                  <a:lnTo>
                    <a:pt x="995" y="4"/>
                  </a:lnTo>
                  <a:lnTo>
                    <a:pt x="967" y="0"/>
                  </a:lnTo>
                  <a:lnTo>
                    <a:pt x="933" y="0"/>
                  </a:lnTo>
                  <a:lnTo>
                    <a:pt x="933" y="0"/>
                  </a:lnTo>
                  <a:lnTo>
                    <a:pt x="732" y="0"/>
                  </a:lnTo>
                  <a:lnTo>
                    <a:pt x="690" y="0"/>
                  </a:lnTo>
                  <a:lnTo>
                    <a:pt x="690" y="0"/>
                  </a:lnTo>
                  <a:lnTo>
                    <a:pt x="489" y="0"/>
                  </a:lnTo>
                  <a:lnTo>
                    <a:pt x="489" y="0"/>
                  </a:lnTo>
                  <a:lnTo>
                    <a:pt x="455" y="0"/>
                  </a:lnTo>
                  <a:lnTo>
                    <a:pt x="427" y="4"/>
                  </a:lnTo>
                  <a:lnTo>
                    <a:pt x="401" y="7"/>
                  </a:lnTo>
                  <a:lnTo>
                    <a:pt x="381" y="13"/>
                  </a:lnTo>
                  <a:lnTo>
                    <a:pt x="360" y="22"/>
                  </a:lnTo>
                  <a:lnTo>
                    <a:pt x="343" y="32"/>
                  </a:lnTo>
                  <a:lnTo>
                    <a:pt x="326" y="41"/>
                  </a:lnTo>
                  <a:lnTo>
                    <a:pt x="311" y="52"/>
                  </a:lnTo>
                  <a:lnTo>
                    <a:pt x="311" y="52"/>
                  </a:lnTo>
                  <a:lnTo>
                    <a:pt x="291" y="71"/>
                  </a:lnTo>
                  <a:lnTo>
                    <a:pt x="272" y="92"/>
                  </a:lnTo>
                  <a:lnTo>
                    <a:pt x="209" y="172"/>
                  </a:lnTo>
                  <a:lnTo>
                    <a:pt x="209" y="172"/>
                  </a:lnTo>
                  <a:lnTo>
                    <a:pt x="196" y="187"/>
                  </a:lnTo>
                  <a:lnTo>
                    <a:pt x="183" y="202"/>
                  </a:lnTo>
                  <a:lnTo>
                    <a:pt x="166" y="213"/>
                  </a:lnTo>
                  <a:lnTo>
                    <a:pt x="149" y="224"/>
                  </a:lnTo>
                  <a:lnTo>
                    <a:pt x="115" y="245"/>
                  </a:lnTo>
                  <a:lnTo>
                    <a:pt x="80" y="260"/>
                  </a:lnTo>
                  <a:lnTo>
                    <a:pt x="50" y="271"/>
                  </a:lnTo>
                  <a:lnTo>
                    <a:pt x="24" y="280"/>
                  </a:lnTo>
                  <a:lnTo>
                    <a:pt x="0" y="286"/>
                  </a:lnTo>
                  <a:lnTo>
                    <a:pt x="690" y="286"/>
                  </a:lnTo>
                  <a:lnTo>
                    <a:pt x="732" y="286"/>
                  </a:lnTo>
                  <a:close/>
                </a:path>
              </a:pathLst>
            </a:custGeom>
            <a:gradFill flip="none" rotWithShape="1">
              <a:gsLst>
                <a:gs pos="6000">
                  <a:srgbClr val="AF1B49">
                    <a:lumMod val="69000"/>
                    <a:lumOff val="31000"/>
                  </a:srgbClr>
                </a:gs>
                <a:gs pos="69000">
                  <a:srgbClr val="AF1B49">
                    <a:lumMod val="94000"/>
                    <a:lumOff val="6000"/>
                  </a:srgbClr>
                </a:gs>
                <a:gs pos="100000">
                  <a:srgbClr val="AF1B49">
                    <a:shade val="100000"/>
                    <a:satMod val="115000"/>
                  </a:srgbClr>
                </a:gs>
              </a:gsLst>
              <a:path path="shape">
                <a:fillToRect l="50000" t="50000" r="50000" b="50000"/>
              </a:path>
              <a:tileRect/>
            </a:gradFill>
            <a:ln w="12700">
              <a:solidFill>
                <a:srgbClr val="000000"/>
              </a:solidFill>
              <a:prstDash val="solid"/>
              <a:round/>
              <a:headEnd/>
              <a:tailEnd/>
            </a:ln>
          </p:spPr>
          <p:txBody>
            <a:bodyPr/>
            <a:lstStyle/>
            <a:p>
              <a:pPr>
                <a:defRPr/>
              </a:pPr>
              <a:endParaRPr lang="ja-JP" altLang="en-US">
                <a:latin typeface="Arial" charset="0"/>
                <a:ea typeface="ＭＳ Ｐゴシック" charset="-128"/>
              </a:endParaRPr>
            </a:p>
          </p:txBody>
        </p:sp>
        <p:sp>
          <p:nvSpPr>
            <p:cNvPr id="33811" name="Freeform 7"/>
            <p:cNvSpPr>
              <a:spLocks/>
            </p:cNvSpPr>
            <p:nvPr/>
          </p:nvSpPr>
          <p:spPr bwMode="auto">
            <a:xfrm>
              <a:off x="762000" y="4137025"/>
              <a:ext cx="125413"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2" name="Freeform 7"/>
            <p:cNvSpPr>
              <a:spLocks/>
            </p:cNvSpPr>
            <p:nvPr/>
          </p:nvSpPr>
          <p:spPr bwMode="auto">
            <a:xfrm>
              <a:off x="1797050" y="4008438"/>
              <a:ext cx="127000"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3" name="Freeform 7"/>
            <p:cNvSpPr>
              <a:spLocks/>
            </p:cNvSpPr>
            <p:nvPr/>
          </p:nvSpPr>
          <p:spPr bwMode="auto">
            <a:xfrm>
              <a:off x="1531938" y="4064000"/>
              <a:ext cx="125412"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4" name="Freeform 7"/>
            <p:cNvSpPr>
              <a:spLocks/>
            </p:cNvSpPr>
            <p:nvPr/>
          </p:nvSpPr>
          <p:spPr bwMode="auto">
            <a:xfrm>
              <a:off x="2047875" y="4076700"/>
              <a:ext cx="125413"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5" name="Freeform 7"/>
            <p:cNvSpPr>
              <a:spLocks/>
            </p:cNvSpPr>
            <p:nvPr/>
          </p:nvSpPr>
          <p:spPr bwMode="auto">
            <a:xfrm>
              <a:off x="1085850" y="4122738"/>
              <a:ext cx="125413"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6" name="Freeform 7"/>
            <p:cNvSpPr>
              <a:spLocks/>
            </p:cNvSpPr>
            <p:nvPr/>
          </p:nvSpPr>
          <p:spPr bwMode="auto">
            <a:xfrm>
              <a:off x="941388" y="4448175"/>
              <a:ext cx="127000"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7" name="Freeform 7"/>
            <p:cNvSpPr>
              <a:spLocks/>
            </p:cNvSpPr>
            <p:nvPr/>
          </p:nvSpPr>
          <p:spPr bwMode="auto">
            <a:xfrm>
              <a:off x="2424113" y="4125913"/>
              <a:ext cx="127000"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8" name="Freeform 7"/>
            <p:cNvSpPr>
              <a:spLocks/>
            </p:cNvSpPr>
            <p:nvPr/>
          </p:nvSpPr>
          <p:spPr bwMode="auto">
            <a:xfrm>
              <a:off x="2838450" y="4337050"/>
              <a:ext cx="125413"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19" name="Freeform 7"/>
            <p:cNvSpPr>
              <a:spLocks/>
            </p:cNvSpPr>
            <p:nvPr/>
          </p:nvSpPr>
          <p:spPr bwMode="auto">
            <a:xfrm>
              <a:off x="2424113" y="4457700"/>
              <a:ext cx="127000"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20" name="Text Box 13"/>
            <p:cNvSpPr txBox="1">
              <a:spLocks noChangeArrowheads="1"/>
            </p:cNvSpPr>
            <p:nvPr/>
          </p:nvSpPr>
          <p:spPr bwMode="auto">
            <a:xfrm>
              <a:off x="1547813" y="4325938"/>
              <a:ext cx="595312"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600" b="1"/>
                <a:t>器具</a:t>
              </a:r>
            </a:p>
          </p:txBody>
        </p:sp>
        <p:sp>
          <p:nvSpPr>
            <p:cNvPr id="33821" name="Text Box 13"/>
            <p:cNvSpPr txBox="1">
              <a:spLocks noChangeArrowheads="1"/>
            </p:cNvSpPr>
            <p:nvPr/>
          </p:nvSpPr>
          <p:spPr bwMode="auto">
            <a:xfrm>
              <a:off x="652463" y="4953000"/>
              <a:ext cx="704850" cy="30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600" b="1"/>
                <a:t>微生物</a:t>
              </a:r>
            </a:p>
          </p:txBody>
        </p:sp>
        <p:cxnSp>
          <p:nvCxnSpPr>
            <p:cNvPr id="13" name="直線コネクタ 12"/>
            <p:cNvCxnSpPr/>
            <p:nvPr/>
          </p:nvCxnSpPr>
          <p:spPr>
            <a:xfrm flipH="1">
              <a:off x="1004888" y="4532313"/>
              <a:ext cx="0" cy="45243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flipH="1">
              <a:off x="1660525" y="3557588"/>
              <a:ext cx="0" cy="4508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3824" name="Text Box 13"/>
            <p:cNvSpPr txBox="1">
              <a:spLocks noChangeArrowheads="1"/>
            </p:cNvSpPr>
            <p:nvPr/>
          </p:nvSpPr>
          <p:spPr bwMode="auto">
            <a:xfrm>
              <a:off x="1398588" y="3262313"/>
              <a:ext cx="523875" cy="30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600" b="1"/>
                <a:t>血液</a:t>
              </a:r>
            </a:p>
          </p:txBody>
        </p:sp>
        <p:sp>
          <p:nvSpPr>
            <p:cNvPr id="61" name="Rectangle 5"/>
            <p:cNvSpPr>
              <a:spLocks noChangeArrowheads="1"/>
            </p:cNvSpPr>
            <p:nvPr/>
          </p:nvSpPr>
          <p:spPr bwMode="auto">
            <a:xfrm>
              <a:off x="6226175" y="5254625"/>
              <a:ext cx="2266950" cy="531813"/>
            </a:xfrm>
            <a:prstGeom prst="rect">
              <a:avLst/>
            </a:prstGeom>
            <a:gradFill flip="none" rotWithShape="1">
              <a:gsLst>
                <a:gs pos="0">
                  <a:schemeClr val="bg1">
                    <a:lumMod val="75000"/>
                  </a:schemeClr>
                </a:gs>
                <a:gs pos="50000">
                  <a:schemeClr val="bg1">
                    <a:lumMod val="89000"/>
                  </a:schemeClr>
                </a:gs>
                <a:gs pos="100000">
                  <a:schemeClr val="bg1">
                    <a:lumMod val="75000"/>
                    <a:shade val="100000"/>
                    <a:satMod val="115000"/>
                  </a:schemeClr>
                </a:gs>
              </a:gsLst>
              <a:lin ang="0" scaled="1"/>
              <a:tileRect/>
            </a:gradFill>
            <a:ln w="12700">
              <a:solidFill>
                <a:srgbClr val="000000"/>
              </a:solidFill>
              <a:prstDash val="solid"/>
              <a:miter lim="800000"/>
              <a:headEnd/>
              <a:tailEnd/>
            </a:ln>
          </p:spPr>
          <p:txBody>
            <a:bodyPr/>
            <a:lstStyle/>
            <a:p>
              <a:pPr>
                <a:defRPr/>
              </a:pPr>
              <a:endParaRPr lang="ja-JP" altLang="en-US">
                <a:latin typeface="Arial" charset="0"/>
                <a:ea typeface="ＭＳ Ｐゴシック" charset="-128"/>
              </a:endParaRPr>
            </a:p>
          </p:txBody>
        </p:sp>
        <p:sp>
          <p:nvSpPr>
            <p:cNvPr id="62" name="Freeform 6"/>
            <p:cNvSpPr>
              <a:spLocks/>
            </p:cNvSpPr>
            <p:nvPr/>
          </p:nvSpPr>
          <p:spPr bwMode="auto">
            <a:xfrm>
              <a:off x="6783388" y="5022850"/>
              <a:ext cx="1155700" cy="231775"/>
            </a:xfrm>
            <a:custGeom>
              <a:avLst/>
              <a:gdLst>
                <a:gd name="T0" fmla="*/ 732 w 1422"/>
                <a:gd name="T1" fmla="*/ 286 h 286"/>
                <a:gd name="T2" fmla="*/ 1422 w 1422"/>
                <a:gd name="T3" fmla="*/ 286 h 286"/>
                <a:gd name="T4" fmla="*/ 1422 w 1422"/>
                <a:gd name="T5" fmla="*/ 286 h 286"/>
                <a:gd name="T6" fmla="*/ 1398 w 1422"/>
                <a:gd name="T7" fmla="*/ 280 h 286"/>
                <a:gd name="T8" fmla="*/ 1372 w 1422"/>
                <a:gd name="T9" fmla="*/ 271 h 286"/>
                <a:gd name="T10" fmla="*/ 1342 w 1422"/>
                <a:gd name="T11" fmla="*/ 260 h 286"/>
                <a:gd name="T12" fmla="*/ 1307 w 1422"/>
                <a:gd name="T13" fmla="*/ 245 h 286"/>
                <a:gd name="T14" fmla="*/ 1273 w 1422"/>
                <a:gd name="T15" fmla="*/ 224 h 286"/>
                <a:gd name="T16" fmla="*/ 1256 w 1422"/>
                <a:gd name="T17" fmla="*/ 213 h 286"/>
                <a:gd name="T18" fmla="*/ 1239 w 1422"/>
                <a:gd name="T19" fmla="*/ 202 h 286"/>
                <a:gd name="T20" fmla="*/ 1226 w 1422"/>
                <a:gd name="T21" fmla="*/ 187 h 286"/>
                <a:gd name="T22" fmla="*/ 1213 w 1422"/>
                <a:gd name="T23" fmla="*/ 172 h 286"/>
                <a:gd name="T24" fmla="*/ 1213 w 1422"/>
                <a:gd name="T25" fmla="*/ 172 h 286"/>
                <a:gd name="T26" fmla="*/ 1150 w 1422"/>
                <a:gd name="T27" fmla="*/ 92 h 286"/>
                <a:gd name="T28" fmla="*/ 1131 w 1422"/>
                <a:gd name="T29" fmla="*/ 71 h 286"/>
                <a:gd name="T30" fmla="*/ 1111 w 1422"/>
                <a:gd name="T31" fmla="*/ 52 h 286"/>
                <a:gd name="T32" fmla="*/ 1111 w 1422"/>
                <a:gd name="T33" fmla="*/ 52 h 286"/>
                <a:gd name="T34" fmla="*/ 1096 w 1422"/>
                <a:gd name="T35" fmla="*/ 41 h 286"/>
                <a:gd name="T36" fmla="*/ 1079 w 1422"/>
                <a:gd name="T37" fmla="*/ 32 h 286"/>
                <a:gd name="T38" fmla="*/ 1062 w 1422"/>
                <a:gd name="T39" fmla="*/ 22 h 286"/>
                <a:gd name="T40" fmla="*/ 1041 w 1422"/>
                <a:gd name="T41" fmla="*/ 13 h 286"/>
                <a:gd name="T42" fmla="*/ 1021 w 1422"/>
                <a:gd name="T43" fmla="*/ 7 h 286"/>
                <a:gd name="T44" fmla="*/ 995 w 1422"/>
                <a:gd name="T45" fmla="*/ 4 h 286"/>
                <a:gd name="T46" fmla="*/ 967 w 1422"/>
                <a:gd name="T47" fmla="*/ 0 h 286"/>
                <a:gd name="T48" fmla="*/ 933 w 1422"/>
                <a:gd name="T49" fmla="*/ 0 h 286"/>
                <a:gd name="T50" fmla="*/ 933 w 1422"/>
                <a:gd name="T51" fmla="*/ 0 h 286"/>
                <a:gd name="T52" fmla="*/ 732 w 1422"/>
                <a:gd name="T53" fmla="*/ 0 h 286"/>
                <a:gd name="T54" fmla="*/ 690 w 1422"/>
                <a:gd name="T55" fmla="*/ 0 h 286"/>
                <a:gd name="T56" fmla="*/ 690 w 1422"/>
                <a:gd name="T57" fmla="*/ 0 h 286"/>
                <a:gd name="T58" fmla="*/ 489 w 1422"/>
                <a:gd name="T59" fmla="*/ 0 h 286"/>
                <a:gd name="T60" fmla="*/ 489 w 1422"/>
                <a:gd name="T61" fmla="*/ 0 h 286"/>
                <a:gd name="T62" fmla="*/ 455 w 1422"/>
                <a:gd name="T63" fmla="*/ 0 h 286"/>
                <a:gd name="T64" fmla="*/ 427 w 1422"/>
                <a:gd name="T65" fmla="*/ 4 h 286"/>
                <a:gd name="T66" fmla="*/ 401 w 1422"/>
                <a:gd name="T67" fmla="*/ 7 h 286"/>
                <a:gd name="T68" fmla="*/ 381 w 1422"/>
                <a:gd name="T69" fmla="*/ 13 h 286"/>
                <a:gd name="T70" fmla="*/ 360 w 1422"/>
                <a:gd name="T71" fmla="*/ 22 h 286"/>
                <a:gd name="T72" fmla="*/ 343 w 1422"/>
                <a:gd name="T73" fmla="*/ 32 h 286"/>
                <a:gd name="T74" fmla="*/ 326 w 1422"/>
                <a:gd name="T75" fmla="*/ 41 h 286"/>
                <a:gd name="T76" fmla="*/ 311 w 1422"/>
                <a:gd name="T77" fmla="*/ 52 h 286"/>
                <a:gd name="T78" fmla="*/ 311 w 1422"/>
                <a:gd name="T79" fmla="*/ 52 h 286"/>
                <a:gd name="T80" fmla="*/ 291 w 1422"/>
                <a:gd name="T81" fmla="*/ 71 h 286"/>
                <a:gd name="T82" fmla="*/ 272 w 1422"/>
                <a:gd name="T83" fmla="*/ 92 h 286"/>
                <a:gd name="T84" fmla="*/ 209 w 1422"/>
                <a:gd name="T85" fmla="*/ 172 h 286"/>
                <a:gd name="T86" fmla="*/ 209 w 1422"/>
                <a:gd name="T87" fmla="*/ 172 h 286"/>
                <a:gd name="T88" fmla="*/ 196 w 1422"/>
                <a:gd name="T89" fmla="*/ 187 h 286"/>
                <a:gd name="T90" fmla="*/ 183 w 1422"/>
                <a:gd name="T91" fmla="*/ 202 h 286"/>
                <a:gd name="T92" fmla="*/ 166 w 1422"/>
                <a:gd name="T93" fmla="*/ 213 h 286"/>
                <a:gd name="T94" fmla="*/ 149 w 1422"/>
                <a:gd name="T95" fmla="*/ 224 h 286"/>
                <a:gd name="T96" fmla="*/ 115 w 1422"/>
                <a:gd name="T97" fmla="*/ 245 h 286"/>
                <a:gd name="T98" fmla="*/ 80 w 1422"/>
                <a:gd name="T99" fmla="*/ 260 h 286"/>
                <a:gd name="T100" fmla="*/ 50 w 1422"/>
                <a:gd name="T101" fmla="*/ 271 h 286"/>
                <a:gd name="T102" fmla="*/ 24 w 1422"/>
                <a:gd name="T103" fmla="*/ 280 h 286"/>
                <a:gd name="T104" fmla="*/ 0 w 1422"/>
                <a:gd name="T105" fmla="*/ 286 h 286"/>
                <a:gd name="T106" fmla="*/ 690 w 1422"/>
                <a:gd name="T107" fmla="*/ 286 h 286"/>
                <a:gd name="T108" fmla="*/ 732 w 1422"/>
                <a:gd name="T10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22" h="286">
                  <a:moveTo>
                    <a:pt x="732" y="286"/>
                  </a:moveTo>
                  <a:lnTo>
                    <a:pt x="1422" y="286"/>
                  </a:lnTo>
                  <a:lnTo>
                    <a:pt x="1422" y="286"/>
                  </a:lnTo>
                  <a:lnTo>
                    <a:pt x="1398" y="280"/>
                  </a:lnTo>
                  <a:lnTo>
                    <a:pt x="1372" y="271"/>
                  </a:lnTo>
                  <a:lnTo>
                    <a:pt x="1342" y="260"/>
                  </a:lnTo>
                  <a:lnTo>
                    <a:pt x="1307" y="245"/>
                  </a:lnTo>
                  <a:lnTo>
                    <a:pt x="1273" y="224"/>
                  </a:lnTo>
                  <a:lnTo>
                    <a:pt x="1256" y="213"/>
                  </a:lnTo>
                  <a:lnTo>
                    <a:pt x="1239" y="202"/>
                  </a:lnTo>
                  <a:lnTo>
                    <a:pt x="1226" y="187"/>
                  </a:lnTo>
                  <a:lnTo>
                    <a:pt x="1213" y="172"/>
                  </a:lnTo>
                  <a:lnTo>
                    <a:pt x="1213" y="172"/>
                  </a:lnTo>
                  <a:lnTo>
                    <a:pt x="1150" y="92"/>
                  </a:lnTo>
                  <a:lnTo>
                    <a:pt x="1131" y="71"/>
                  </a:lnTo>
                  <a:lnTo>
                    <a:pt x="1111" y="52"/>
                  </a:lnTo>
                  <a:lnTo>
                    <a:pt x="1111" y="52"/>
                  </a:lnTo>
                  <a:lnTo>
                    <a:pt x="1096" y="41"/>
                  </a:lnTo>
                  <a:lnTo>
                    <a:pt x="1079" y="32"/>
                  </a:lnTo>
                  <a:lnTo>
                    <a:pt x="1062" y="22"/>
                  </a:lnTo>
                  <a:lnTo>
                    <a:pt x="1041" y="13"/>
                  </a:lnTo>
                  <a:lnTo>
                    <a:pt x="1021" y="7"/>
                  </a:lnTo>
                  <a:lnTo>
                    <a:pt x="995" y="4"/>
                  </a:lnTo>
                  <a:lnTo>
                    <a:pt x="967" y="0"/>
                  </a:lnTo>
                  <a:lnTo>
                    <a:pt x="933" y="0"/>
                  </a:lnTo>
                  <a:lnTo>
                    <a:pt x="933" y="0"/>
                  </a:lnTo>
                  <a:lnTo>
                    <a:pt x="732" y="0"/>
                  </a:lnTo>
                  <a:lnTo>
                    <a:pt x="690" y="0"/>
                  </a:lnTo>
                  <a:lnTo>
                    <a:pt x="690" y="0"/>
                  </a:lnTo>
                  <a:lnTo>
                    <a:pt x="489" y="0"/>
                  </a:lnTo>
                  <a:lnTo>
                    <a:pt x="489" y="0"/>
                  </a:lnTo>
                  <a:lnTo>
                    <a:pt x="455" y="0"/>
                  </a:lnTo>
                  <a:lnTo>
                    <a:pt x="427" y="4"/>
                  </a:lnTo>
                  <a:lnTo>
                    <a:pt x="401" y="7"/>
                  </a:lnTo>
                  <a:lnTo>
                    <a:pt x="381" y="13"/>
                  </a:lnTo>
                  <a:lnTo>
                    <a:pt x="360" y="22"/>
                  </a:lnTo>
                  <a:lnTo>
                    <a:pt x="343" y="32"/>
                  </a:lnTo>
                  <a:lnTo>
                    <a:pt x="326" y="41"/>
                  </a:lnTo>
                  <a:lnTo>
                    <a:pt x="311" y="52"/>
                  </a:lnTo>
                  <a:lnTo>
                    <a:pt x="311" y="52"/>
                  </a:lnTo>
                  <a:lnTo>
                    <a:pt x="291" y="71"/>
                  </a:lnTo>
                  <a:lnTo>
                    <a:pt x="272" y="92"/>
                  </a:lnTo>
                  <a:lnTo>
                    <a:pt x="209" y="172"/>
                  </a:lnTo>
                  <a:lnTo>
                    <a:pt x="209" y="172"/>
                  </a:lnTo>
                  <a:lnTo>
                    <a:pt x="196" y="187"/>
                  </a:lnTo>
                  <a:lnTo>
                    <a:pt x="183" y="202"/>
                  </a:lnTo>
                  <a:lnTo>
                    <a:pt x="166" y="213"/>
                  </a:lnTo>
                  <a:lnTo>
                    <a:pt x="149" y="224"/>
                  </a:lnTo>
                  <a:lnTo>
                    <a:pt x="115" y="245"/>
                  </a:lnTo>
                  <a:lnTo>
                    <a:pt x="80" y="260"/>
                  </a:lnTo>
                  <a:lnTo>
                    <a:pt x="50" y="271"/>
                  </a:lnTo>
                  <a:lnTo>
                    <a:pt x="24" y="280"/>
                  </a:lnTo>
                  <a:lnTo>
                    <a:pt x="0" y="286"/>
                  </a:lnTo>
                  <a:lnTo>
                    <a:pt x="690" y="286"/>
                  </a:lnTo>
                  <a:lnTo>
                    <a:pt x="732" y="286"/>
                  </a:lnTo>
                  <a:close/>
                </a:path>
              </a:pathLst>
            </a:custGeom>
            <a:gradFill flip="none" rotWithShape="1">
              <a:gsLst>
                <a:gs pos="6000">
                  <a:srgbClr val="AF1B49">
                    <a:lumMod val="69000"/>
                    <a:lumOff val="31000"/>
                  </a:srgbClr>
                </a:gs>
                <a:gs pos="69000">
                  <a:srgbClr val="AF1B49">
                    <a:lumMod val="94000"/>
                    <a:lumOff val="6000"/>
                  </a:srgbClr>
                </a:gs>
                <a:gs pos="100000">
                  <a:srgbClr val="AF1B49">
                    <a:shade val="100000"/>
                    <a:satMod val="115000"/>
                  </a:srgbClr>
                </a:gs>
              </a:gsLst>
              <a:path path="shape">
                <a:fillToRect l="50000" t="50000" r="50000" b="50000"/>
              </a:path>
              <a:tileRect/>
            </a:gradFill>
            <a:ln w="12700">
              <a:solidFill>
                <a:srgbClr val="000000"/>
              </a:solidFill>
              <a:prstDash val="solid"/>
              <a:round/>
              <a:headEnd/>
              <a:tailEnd/>
            </a:ln>
          </p:spPr>
          <p:txBody>
            <a:bodyPr/>
            <a:lstStyle/>
            <a:p>
              <a:pPr>
                <a:defRPr/>
              </a:pPr>
              <a:endParaRPr lang="ja-JP" altLang="en-US">
                <a:latin typeface="Arial" charset="0"/>
                <a:ea typeface="ＭＳ Ｐゴシック" charset="-128"/>
              </a:endParaRPr>
            </a:p>
          </p:txBody>
        </p:sp>
        <p:sp>
          <p:nvSpPr>
            <p:cNvPr id="33827" name="Freeform 7"/>
            <p:cNvSpPr>
              <a:spLocks/>
            </p:cNvSpPr>
            <p:nvPr/>
          </p:nvSpPr>
          <p:spPr bwMode="auto">
            <a:xfrm>
              <a:off x="7312025" y="5032375"/>
              <a:ext cx="127000"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28" name="Freeform 7"/>
            <p:cNvSpPr>
              <a:spLocks/>
            </p:cNvSpPr>
            <p:nvPr/>
          </p:nvSpPr>
          <p:spPr bwMode="auto">
            <a:xfrm>
              <a:off x="7046913" y="5087938"/>
              <a:ext cx="127000"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29" name="Freeform 7"/>
            <p:cNvSpPr>
              <a:spLocks/>
            </p:cNvSpPr>
            <p:nvPr/>
          </p:nvSpPr>
          <p:spPr bwMode="auto">
            <a:xfrm>
              <a:off x="7562850" y="5100638"/>
              <a:ext cx="125413" cy="120650"/>
            </a:xfrm>
            <a:custGeom>
              <a:avLst/>
              <a:gdLst>
                <a:gd name="T0" fmla="*/ 2147483647 w 820"/>
                <a:gd name="T1" fmla="*/ 2147483647 h 783"/>
                <a:gd name="T2" fmla="*/ 2147483647 w 820"/>
                <a:gd name="T3" fmla="*/ 2147483647 h 783"/>
                <a:gd name="T4" fmla="*/ 2147483647 w 820"/>
                <a:gd name="T5" fmla="*/ 2147483647 h 783"/>
                <a:gd name="T6" fmla="*/ 2147483647 w 820"/>
                <a:gd name="T7" fmla="*/ 2147483647 h 783"/>
                <a:gd name="T8" fmla="*/ 2147483647 w 820"/>
                <a:gd name="T9" fmla="*/ 2147483647 h 783"/>
                <a:gd name="T10" fmla="*/ 2147483647 w 820"/>
                <a:gd name="T11" fmla="*/ 2147483647 h 783"/>
                <a:gd name="T12" fmla="*/ 2147483647 w 820"/>
                <a:gd name="T13" fmla="*/ 2147483647 h 783"/>
                <a:gd name="T14" fmla="*/ 2147483647 w 820"/>
                <a:gd name="T15" fmla="*/ 2147483647 h 783"/>
                <a:gd name="T16" fmla="*/ 2147483647 w 820"/>
                <a:gd name="T17" fmla="*/ 2147483647 h 783"/>
                <a:gd name="T18" fmla="*/ 2147483647 w 820"/>
                <a:gd name="T19" fmla="*/ 2147483647 h 783"/>
                <a:gd name="T20" fmla="*/ 2147483647 w 820"/>
                <a:gd name="T21" fmla="*/ 2147483647 h 783"/>
                <a:gd name="T22" fmla="*/ 2147483647 w 820"/>
                <a:gd name="T23" fmla="*/ 2147483647 h 783"/>
                <a:gd name="T24" fmla="*/ 2147483647 w 820"/>
                <a:gd name="T25" fmla="*/ 2147483647 h 783"/>
                <a:gd name="T26" fmla="*/ 2147483647 w 820"/>
                <a:gd name="T27" fmla="*/ 2147483647 h 783"/>
                <a:gd name="T28" fmla="*/ 2147483647 w 820"/>
                <a:gd name="T29" fmla="*/ 2147483647 h 783"/>
                <a:gd name="T30" fmla="*/ 2147483647 w 820"/>
                <a:gd name="T31" fmla="*/ 2147483647 h 783"/>
                <a:gd name="T32" fmla="*/ 2147483647 w 820"/>
                <a:gd name="T33" fmla="*/ 2147483647 h 783"/>
                <a:gd name="T34" fmla="*/ 2147483647 w 820"/>
                <a:gd name="T35" fmla="*/ 2147483647 h 783"/>
                <a:gd name="T36" fmla="*/ 2147483647 w 820"/>
                <a:gd name="T37" fmla="*/ 2147483647 h 783"/>
                <a:gd name="T38" fmla="*/ 2147483647 w 820"/>
                <a:gd name="T39" fmla="*/ 2147483647 h 783"/>
                <a:gd name="T40" fmla="*/ 2147483647 w 820"/>
                <a:gd name="T41" fmla="*/ 2147483647 h 783"/>
                <a:gd name="T42" fmla="*/ 2147483647 w 820"/>
                <a:gd name="T43" fmla="*/ 2147483647 h 783"/>
                <a:gd name="T44" fmla="*/ 2147483647 w 820"/>
                <a:gd name="T45" fmla="*/ 2147483647 h 783"/>
                <a:gd name="T46" fmla="*/ 2147483647 w 820"/>
                <a:gd name="T47" fmla="*/ 2147483647 h 783"/>
                <a:gd name="T48" fmla="*/ 2147483647 w 820"/>
                <a:gd name="T49" fmla="*/ 2147483647 h 783"/>
                <a:gd name="T50" fmla="*/ 2147483647 w 820"/>
                <a:gd name="T51" fmla="*/ 2147483647 h 783"/>
                <a:gd name="T52" fmla="*/ 2147483647 w 820"/>
                <a:gd name="T53" fmla="*/ 2147483647 h 783"/>
                <a:gd name="T54" fmla="*/ 2147483647 w 820"/>
                <a:gd name="T55" fmla="*/ 2147483647 h 783"/>
                <a:gd name="T56" fmla="*/ 2147483647 w 820"/>
                <a:gd name="T57" fmla="*/ 2147483647 h 783"/>
                <a:gd name="T58" fmla="*/ 2147483647 w 820"/>
                <a:gd name="T59" fmla="*/ 2147483647 h 783"/>
                <a:gd name="T60" fmla="*/ 2147483647 w 820"/>
                <a:gd name="T61" fmla="*/ 2147483647 h 783"/>
                <a:gd name="T62" fmla="*/ 2147483647 w 820"/>
                <a:gd name="T63" fmla="*/ 2147483647 h 783"/>
                <a:gd name="T64" fmla="*/ 2147483647 w 820"/>
                <a:gd name="T65" fmla="*/ 2147483647 h 783"/>
                <a:gd name="T66" fmla="*/ 2147483647 w 820"/>
                <a:gd name="T67" fmla="*/ 2147483647 h 783"/>
                <a:gd name="T68" fmla="*/ 2147483647 w 820"/>
                <a:gd name="T69" fmla="*/ 2147483647 h 783"/>
                <a:gd name="T70" fmla="*/ 2147483647 w 820"/>
                <a:gd name="T71" fmla="*/ 2147483647 h 783"/>
                <a:gd name="T72" fmla="*/ 2147483647 w 820"/>
                <a:gd name="T73" fmla="*/ 2147483647 h 783"/>
                <a:gd name="T74" fmla="*/ 2147483647 w 820"/>
                <a:gd name="T75" fmla="*/ 2147483647 h 783"/>
                <a:gd name="T76" fmla="*/ 2147483647 w 820"/>
                <a:gd name="T77" fmla="*/ 2147483647 h 783"/>
                <a:gd name="T78" fmla="*/ 2147483647 w 820"/>
                <a:gd name="T79" fmla="*/ 2147483647 h 783"/>
                <a:gd name="T80" fmla="*/ 2147483647 w 820"/>
                <a:gd name="T81" fmla="*/ 2147483647 h 783"/>
                <a:gd name="T82" fmla="*/ 2147483647 w 820"/>
                <a:gd name="T83" fmla="*/ 2147483647 h 783"/>
                <a:gd name="T84" fmla="*/ 2147483647 w 820"/>
                <a:gd name="T85" fmla="*/ 2147483647 h 783"/>
                <a:gd name="T86" fmla="*/ 2147483647 w 820"/>
                <a:gd name="T87" fmla="*/ 2147483647 h 783"/>
                <a:gd name="T88" fmla="*/ 2147483647 w 820"/>
                <a:gd name="T89" fmla="*/ 0 h 783"/>
                <a:gd name="T90" fmla="*/ 2147483647 w 820"/>
                <a:gd name="T91" fmla="*/ 2147483647 h 783"/>
                <a:gd name="T92" fmla="*/ 2147483647 w 820"/>
                <a:gd name="T93" fmla="*/ 2147483647 h 783"/>
                <a:gd name="T94" fmla="*/ 2147483647 w 820"/>
                <a:gd name="T95" fmla="*/ 2147483647 h 783"/>
                <a:gd name="T96" fmla="*/ 2147483647 w 820"/>
                <a:gd name="T97" fmla="*/ 2147483647 h 783"/>
                <a:gd name="T98" fmla="*/ 2147483647 w 820"/>
                <a:gd name="T99" fmla="*/ 2147483647 h 783"/>
                <a:gd name="T100" fmla="*/ 2147483647 w 820"/>
                <a:gd name="T101" fmla="*/ 2147483647 h 783"/>
                <a:gd name="T102" fmla="*/ 2147483647 w 820"/>
                <a:gd name="T103" fmla="*/ 2147483647 h 783"/>
                <a:gd name="T104" fmla="*/ 2147483647 w 820"/>
                <a:gd name="T105" fmla="*/ 2147483647 h 783"/>
                <a:gd name="T106" fmla="*/ 2147483647 w 820"/>
                <a:gd name="T107" fmla="*/ 2147483647 h 783"/>
                <a:gd name="T108" fmla="*/ 2147483647 w 820"/>
                <a:gd name="T109" fmla="*/ 2147483647 h 783"/>
                <a:gd name="T110" fmla="*/ 2147483647 w 820"/>
                <a:gd name="T111" fmla="*/ 2147483647 h 783"/>
                <a:gd name="T112" fmla="*/ 2147483647 w 820"/>
                <a:gd name="T113" fmla="*/ 2147483647 h 783"/>
                <a:gd name="T114" fmla="*/ 2147483647 w 820"/>
                <a:gd name="T115" fmla="*/ 2147483647 h 783"/>
                <a:gd name="T116" fmla="*/ 2147483647 w 820"/>
                <a:gd name="T117" fmla="*/ 2147483647 h 783"/>
                <a:gd name="T118" fmla="*/ 2147483647 w 820"/>
                <a:gd name="T119" fmla="*/ 2147483647 h 783"/>
                <a:gd name="T120" fmla="*/ 2147483647 w 820"/>
                <a:gd name="T121" fmla="*/ 2147483647 h 78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20"/>
                <a:gd name="T184" fmla="*/ 0 h 783"/>
                <a:gd name="T185" fmla="*/ 820 w 820"/>
                <a:gd name="T186" fmla="*/ 783 h 78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20" h="783">
                  <a:moveTo>
                    <a:pt x="762" y="376"/>
                  </a:moveTo>
                  <a:lnTo>
                    <a:pt x="762" y="376"/>
                  </a:lnTo>
                  <a:lnTo>
                    <a:pt x="787" y="379"/>
                  </a:lnTo>
                  <a:lnTo>
                    <a:pt x="805" y="383"/>
                  </a:lnTo>
                  <a:lnTo>
                    <a:pt x="816" y="387"/>
                  </a:lnTo>
                  <a:lnTo>
                    <a:pt x="818" y="391"/>
                  </a:lnTo>
                  <a:lnTo>
                    <a:pt x="820" y="392"/>
                  </a:lnTo>
                  <a:lnTo>
                    <a:pt x="818" y="394"/>
                  </a:lnTo>
                  <a:lnTo>
                    <a:pt x="816" y="396"/>
                  </a:lnTo>
                  <a:lnTo>
                    <a:pt x="805" y="402"/>
                  </a:lnTo>
                  <a:lnTo>
                    <a:pt x="787" y="405"/>
                  </a:lnTo>
                  <a:lnTo>
                    <a:pt x="762" y="409"/>
                  </a:lnTo>
                  <a:lnTo>
                    <a:pt x="760" y="409"/>
                  </a:lnTo>
                  <a:lnTo>
                    <a:pt x="755" y="407"/>
                  </a:lnTo>
                  <a:lnTo>
                    <a:pt x="744" y="409"/>
                  </a:lnTo>
                  <a:lnTo>
                    <a:pt x="725" y="417"/>
                  </a:lnTo>
                  <a:lnTo>
                    <a:pt x="716" y="422"/>
                  </a:lnTo>
                  <a:lnTo>
                    <a:pt x="708" y="430"/>
                  </a:lnTo>
                  <a:lnTo>
                    <a:pt x="702" y="437"/>
                  </a:lnTo>
                  <a:lnTo>
                    <a:pt x="701" y="447"/>
                  </a:lnTo>
                  <a:lnTo>
                    <a:pt x="699" y="456"/>
                  </a:lnTo>
                  <a:lnTo>
                    <a:pt x="702" y="465"/>
                  </a:lnTo>
                  <a:lnTo>
                    <a:pt x="706" y="475"/>
                  </a:lnTo>
                  <a:lnTo>
                    <a:pt x="714" y="482"/>
                  </a:lnTo>
                  <a:lnTo>
                    <a:pt x="736" y="503"/>
                  </a:lnTo>
                  <a:lnTo>
                    <a:pt x="749" y="514"/>
                  </a:lnTo>
                  <a:lnTo>
                    <a:pt x="760" y="523"/>
                  </a:lnTo>
                  <a:lnTo>
                    <a:pt x="766" y="532"/>
                  </a:lnTo>
                  <a:lnTo>
                    <a:pt x="766" y="534"/>
                  </a:lnTo>
                  <a:lnTo>
                    <a:pt x="764" y="538"/>
                  </a:lnTo>
                  <a:lnTo>
                    <a:pt x="760" y="538"/>
                  </a:lnTo>
                  <a:lnTo>
                    <a:pt x="755" y="538"/>
                  </a:lnTo>
                  <a:lnTo>
                    <a:pt x="732" y="534"/>
                  </a:lnTo>
                  <a:lnTo>
                    <a:pt x="727" y="531"/>
                  </a:lnTo>
                  <a:lnTo>
                    <a:pt x="716" y="529"/>
                  </a:lnTo>
                  <a:lnTo>
                    <a:pt x="695" y="529"/>
                  </a:lnTo>
                  <a:lnTo>
                    <a:pt x="684" y="531"/>
                  </a:lnTo>
                  <a:lnTo>
                    <a:pt x="674" y="536"/>
                  </a:lnTo>
                  <a:lnTo>
                    <a:pt x="667" y="542"/>
                  </a:lnTo>
                  <a:lnTo>
                    <a:pt x="661" y="549"/>
                  </a:lnTo>
                  <a:lnTo>
                    <a:pt x="658" y="557"/>
                  </a:lnTo>
                  <a:lnTo>
                    <a:pt x="656" y="568"/>
                  </a:lnTo>
                  <a:lnTo>
                    <a:pt x="658" y="577"/>
                  </a:lnTo>
                  <a:lnTo>
                    <a:pt x="661" y="588"/>
                  </a:lnTo>
                  <a:lnTo>
                    <a:pt x="674" y="616"/>
                  </a:lnTo>
                  <a:lnTo>
                    <a:pt x="682" y="631"/>
                  </a:lnTo>
                  <a:lnTo>
                    <a:pt x="689" y="644"/>
                  </a:lnTo>
                  <a:lnTo>
                    <a:pt x="691" y="654"/>
                  </a:lnTo>
                  <a:lnTo>
                    <a:pt x="691" y="658"/>
                  </a:lnTo>
                  <a:lnTo>
                    <a:pt x="689" y="659"/>
                  </a:lnTo>
                  <a:lnTo>
                    <a:pt x="686" y="658"/>
                  </a:lnTo>
                  <a:lnTo>
                    <a:pt x="678" y="656"/>
                  </a:lnTo>
                  <a:lnTo>
                    <a:pt x="660" y="644"/>
                  </a:lnTo>
                  <a:lnTo>
                    <a:pt x="660" y="643"/>
                  </a:lnTo>
                  <a:lnTo>
                    <a:pt x="656" y="639"/>
                  </a:lnTo>
                  <a:lnTo>
                    <a:pt x="645" y="633"/>
                  </a:lnTo>
                  <a:lnTo>
                    <a:pt x="628" y="626"/>
                  </a:lnTo>
                  <a:lnTo>
                    <a:pt x="617" y="624"/>
                  </a:lnTo>
                  <a:lnTo>
                    <a:pt x="605" y="624"/>
                  </a:lnTo>
                  <a:lnTo>
                    <a:pt x="596" y="628"/>
                  </a:lnTo>
                  <a:lnTo>
                    <a:pt x="589" y="631"/>
                  </a:lnTo>
                  <a:lnTo>
                    <a:pt x="583" y="639"/>
                  </a:lnTo>
                  <a:lnTo>
                    <a:pt x="579" y="646"/>
                  </a:lnTo>
                  <a:lnTo>
                    <a:pt x="576" y="656"/>
                  </a:lnTo>
                  <a:lnTo>
                    <a:pt x="576" y="667"/>
                  </a:lnTo>
                  <a:lnTo>
                    <a:pt x="581" y="699"/>
                  </a:lnTo>
                  <a:lnTo>
                    <a:pt x="585" y="728"/>
                  </a:lnTo>
                  <a:lnTo>
                    <a:pt x="585" y="738"/>
                  </a:lnTo>
                  <a:lnTo>
                    <a:pt x="583" y="742"/>
                  </a:lnTo>
                  <a:lnTo>
                    <a:pt x="581" y="742"/>
                  </a:lnTo>
                  <a:lnTo>
                    <a:pt x="577" y="740"/>
                  </a:lnTo>
                  <a:lnTo>
                    <a:pt x="572" y="736"/>
                  </a:lnTo>
                  <a:lnTo>
                    <a:pt x="559" y="719"/>
                  </a:lnTo>
                  <a:lnTo>
                    <a:pt x="559" y="717"/>
                  </a:lnTo>
                  <a:lnTo>
                    <a:pt x="555" y="712"/>
                  </a:lnTo>
                  <a:lnTo>
                    <a:pt x="549" y="702"/>
                  </a:lnTo>
                  <a:lnTo>
                    <a:pt x="534" y="691"/>
                  </a:lnTo>
                  <a:lnTo>
                    <a:pt x="525" y="686"/>
                  </a:lnTo>
                  <a:lnTo>
                    <a:pt x="516" y="682"/>
                  </a:lnTo>
                  <a:lnTo>
                    <a:pt x="506" y="680"/>
                  </a:lnTo>
                  <a:lnTo>
                    <a:pt x="497" y="682"/>
                  </a:lnTo>
                  <a:lnTo>
                    <a:pt x="490" y="687"/>
                  </a:lnTo>
                  <a:lnTo>
                    <a:pt x="482" y="693"/>
                  </a:lnTo>
                  <a:lnTo>
                    <a:pt x="477" y="700"/>
                  </a:lnTo>
                  <a:lnTo>
                    <a:pt x="473" y="712"/>
                  </a:lnTo>
                  <a:lnTo>
                    <a:pt x="467" y="742"/>
                  </a:lnTo>
                  <a:lnTo>
                    <a:pt x="462" y="771"/>
                  </a:lnTo>
                  <a:lnTo>
                    <a:pt x="458" y="781"/>
                  </a:lnTo>
                  <a:lnTo>
                    <a:pt x="456" y="783"/>
                  </a:lnTo>
                  <a:lnTo>
                    <a:pt x="452" y="783"/>
                  </a:lnTo>
                  <a:lnTo>
                    <a:pt x="450" y="781"/>
                  </a:lnTo>
                  <a:lnTo>
                    <a:pt x="447" y="775"/>
                  </a:lnTo>
                  <a:lnTo>
                    <a:pt x="439" y="755"/>
                  </a:lnTo>
                  <a:lnTo>
                    <a:pt x="441" y="753"/>
                  </a:lnTo>
                  <a:lnTo>
                    <a:pt x="439" y="747"/>
                  </a:lnTo>
                  <a:lnTo>
                    <a:pt x="437" y="736"/>
                  </a:lnTo>
                  <a:lnTo>
                    <a:pt x="428" y="719"/>
                  </a:lnTo>
                  <a:lnTo>
                    <a:pt x="421" y="710"/>
                  </a:lnTo>
                  <a:lnTo>
                    <a:pt x="413" y="704"/>
                  </a:lnTo>
                  <a:lnTo>
                    <a:pt x="406" y="700"/>
                  </a:lnTo>
                  <a:lnTo>
                    <a:pt x="396" y="699"/>
                  </a:lnTo>
                  <a:lnTo>
                    <a:pt x="387" y="700"/>
                  </a:lnTo>
                  <a:lnTo>
                    <a:pt x="379" y="704"/>
                  </a:lnTo>
                  <a:lnTo>
                    <a:pt x="370" y="710"/>
                  </a:lnTo>
                  <a:lnTo>
                    <a:pt x="363" y="719"/>
                  </a:lnTo>
                  <a:lnTo>
                    <a:pt x="348" y="745"/>
                  </a:lnTo>
                  <a:lnTo>
                    <a:pt x="338" y="760"/>
                  </a:lnTo>
                  <a:lnTo>
                    <a:pt x="331" y="771"/>
                  </a:lnTo>
                  <a:lnTo>
                    <a:pt x="323" y="779"/>
                  </a:lnTo>
                  <a:lnTo>
                    <a:pt x="320" y="781"/>
                  </a:lnTo>
                  <a:lnTo>
                    <a:pt x="318" y="779"/>
                  </a:lnTo>
                  <a:lnTo>
                    <a:pt x="316" y="775"/>
                  </a:lnTo>
                  <a:lnTo>
                    <a:pt x="314" y="770"/>
                  </a:lnTo>
                  <a:lnTo>
                    <a:pt x="314" y="747"/>
                  </a:lnTo>
                  <a:lnTo>
                    <a:pt x="316" y="745"/>
                  </a:lnTo>
                  <a:lnTo>
                    <a:pt x="318" y="740"/>
                  </a:lnTo>
                  <a:lnTo>
                    <a:pt x="318" y="728"/>
                  </a:lnTo>
                  <a:lnTo>
                    <a:pt x="314" y="710"/>
                  </a:lnTo>
                  <a:lnTo>
                    <a:pt x="310" y="699"/>
                  </a:lnTo>
                  <a:lnTo>
                    <a:pt x="305" y="691"/>
                  </a:lnTo>
                  <a:lnTo>
                    <a:pt x="297" y="684"/>
                  </a:lnTo>
                  <a:lnTo>
                    <a:pt x="290" y="680"/>
                  </a:lnTo>
                  <a:lnTo>
                    <a:pt x="281" y="678"/>
                  </a:lnTo>
                  <a:lnTo>
                    <a:pt x="271" y="678"/>
                  </a:lnTo>
                  <a:lnTo>
                    <a:pt x="262" y="680"/>
                  </a:lnTo>
                  <a:lnTo>
                    <a:pt x="251" y="686"/>
                  </a:lnTo>
                  <a:lnTo>
                    <a:pt x="226" y="704"/>
                  </a:lnTo>
                  <a:lnTo>
                    <a:pt x="213" y="715"/>
                  </a:lnTo>
                  <a:lnTo>
                    <a:pt x="202" y="725"/>
                  </a:lnTo>
                  <a:lnTo>
                    <a:pt x="193" y="728"/>
                  </a:lnTo>
                  <a:lnTo>
                    <a:pt x="189" y="728"/>
                  </a:lnTo>
                  <a:lnTo>
                    <a:pt x="187" y="727"/>
                  </a:lnTo>
                  <a:lnTo>
                    <a:pt x="187" y="723"/>
                  </a:lnTo>
                  <a:lnTo>
                    <a:pt x="187" y="715"/>
                  </a:lnTo>
                  <a:lnTo>
                    <a:pt x="195" y="695"/>
                  </a:lnTo>
                  <a:lnTo>
                    <a:pt x="197" y="695"/>
                  </a:lnTo>
                  <a:lnTo>
                    <a:pt x="200" y="689"/>
                  </a:lnTo>
                  <a:lnTo>
                    <a:pt x="204" y="680"/>
                  </a:lnTo>
                  <a:lnTo>
                    <a:pt x="208" y="659"/>
                  </a:lnTo>
                  <a:lnTo>
                    <a:pt x="208" y="648"/>
                  </a:lnTo>
                  <a:lnTo>
                    <a:pt x="206" y="639"/>
                  </a:lnTo>
                  <a:lnTo>
                    <a:pt x="200" y="630"/>
                  </a:lnTo>
                  <a:lnTo>
                    <a:pt x="195" y="624"/>
                  </a:lnTo>
                  <a:lnTo>
                    <a:pt x="187" y="618"/>
                  </a:lnTo>
                  <a:lnTo>
                    <a:pt x="178" y="615"/>
                  </a:lnTo>
                  <a:lnTo>
                    <a:pt x="167" y="615"/>
                  </a:lnTo>
                  <a:lnTo>
                    <a:pt x="155" y="615"/>
                  </a:lnTo>
                  <a:lnTo>
                    <a:pt x="127" y="624"/>
                  </a:lnTo>
                  <a:lnTo>
                    <a:pt x="98" y="633"/>
                  </a:lnTo>
                  <a:lnTo>
                    <a:pt x="86" y="635"/>
                  </a:lnTo>
                  <a:lnTo>
                    <a:pt x="84" y="633"/>
                  </a:lnTo>
                  <a:lnTo>
                    <a:pt x="83" y="631"/>
                  </a:lnTo>
                  <a:lnTo>
                    <a:pt x="83" y="628"/>
                  </a:lnTo>
                  <a:lnTo>
                    <a:pt x="86" y="622"/>
                  </a:lnTo>
                  <a:lnTo>
                    <a:pt x="101" y="605"/>
                  </a:lnTo>
                  <a:lnTo>
                    <a:pt x="103" y="605"/>
                  </a:lnTo>
                  <a:lnTo>
                    <a:pt x="109" y="602"/>
                  </a:lnTo>
                  <a:lnTo>
                    <a:pt x="116" y="594"/>
                  </a:lnTo>
                  <a:lnTo>
                    <a:pt x="126" y="577"/>
                  </a:lnTo>
                  <a:lnTo>
                    <a:pt x="129" y="566"/>
                  </a:lnTo>
                  <a:lnTo>
                    <a:pt x="131" y="557"/>
                  </a:lnTo>
                  <a:lnTo>
                    <a:pt x="131" y="547"/>
                  </a:lnTo>
                  <a:lnTo>
                    <a:pt x="127" y="540"/>
                  </a:lnTo>
                  <a:lnTo>
                    <a:pt x="122" y="532"/>
                  </a:lnTo>
                  <a:lnTo>
                    <a:pt x="114" y="527"/>
                  </a:lnTo>
                  <a:lnTo>
                    <a:pt x="105" y="523"/>
                  </a:lnTo>
                  <a:lnTo>
                    <a:pt x="94" y="521"/>
                  </a:lnTo>
                  <a:lnTo>
                    <a:pt x="64" y="521"/>
                  </a:lnTo>
                  <a:lnTo>
                    <a:pt x="32" y="519"/>
                  </a:lnTo>
                  <a:lnTo>
                    <a:pt x="23" y="517"/>
                  </a:lnTo>
                  <a:lnTo>
                    <a:pt x="21" y="516"/>
                  </a:lnTo>
                  <a:lnTo>
                    <a:pt x="21" y="512"/>
                  </a:lnTo>
                  <a:lnTo>
                    <a:pt x="23" y="510"/>
                  </a:lnTo>
                  <a:lnTo>
                    <a:pt x="28" y="504"/>
                  </a:lnTo>
                  <a:lnTo>
                    <a:pt x="47" y="495"/>
                  </a:lnTo>
                  <a:lnTo>
                    <a:pt x="49" y="495"/>
                  </a:lnTo>
                  <a:lnTo>
                    <a:pt x="55" y="493"/>
                  </a:lnTo>
                  <a:lnTo>
                    <a:pt x="64" y="488"/>
                  </a:lnTo>
                  <a:lnTo>
                    <a:pt x="79" y="476"/>
                  </a:lnTo>
                  <a:lnTo>
                    <a:pt x="86" y="467"/>
                  </a:lnTo>
                  <a:lnTo>
                    <a:pt x="92" y="460"/>
                  </a:lnTo>
                  <a:lnTo>
                    <a:pt x="94" y="450"/>
                  </a:lnTo>
                  <a:lnTo>
                    <a:pt x="94" y="441"/>
                  </a:lnTo>
                  <a:lnTo>
                    <a:pt x="90" y="433"/>
                  </a:lnTo>
                  <a:lnTo>
                    <a:pt x="86" y="426"/>
                  </a:lnTo>
                  <a:lnTo>
                    <a:pt x="79" y="419"/>
                  </a:lnTo>
                  <a:lnTo>
                    <a:pt x="70" y="415"/>
                  </a:lnTo>
                  <a:lnTo>
                    <a:pt x="40" y="404"/>
                  </a:lnTo>
                  <a:lnTo>
                    <a:pt x="25" y="398"/>
                  </a:lnTo>
                  <a:lnTo>
                    <a:pt x="12" y="392"/>
                  </a:lnTo>
                  <a:lnTo>
                    <a:pt x="2" y="387"/>
                  </a:lnTo>
                  <a:lnTo>
                    <a:pt x="0" y="385"/>
                  </a:lnTo>
                  <a:lnTo>
                    <a:pt x="2" y="383"/>
                  </a:lnTo>
                  <a:lnTo>
                    <a:pt x="4" y="379"/>
                  </a:lnTo>
                  <a:lnTo>
                    <a:pt x="10" y="377"/>
                  </a:lnTo>
                  <a:lnTo>
                    <a:pt x="32" y="374"/>
                  </a:lnTo>
                  <a:lnTo>
                    <a:pt x="34" y="374"/>
                  </a:lnTo>
                  <a:lnTo>
                    <a:pt x="40" y="376"/>
                  </a:lnTo>
                  <a:lnTo>
                    <a:pt x="51" y="374"/>
                  </a:lnTo>
                  <a:lnTo>
                    <a:pt x="70" y="366"/>
                  </a:lnTo>
                  <a:lnTo>
                    <a:pt x="79" y="361"/>
                  </a:lnTo>
                  <a:lnTo>
                    <a:pt x="86" y="353"/>
                  </a:lnTo>
                  <a:lnTo>
                    <a:pt x="92" y="346"/>
                  </a:lnTo>
                  <a:lnTo>
                    <a:pt x="94" y="336"/>
                  </a:lnTo>
                  <a:lnTo>
                    <a:pt x="94" y="327"/>
                  </a:lnTo>
                  <a:lnTo>
                    <a:pt x="92" y="318"/>
                  </a:lnTo>
                  <a:lnTo>
                    <a:pt x="88" y="308"/>
                  </a:lnTo>
                  <a:lnTo>
                    <a:pt x="81" y="301"/>
                  </a:lnTo>
                  <a:lnTo>
                    <a:pt x="58" y="280"/>
                  </a:lnTo>
                  <a:lnTo>
                    <a:pt x="45" y="269"/>
                  </a:lnTo>
                  <a:lnTo>
                    <a:pt x="34" y="260"/>
                  </a:lnTo>
                  <a:lnTo>
                    <a:pt x="28" y="250"/>
                  </a:lnTo>
                  <a:lnTo>
                    <a:pt x="28" y="247"/>
                  </a:lnTo>
                  <a:lnTo>
                    <a:pt x="28" y="245"/>
                  </a:lnTo>
                  <a:lnTo>
                    <a:pt x="32" y="245"/>
                  </a:lnTo>
                  <a:lnTo>
                    <a:pt x="40" y="245"/>
                  </a:lnTo>
                  <a:lnTo>
                    <a:pt x="60" y="247"/>
                  </a:lnTo>
                  <a:lnTo>
                    <a:pt x="62" y="249"/>
                  </a:lnTo>
                  <a:lnTo>
                    <a:pt x="68" y="252"/>
                  </a:lnTo>
                  <a:lnTo>
                    <a:pt x="79" y="254"/>
                  </a:lnTo>
                  <a:lnTo>
                    <a:pt x="98" y="254"/>
                  </a:lnTo>
                  <a:lnTo>
                    <a:pt x="109" y="250"/>
                  </a:lnTo>
                  <a:lnTo>
                    <a:pt x="120" y="247"/>
                  </a:lnTo>
                  <a:lnTo>
                    <a:pt x="127" y="241"/>
                  </a:lnTo>
                  <a:lnTo>
                    <a:pt x="133" y="234"/>
                  </a:lnTo>
                  <a:lnTo>
                    <a:pt x="137" y="226"/>
                  </a:lnTo>
                  <a:lnTo>
                    <a:pt x="139" y="215"/>
                  </a:lnTo>
                  <a:lnTo>
                    <a:pt x="137" y="206"/>
                  </a:lnTo>
                  <a:lnTo>
                    <a:pt x="133" y="194"/>
                  </a:lnTo>
                  <a:lnTo>
                    <a:pt x="120" y="166"/>
                  </a:lnTo>
                  <a:lnTo>
                    <a:pt x="111" y="152"/>
                  </a:lnTo>
                  <a:lnTo>
                    <a:pt x="105" y="138"/>
                  </a:lnTo>
                  <a:lnTo>
                    <a:pt x="103" y="129"/>
                  </a:lnTo>
                  <a:lnTo>
                    <a:pt x="103" y="125"/>
                  </a:lnTo>
                  <a:lnTo>
                    <a:pt x="105" y="123"/>
                  </a:lnTo>
                  <a:lnTo>
                    <a:pt x="109" y="125"/>
                  </a:lnTo>
                  <a:lnTo>
                    <a:pt x="114" y="127"/>
                  </a:lnTo>
                  <a:lnTo>
                    <a:pt x="135" y="138"/>
                  </a:lnTo>
                  <a:lnTo>
                    <a:pt x="135" y="140"/>
                  </a:lnTo>
                  <a:lnTo>
                    <a:pt x="139" y="144"/>
                  </a:lnTo>
                  <a:lnTo>
                    <a:pt x="148" y="150"/>
                  </a:lnTo>
                  <a:lnTo>
                    <a:pt x="167" y="157"/>
                  </a:lnTo>
                  <a:lnTo>
                    <a:pt x="178" y="159"/>
                  </a:lnTo>
                  <a:lnTo>
                    <a:pt x="189" y="159"/>
                  </a:lnTo>
                  <a:lnTo>
                    <a:pt x="197" y="155"/>
                  </a:lnTo>
                  <a:lnTo>
                    <a:pt x="206" y="152"/>
                  </a:lnTo>
                  <a:lnTo>
                    <a:pt x="211" y="144"/>
                  </a:lnTo>
                  <a:lnTo>
                    <a:pt x="215" y="137"/>
                  </a:lnTo>
                  <a:lnTo>
                    <a:pt x="219" y="125"/>
                  </a:lnTo>
                  <a:lnTo>
                    <a:pt x="219" y="116"/>
                  </a:lnTo>
                  <a:lnTo>
                    <a:pt x="213" y="84"/>
                  </a:lnTo>
                  <a:lnTo>
                    <a:pt x="210" y="54"/>
                  </a:lnTo>
                  <a:lnTo>
                    <a:pt x="210" y="43"/>
                  </a:lnTo>
                  <a:lnTo>
                    <a:pt x="211" y="41"/>
                  </a:lnTo>
                  <a:lnTo>
                    <a:pt x="213" y="41"/>
                  </a:lnTo>
                  <a:lnTo>
                    <a:pt x="217" y="43"/>
                  </a:lnTo>
                  <a:lnTo>
                    <a:pt x="223" y="47"/>
                  </a:lnTo>
                  <a:lnTo>
                    <a:pt x="236" y="64"/>
                  </a:lnTo>
                  <a:lnTo>
                    <a:pt x="236" y="66"/>
                  </a:lnTo>
                  <a:lnTo>
                    <a:pt x="238" y="71"/>
                  </a:lnTo>
                  <a:lnTo>
                    <a:pt x="245" y="81"/>
                  </a:lnTo>
                  <a:lnTo>
                    <a:pt x="260" y="92"/>
                  </a:lnTo>
                  <a:lnTo>
                    <a:pt x="269" y="97"/>
                  </a:lnTo>
                  <a:lnTo>
                    <a:pt x="279" y="101"/>
                  </a:lnTo>
                  <a:lnTo>
                    <a:pt x="288" y="101"/>
                  </a:lnTo>
                  <a:lnTo>
                    <a:pt x="297" y="101"/>
                  </a:lnTo>
                  <a:lnTo>
                    <a:pt x="305" y="95"/>
                  </a:lnTo>
                  <a:lnTo>
                    <a:pt x="310" y="90"/>
                  </a:lnTo>
                  <a:lnTo>
                    <a:pt x="316" y="82"/>
                  </a:lnTo>
                  <a:lnTo>
                    <a:pt x="322" y="71"/>
                  </a:lnTo>
                  <a:lnTo>
                    <a:pt x="327" y="41"/>
                  </a:lnTo>
                  <a:lnTo>
                    <a:pt x="333" y="11"/>
                  </a:lnTo>
                  <a:lnTo>
                    <a:pt x="337" y="2"/>
                  </a:lnTo>
                  <a:lnTo>
                    <a:pt x="338" y="0"/>
                  </a:lnTo>
                  <a:lnTo>
                    <a:pt x="342" y="0"/>
                  </a:lnTo>
                  <a:lnTo>
                    <a:pt x="344" y="2"/>
                  </a:lnTo>
                  <a:lnTo>
                    <a:pt x="348" y="8"/>
                  </a:lnTo>
                  <a:lnTo>
                    <a:pt x="355" y="28"/>
                  </a:lnTo>
                  <a:lnTo>
                    <a:pt x="353" y="30"/>
                  </a:lnTo>
                  <a:lnTo>
                    <a:pt x="353" y="36"/>
                  </a:lnTo>
                  <a:lnTo>
                    <a:pt x="357" y="47"/>
                  </a:lnTo>
                  <a:lnTo>
                    <a:pt x="366" y="64"/>
                  </a:lnTo>
                  <a:lnTo>
                    <a:pt x="374" y="73"/>
                  </a:lnTo>
                  <a:lnTo>
                    <a:pt x="381" y="79"/>
                  </a:lnTo>
                  <a:lnTo>
                    <a:pt x="389" y="82"/>
                  </a:lnTo>
                  <a:lnTo>
                    <a:pt x="398" y="84"/>
                  </a:lnTo>
                  <a:lnTo>
                    <a:pt x="407" y="82"/>
                  </a:lnTo>
                  <a:lnTo>
                    <a:pt x="415" y="79"/>
                  </a:lnTo>
                  <a:lnTo>
                    <a:pt x="424" y="73"/>
                  </a:lnTo>
                  <a:lnTo>
                    <a:pt x="432" y="64"/>
                  </a:lnTo>
                  <a:lnTo>
                    <a:pt x="447" y="38"/>
                  </a:lnTo>
                  <a:lnTo>
                    <a:pt x="456" y="23"/>
                  </a:lnTo>
                  <a:lnTo>
                    <a:pt x="464" y="11"/>
                  </a:lnTo>
                  <a:lnTo>
                    <a:pt x="471" y="4"/>
                  </a:lnTo>
                  <a:lnTo>
                    <a:pt x="473" y="2"/>
                  </a:lnTo>
                  <a:lnTo>
                    <a:pt x="477" y="4"/>
                  </a:lnTo>
                  <a:lnTo>
                    <a:pt x="478" y="8"/>
                  </a:lnTo>
                  <a:lnTo>
                    <a:pt x="478" y="13"/>
                  </a:lnTo>
                  <a:lnTo>
                    <a:pt x="478" y="36"/>
                  </a:lnTo>
                  <a:lnTo>
                    <a:pt x="478" y="38"/>
                  </a:lnTo>
                  <a:lnTo>
                    <a:pt x="477" y="43"/>
                  </a:lnTo>
                  <a:lnTo>
                    <a:pt x="477" y="54"/>
                  </a:lnTo>
                  <a:lnTo>
                    <a:pt x="480" y="73"/>
                  </a:lnTo>
                  <a:lnTo>
                    <a:pt x="484" y="84"/>
                  </a:lnTo>
                  <a:lnTo>
                    <a:pt x="490" y="92"/>
                  </a:lnTo>
                  <a:lnTo>
                    <a:pt x="497" y="99"/>
                  </a:lnTo>
                  <a:lnTo>
                    <a:pt x="505" y="103"/>
                  </a:lnTo>
                  <a:lnTo>
                    <a:pt x="514" y="105"/>
                  </a:lnTo>
                  <a:lnTo>
                    <a:pt x="523" y="105"/>
                  </a:lnTo>
                  <a:lnTo>
                    <a:pt x="533" y="101"/>
                  </a:lnTo>
                  <a:lnTo>
                    <a:pt x="544" y="97"/>
                  </a:lnTo>
                  <a:lnTo>
                    <a:pt x="568" y="79"/>
                  </a:lnTo>
                  <a:lnTo>
                    <a:pt x="581" y="67"/>
                  </a:lnTo>
                  <a:lnTo>
                    <a:pt x="592" y="58"/>
                  </a:lnTo>
                  <a:lnTo>
                    <a:pt x="602" y="54"/>
                  </a:lnTo>
                  <a:lnTo>
                    <a:pt x="605" y="54"/>
                  </a:lnTo>
                  <a:lnTo>
                    <a:pt x="607" y="56"/>
                  </a:lnTo>
                  <a:lnTo>
                    <a:pt x="607" y="60"/>
                  </a:lnTo>
                  <a:lnTo>
                    <a:pt x="607" y="66"/>
                  </a:lnTo>
                  <a:lnTo>
                    <a:pt x="600" y="86"/>
                  </a:lnTo>
                  <a:lnTo>
                    <a:pt x="598" y="88"/>
                  </a:lnTo>
                  <a:lnTo>
                    <a:pt x="594" y="94"/>
                  </a:lnTo>
                  <a:lnTo>
                    <a:pt x="590" y="103"/>
                  </a:lnTo>
                  <a:lnTo>
                    <a:pt x="587" y="123"/>
                  </a:lnTo>
                  <a:lnTo>
                    <a:pt x="587" y="135"/>
                  </a:lnTo>
                  <a:lnTo>
                    <a:pt x="589" y="144"/>
                  </a:lnTo>
                  <a:lnTo>
                    <a:pt x="594" y="153"/>
                  </a:lnTo>
                  <a:lnTo>
                    <a:pt x="600" y="159"/>
                  </a:lnTo>
                  <a:lnTo>
                    <a:pt x="607" y="165"/>
                  </a:lnTo>
                  <a:lnTo>
                    <a:pt x="617" y="168"/>
                  </a:lnTo>
                  <a:lnTo>
                    <a:pt x="626" y="168"/>
                  </a:lnTo>
                  <a:lnTo>
                    <a:pt x="637" y="168"/>
                  </a:lnTo>
                  <a:lnTo>
                    <a:pt x="667" y="159"/>
                  </a:lnTo>
                  <a:lnTo>
                    <a:pt x="697" y="150"/>
                  </a:lnTo>
                  <a:lnTo>
                    <a:pt x="708" y="148"/>
                  </a:lnTo>
                  <a:lnTo>
                    <a:pt x="710" y="150"/>
                  </a:lnTo>
                  <a:lnTo>
                    <a:pt x="712" y="152"/>
                  </a:lnTo>
                  <a:lnTo>
                    <a:pt x="710" y="155"/>
                  </a:lnTo>
                  <a:lnTo>
                    <a:pt x="708" y="161"/>
                  </a:lnTo>
                  <a:lnTo>
                    <a:pt x="693" y="178"/>
                  </a:lnTo>
                  <a:lnTo>
                    <a:pt x="691" y="178"/>
                  </a:lnTo>
                  <a:lnTo>
                    <a:pt x="686" y="181"/>
                  </a:lnTo>
                  <a:lnTo>
                    <a:pt x="678" y="189"/>
                  </a:lnTo>
                  <a:lnTo>
                    <a:pt x="669" y="206"/>
                  </a:lnTo>
                  <a:lnTo>
                    <a:pt x="665" y="215"/>
                  </a:lnTo>
                  <a:lnTo>
                    <a:pt x="663" y="226"/>
                  </a:lnTo>
                  <a:lnTo>
                    <a:pt x="663" y="236"/>
                  </a:lnTo>
                  <a:lnTo>
                    <a:pt x="667" y="243"/>
                  </a:lnTo>
                  <a:lnTo>
                    <a:pt x="673" y="250"/>
                  </a:lnTo>
                  <a:lnTo>
                    <a:pt x="680" y="256"/>
                  </a:lnTo>
                  <a:lnTo>
                    <a:pt x="689" y="260"/>
                  </a:lnTo>
                  <a:lnTo>
                    <a:pt x="699" y="262"/>
                  </a:lnTo>
                  <a:lnTo>
                    <a:pt x="731" y="262"/>
                  </a:lnTo>
                  <a:lnTo>
                    <a:pt x="762" y="264"/>
                  </a:lnTo>
                  <a:lnTo>
                    <a:pt x="772" y="265"/>
                  </a:lnTo>
                  <a:lnTo>
                    <a:pt x="773" y="267"/>
                  </a:lnTo>
                  <a:lnTo>
                    <a:pt x="773" y="271"/>
                  </a:lnTo>
                  <a:lnTo>
                    <a:pt x="772" y="273"/>
                  </a:lnTo>
                  <a:lnTo>
                    <a:pt x="766" y="277"/>
                  </a:lnTo>
                  <a:lnTo>
                    <a:pt x="747" y="288"/>
                  </a:lnTo>
                  <a:lnTo>
                    <a:pt x="745" y="288"/>
                  </a:lnTo>
                  <a:lnTo>
                    <a:pt x="740" y="290"/>
                  </a:lnTo>
                  <a:lnTo>
                    <a:pt x="731" y="295"/>
                  </a:lnTo>
                  <a:lnTo>
                    <a:pt x="716" y="306"/>
                  </a:lnTo>
                  <a:lnTo>
                    <a:pt x="708" y="316"/>
                  </a:lnTo>
                  <a:lnTo>
                    <a:pt x="702" y="323"/>
                  </a:lnTo>
                  <a:lnTo>
                    <a:pt x="701" y="333"/>
                  </a:lnTo>
                  <a:lnTo>
                    <a:pt x="701" y="342"/>
                  </a:lnTo>
                  <a:lnTo>
                    <a:pt x="704" y="349"/>
                  </a:lnTo>
                  <a:lnTo>
                    <a:pt x="708" y="357"/>
                  </a:lnTo>
                  <a:lnTo>
                    <a:pt x="716" y="363"/>
                  </a:lnTo>
                  <a:lnTo>
                    <a:pt x="725" y="368"/>
                  </a:lnTo>
                  <a:lnTo>
                    <a:pt x="744" y="376"/>
                  </a:lnTo>
                  <a:lnTo>
                    <a:pt x="755" y="377"/>
                  </a:lnTo>
                  <a:lnTo>
                    <a:pt x="760" y="376"/>
                  </a:lnTo>
                  <a:lnTo>
                    <a:pt x="762" y="376"/>
                  </a:lnTo>
                  <a:close/>
                </a:path>
              </a:pathLst>
            </a:custGeom>
            <a:solidFill>
              <a:srgbClr val="A575C9"/>
            </a:solidFill>
            <a:ln w="12700">
              <a:solidFill>
                <a:srgbClr val="000000"/>
              </a:solidFill>
              <a:prstDash val="solid"/>
              <a:round/>
              <a:headEnd/>
              <a:tailEnd/>
            </a:ln>
          </p:spPr>
          <p:txBody>
            <a:bodyPr/>
            <a:lstStyle/>
            <a:p>
              <a:endParaRPr lang="ja-JP" altLang="en-US"/>
            </a:p>
          </p:txBody>
        </p:sp>
        <p:sp>
          <p:nvSpPr>
            <p:cNvPr id="33830" name="Freeform 8"/>
            <p:cNvSpPr>
              <a:spLocks/>
            </p:cNvSpPr>
            <p:nvPr/>
          </p:nvSpPr>
          <p:spPr bwMode="auto">
            <a:xfrm>
              <a:off x="6238875" y="5138738"/>
              <a:ext cx="444500" cy="442912"/>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31" name="Freeform 8"/>
            <p:cNvSpPr>
              <a:spLocks/>
            </p:cNvSpPr>
            <p:nvPr/>
          </p:nvSpPr>
          <p:spPr bwMode="auto">
            <a:xfrm>
              <a:off x="6564313" y="5626100"/>
              <a:ext cx="446087" cy="444500"/>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32" name="Freeform 8"/>
            <p:cNvSpPr>
              <a:spLocks/>
            </p:cNvSpPr>
            <p:nvPr/>
          </p:nvSpPr>
          <p:spPr bwMode="auto">
            <a:xfrm>
              <a:off x="8048625" y="5065713"/>
              <a:ext cx="444500" cy="444500"/>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33833" name="Freeform 8"/>
            <p:cNvSpPr>
              <a:spLocks/>
            </p:cNvSpPr>
            <p:nvPr/>
          </p:nvSpPr>
          <p:spPr bwMode="auto">
            <a:xfrm>
              <a:off x="7778750" y="5581650"/>
              <a:ext cx="354013" cy="355600"/>
            </a:xfrm>
            <a:custGeom>
              <a:avLst/>
              <a:gdLst>
                <a:gd name="T0" fmla="*/ 2147483647 w 1076"/>
                <a:gd name="T1" fmla="*/ 2147483647 h 1074"/>
                <a:gd name="T2" fmla="*/ 2147483647 w 1076"/>
                <a:gd name="T3" fmla="*/ 2147483647 h 1074"/>
                <a:gd name="T4" fmla="*/ 2147483647 w 1076"/>
                <a:gd name="T5" fmla="*/ 2147483647 h 1074"/>
                <a:gd name="T6" fmla="*/ 2147483647 w 1076"/>
                <a:gd name="T7" fmla="*/ 2147483647 h 1074"/>
                <a:gd name="T8" fmla="*/ 2147483647 w 1076"/>
                <a:gd name="T9" fmla="*/ 2147483647 h 1074"/>
                <a:gd name="T10" fmla="*/ 2147483647 w 1076"/>
                <a:gd name="T11" fmla="*/ 2147483647 h 1074"/>
                <a:gd name="T12" fmla="*/ 2147483647 w 1076"/>
                <a:gd name="T13" fmla="*/ 2147483647 h 1074"/>
                <a:gd name="T14" fmla="*/ 2147483647 w 1076"/>
                <a:gd name="T15" fmla="*/ 2147483647 h 1074"/>
                <a:gd name="T16" fmla="*/ 2147483647 w 1076"/>
                <a:gd name="T17" fmla="*/ 2147483647 h 1074"/>
                <a:gd name="T18" fmla="*/ 2147483647 w 1076"/>
                <a:gd name="T19" fmla="*/ 2147483647 h 1074"/>
                <a:gd name="T20" fmla="*/ 2147483647 w 1076"/>
                <a:gd name="T21" fmla="*/ 2147483647 h 1074"/>
                <a:gd name="T22" fmla="*/ 2147483647 w 1076"/>
                <a:gd name="T23" fmla="*/ 2147483647 h 1074"/>
                <a:gd name="T24" fmla="*/ 2147483647 w 1076"/>
                <a:gd name="T25" fmla="*/ 2147483647 h 1074"/>
                <a:gd name="T26" fmla="*/ 2147483647 w 1076"/>
                <a:gd name="T27" fmla="*/ 2147483647 h 1074"/>
                <a:gd name="T28" fmla="*/ 2147483647 w 1076"/>
                <a:gd name="T29" fmla="*/ 2147483647 h 1074"/>
                <a:gd name="T30" fmla="*/ 2147483647 w 1076"/>
                <a:gd name="T31" fmla="*/ 2147483647 h 1074"/>
                <a:gd name="T32" fmla="*/ 2147483647 w 1076"/>
                <a:gd name="T33" fmla="*/ 2147483647 h 1074"/>
                <a:gd name="T34" fmla="*/ 2147483647 w 1076"/>
                <a:gd name="T35" fmla="*/ 2147483647 h 1074"/>
                <a:gd name="T36" fmla="*/ 2147483647 w 1076"/>
                <a:gd name="T37" fmla="*/ 2147483647 h 1074"/>
                <a:gd name="T38" fmla="*/ 2147483647 w 1076"/>
                <a:gd name="T39" fmla="*/ 2147483647 h 1074"/>
                <a:gd name="T40" fmla="*/ 2147483647 w 1076"/>
                <a:gd name="T41" fmla="*/ 2147483647 h 1074"/>
                <a:gd name="T42" fmla="*/ 2147483647 w 1076"/>
                <a:gd name="T43" fmla="*/ 2147483647 h 1074"/>
                <a:gd name="T44" fmla="*/ 2147483647 w 1076"/>
                <a:gd name="T45" fmla="*/ 2147483647 h 1074"/>
                <a:gd name="T46" fmla="*/ 2147483647 w 1076"/>
                <a:gd name="T47" fmla="*/ 2147483647 h 1074"/>
                <a:gd name="T48" fmla="*/ 2147483647 w 1076"/>
                <a:gd name="T49" fmla="*/ 2147483647 h 1074"/>
                <a:gd name="T50" fmla="*/ 0 w 1076"/>
                <a:gd name="T51" fmla="*/ 2147483647 h 1074"/>
                <a:gd name="T52" fmla="*/ 2147483647 w 1076"/>
                <a:gd name="T53" fmla="*/ 2147483647 h 1074"/>
                <a:gd name="T54" fmla="*/ 2147483647 w 1076"/>
                <a:gd name="T55" fmla="*/ 2147483647 h 1074"/>
                <a:gd name="T56" fmla="*/ 2147483647 w 1076"/>
                <a:gd name="T57" fmla="*/ 2147483647 h 1074"/>
                <a:gd name="T58" fmla="*/ 2147483647 w 1076"/>
                <a:gd name="T59" fmla="*/ 2147483647 h 1074"/>
                <a:gd name="T60" fmla="*/ 2147483647 w 1076"/>
                <a:gd name="T61" fmla="*/ 2147483647 h 1074"/>
                <a:gd name="T62" fmla="*/ 2147483647 w 1076"/>
                <a:gd name="T63" fmla="*/ 2147483647 h 1074"/>
                <a:gd name="T64" fmla="*/ 2147483647 w 1076"/>
                <a:gd name="T65" fmla="*/ 2147483647 h 1074"/>
                <a:gd name="T66" fmla="*/ 2147483647 w 1076"/>
                <a:gd name="T67" fmla="*/ 2147483647 h 1074"/>
                <a:gd name="T68" fmla="*/ 2147483647 w 1076"/>
                <a:gd name="T69" fmla="*/ 2147483647 h 1074"/>
                <a:gd name="T70" fmla="*/ 2147483647 w 1076"/>
                <a:gd name="T71" fmla="*/ 2147483647 h 1074"/>
                <a:gd name="T72" fmla="*/ 2147483647 w 1076"/>
                <a:gd name="T73" fmla="*/ 2147483647 h 1074"/>
                <a:gd name="T74" fmla="*/ 2147483647 w 1076"/>
                <a:gd name="T75" fmla="*/ 0 h 1074"/>
                <a:gd name="T76" fmla="*/ 2147483647 w 1076"/>
                <a:gd name="T77" fmla="*/ 2147483647 h 1074"/>
                <a:gd name="T78" fmla="*/ 2147483647 w 1076"/>
                <a:gd name="T79" fmla="*/ 2147483647 h 1074"/>
                <a:gd name="T80" fmla="*/ 2147483647 w 1076"/>
                <a:gd name="T81" fmla="*/ 2147483647 h 1074"/>
                <a:gd name="T82" fmla="*/ 2147483647 w 1076"/>
                <a:gd name="T83" fmla="*/ 2147483647 h 1074"/>
                <a:gd name="T84" fmla="*/ 2147483647 w 1076"/>
                <a:gd name="T85" fmla="*/ 2147483647 h 1074"/>
                <a:gd name="T86" fmla="*/ 2147483647 w 1076"/>
                <a:gd name="T87" fmla="*/ 2147483647 h 1074"/>
                <a:gd name="T88" fmla="*/ 2147483647 w 1076"/>
                <a:gd name="T89" fmla="*/ 2147483647 h 1074"/>
                <a:gd name="T90" fmla="*/ 2147483647 w 1076"/>
                <a:gd name="T91" fmla="*/ 2147483647 h 1074"/>
                <a:gd name="T92" fmla="*/ 2147483647 w 1076"/>
                <a:gd name="T93" fmla="*/ 2147483647 h 1074"/>
                <a:gd name="T94" fmla="*/ 2147483647 w 1076"/>
                <a:gd name="T95" fmla="*/ 2147483647 h 1074"/>
                <a:gd name="T96" fmla="*/ 2147483647 w 1076"/>
                <a:gd name="T97" fmla="*/ 2147483647 h 1074"/>
                <a:gd name="T98" fmla="*/ 2147483647 w 1076"/>
                <a:gd name="T99" fmla="*/ 2147483647 h 1074"/>
                <a:gd name="T100" fmla="*/ 2147483647 w 1076"/>
                <a:gd name="T101" fmla="*/ 2147483647 h 107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76"/>
                <a:gd name="T154" fmla="*/ 0 h 1074"/>
                <a:gd name="T155" fmla="*/ 1076 w 1076"/>
                <a:gd name="T156" fmla="*/ 1074 h 107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76" h="1074">
                  <a:moveTo>
                    <a:pt x="1076" y="729"/>
                  </a:moveTo>
                  <a:lnTo>
                    <a:pt x="1076" y="729"/>
                  </a:lnTo>
                  <a:lnTo>
                    <a:pt x="982" y="699"/>
                  </a:lnTo>
                  <a:lnTo>
                    <a:pt x="902" y="673"/>
                  </a:lnTo>
                  <a:lnTo>
                    <a:pt x="831" y="652"/>
                  </a:lnTo>
                  <a:lnTo>
                    <a:pt x="769" y="637"/>
                  </a:lnTo>
                  <a:lnTo>
                    <a:pt x="739" y="632"/>
                  </a:lnTo>
                  <a:lnTo>
                    <a:pt x="713" y="628"/>
                  </a:lnTo>
                  <a:lnTo>
                    <a:pt x="689" y="626"/>
                  </a:lnTo>
                  <a:lnTo>
                    <a:pt x="667" y="626"/>
                  </a:lnTo>
                  <a:lnTo>
                    <a:pt x="644" y="628"/>
                  </a:lnTo>
                  <a:lnTo>
                    <a:pt x="626" y="632"/>
                  </a:lnTo>
                  <a:lnTo>
                    <a:pt x="607" y="637"/>
                  </a:lnTo>
                  <a:lnTo>
                    <a:pt x="588" y="645"/>
                  </a:lnTo>
                  <a:lnTo>
                    <a:pt x="571" y="654"/>
                  </a:lnTo>
                  <a:lnTo>
                    <a:pt x="555" y="665"/>
                  </a:lnTo>
                  <a:lnTo>
                    <a:pt x="540" y="678"/>
                  </a:lnTo>
                  <a:lnTo>
                    <a:pt x="525" y="693"/>
                  </a:lnTo>
                  <a:lnTo>
                    <a:pt x="512" y="712"/>
                  </a:lnTo>
                  <a:lnTo>
                    <a:pt x="497" y="732"/>
                  </a:lnTo>
                  <a:lnTo>
                    <a:pt x="484" y="755"/>
                  </a:lnTo>
                  <a:lnTo>
                    <a:pt x="469" y="779"/>
                  </a:lnTo>
                  <a:lnTo>
                    <a:pt x="441" y="837"/>
                  </a:lnTo>
                  <a:lnTo>
                    <a:pt x="413" y="906"/>
                  </a:lnTo>
                  <a:lnTo>
                    <a:pt x="381" y="985"/>
                  </a:lnTo>
                  <a:lnTo>
                    <a:pt x="347" y="1074"/>
                  </a:lnTo>
                  <a:lnTo>
                    <a:pt x="377" y="983"/>
                  </a:lnTo>
                  <a:lnTo>
                    <a:pt x="403" y="902"/>
                  </a:lnTo>
                  <a:lnTo>
                    <a:pt x="424" y="831"/>
                  </a:lnTo>
                  <a:lnTo>
                    <a:pt x="439" y="768"/>
                  </a:lnTo>
                  <a:lnTo>
                    <a:pt x="443" y="740"/>
                  </a:lnTo>
                  <a:lnTo>
                    <a:pt x="446" y="714"/>
                  </a:lnTo>
                  <a:lnTo>
                    <a:pt x="448" y="690"/>
                  </a:lnTo>
                  <a:lnTo>
                    <a:pt x="448" y="667"/>
                  </a:lnTo>
                  <a:lnTo>
                    <a:pt x="446" y="645"/>
                  </a:lnTo>
                  <a:lnTo>
                    <a:pt x="444" y="624"/>
                  </a:lnTo>
                  <a:lnTo>
                    <a:pt x="439" y="605"/>
                  </a:lnTo>
                  <a:lnTo>
                    <a:pt x="431" y="589"/>
                  </a:lnTo>
                  <a:lnTo>
                    <a:pt x="422" y="572"/>
                  </a:lnTo>
                  <a:lnTo>
                    <a:pt x="411" y="555"/>
                  </a:lnTo>
                  <a:lnTo>
                    <a:pt x="398" y="540"/>
                  </a:lnTo>
                  <a:lnTo>
                    <a:pt x="381" y="525"/>
                  </a:lnTo>
                  <a:lnTo>
                    <a:pt x="364" y="510"/>
                  </a:lnTo>
                  <a:lnTo>
                    <a:pt x="344" y="497"/>
                  </a:lnTo>
                  <a:lnTo>
                    <a:pt x="321" y="482"/>
                  </a:lnTo>
                  <a:lnTo>
                    <a:pt x="295" y="469"/>
                  </a:lnTo>
                  <a:lnTo>
                    <a:pt x="237" y="441"/>
                  </a:lnTo>
                  <a:lnTo>
                    <a:pt x="170" y="413"/>
                  </a:lnTo>
                  <a:lnTo>
                    <a:pt x="92" y="381"/>
                  </a:lnTo>
                  <a:lnTo>
                    <a:pt x="0" y="346"/>
                  </a:lnTo>
                  <a:lnTo>
                    <a:pt x="92" y="378"/>
                  </a:lnTo>
                  <a:lnTo>
                    <a:pt x="174" y="402"/>
                  </a:lnTo>
                  <a:lnTo>
                    <a:pt x="245" y="422"/>
                  </a:lnTo>
                  <a:lnTo>
                    <a:pt x="306" y="437"/>
                  </a:lnTo>
                  <a:lnTo>
                    <a:pt x="334" y="443"/>
                  </a:lnTo>
                  <a:lnTo>
                    <a:pt x="360" y="447"/>
                  </a:lnTo>
                  <a:lnTo>
                    <a:pt x="387" y="449"/>
                  </a:lnTo>
                  <a:lnTo>
                    <a:pt x="409" y="449"/>
                  </a:lnTo>
                  <a:lnTo>
                    <a:pt x="430" y="447"/>
                  </a:lnTo>
                  <a:lnTo>
                    <a:pt x="450" y="443"/>
                  </a:lnTo>
                  <a:lnTo>
                    <a:pt x="469" y="439"/>
                  </a:lnTo>
                  <a:lnTo>
                    <a:pt x="487" y="432"/>
                  </a:lnTo>
                  <a:lnTo>
                    <a:pt x="504" y="422"/>
                  </a:lnTo>
                  <a:lnTo>
                    <a:pt x="519" y="411"/>
                  </a:lnTo>
                  <a:lnTo>
                    <a:pt x="536" y="396"/>
                  </a:lnTo>
                  <a:lnTo>
                    <a:pt x="551" y="381"/>
                  </a:lnTo>
                  <a:lnTo>
                    <a:pt x="564" y="363"/>
                  </a:lnTo>
                  <a:lnTo>
                    <a:pt x="579" y="344"/>
                  </a:lnTo>
                  <a:lnTo>
                    <a:pt x="592" y="320"/>
                  </a:lnTo>
                  <a:lnTo>
                    <a:pt x="607" y="296"/>
                  </a:lnTo>
                  <a:lnTo>
                    <a:pt x="633" y="238"/>
                  </a:lnTo>
                  <a:lnTo>
                    <a:pt x="663" y="170"/>
                  </a:lnTo>
                  <a:lnTo>
                    <a:pt x="695" y="90"/>
                  </a:lnTo>
                  <a:lnTo>
                    <a:pt x="728" y="0"/>
                  </a:lnTo>
                  <a:lnTo>
                    <a:pt x="698" y="92"/>
                  </a:lnTo>
                  <a:lnTo>
                    <a:pt x="672" y="174"/>
                  </a:lnTo>
                  <a:lnTo>
                    <a:pt x="652" y="245"/>
                  </a:lnTo>
                  <a:lnTo>
                    <a:pt x="637" y="307"/>
                  </a:lnTo>
                  <a:lnTo>
                    <a:pt x="633" y="335"/>
                  </a:lnTo>
                  <a:lnTo>
                    <a:pt x="629" y="361"/>
                  </a:lnTo>
                  <a:lnTo>
                    <a:pt x="627" y="385"/>
                  </a:lnTo>
                  <a:lnTo>
                    <a:pt x="627" y="409"/>
                  </a:lnTo>
                  <a:lnTo>
                    <a:pt x="627" y="430"/>
                  </a:lnTo>
                  <a:lnTo>
                    <a:pt x="631" y="450"/>
                  </a:lnTo>
                  <a:lnTo>
                    <a:pt x="637" y="469"/>
                  </a:lnTo>
                  <a:lnTo>
                    <a:pt x="644" y="488"/>
                  </a:lnTo>
                  <a:lnTo>
                    <a:pt x="654" y="505"/>
                  </a:lnTo>
                  <a:lnTo>
                    <a:pt x="665" y="520"/>
                  </a:lnTo>
                  <a:lnTo>
                    <a:pt x="678" y="535"/>
                  </a:lnTo>
                  <a:lnTo>
                    <a:pt x="695" y="549"/>
                  </a:lnTo>
                  <a:lnTo>
                    <a:pt x="711" y="564"/>
                  </a:lnTo>
                  <a:lnTo>
                    <a:pt x="732" y="577"/>
                  </a:lnTo>
                  <a:lnTo>
                    <a:pt x="754" y="592"/>
                  </a:lnTo>
                  <a:lnTo>
                    <a:pt x="781" y="605"/>
                  </a:lnTo>
                  <a:lnTo>
                    <a:pt x="837" y="633"/>
                  </a:lnTo>
                  <a:lnTo>
                    <a:pt x="906" y="663"/>
                  </a:lnTo>
                  <a:lnTo>
                    <a:pt x="984" y="693"/>
                  </a:lnTo>
                  <a:lnTo>
                    <a:pt x="1076" y="729"/>
                  </a:lnTo>
                  <a:close/>
                </a:path>
              </a:pathLst>
            </a:custGeom>
            <a:solidFill>
              <a:schemeClr val="bg1"/>
            </a:solidFill>
            <a:ln w="12700">
              <a:solidFill>
                <a:srgbClr val="000000"/>
              </a:solidFill>
              <a:prstDash val="solid"/>
              <a:round/>
              <a:headEnd/>
              <a:tailEnd/>
            </a:ln>
          </p:spPr>
          <p:txBody>
            <a:bodyPr/>
            <a:lstStyle/>
            <a:p>
              <a:endParaRPr lang="ja-JP" altLang="en-US"/>
            </a:p>
          </p:txBody>
        </p:sp>
        <p:sp>
          <p:nvSpPr>
            <p:cNvPr id="19" name="角丸四角形 18"/>
            <p:cNvSpPr/>
            <p:nvPr/>
          </p:nvSpPr>
          <p:spPr>
            <a:xfrm>
              <a:off x="3276600" y="3043238"/>
              <a:ext cx="1071563" cy="871537"/>
            </a:xfrm>
            <a:prstGeom prst="roundRect">
              <a:avLst/>
            </a:prstGeom>
            <a:solidFill>
              <a:srgbClr val="387CE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ja-JP" altLang="en-US" b="1" dirty="0"/>
                <a:t>十分な</a:t>
              </a:r>
            </a:p>
            <a:p>
              <a:pPr algn="ctr">
                <a:defRPr/>
              </a:pPr>
              <a:r>
                <a:rPr lang="ja-JP" altLang="en-US" b="1" dirty="0"/>
                <a:t>洗浄</a:t>
              </a:r>
            </a:p>
          </p:txBody>
        </p:sp>
        <p:sp>
          <p:nvSpPr>
            <p:cNvPr id="111" name="角丸四角形 110"/>
            <p:cNvSpPr/>
            <p:nvPr/>
          </p:nvSpPr>
          <p:spPr>
            <a:xfrm>
              <a:off x="3276600" y="5002213"/>
              <a:ext cx="1071563" cy="871537"/>
            </a:xfrm>
            <a:prstGeom prst="roundRect">
              <a:avLst/>
            </a:prstGeom>
            <a:gradFill flip="none" rotWithShape="1">
              <a:gsLst>
                <a:gs pos="100000">
                  <a:schemeClr val="bg1">
                    <a:lumMod val="50000"/>
                    <a:shade val="30000"/>
                    <a:satMod val="115000"/>
                  </a:schemeClr>
                </a:gs>
                <a:gs pos="50000">
                  <a:schemeClr val="bg1">
                    <a:lumMod val="50000"/>
                    <a:shade val="67500"/>
                    <a:satMod val="115000"/>
                  </a:schemeClr>
                </a:gs>
                <a:gs pos="0">
                  <a:schemeClr val="bg1">
                    <a:lumMod val="50000"/>
                    <a:shade val="100000"/>
                    <a:satMod val="1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ja-JP" altLang="en-US" b="1" dirty="0"/>
                <a:t>不十分な</a:t>
              </a:r>
            </a:p>
            <a:p>
              <a:pPr algn="ctr">
                <a:defRPr/>
              </a:pPr>
              <a:r>
                <a:rPr lang="ja-JP" altLang="en-US" b="1" dirty="0"/>
                <a:t>洗浄</a:t>
              </a:r>
            </a:p>
          </p:txBody>
        </p:sp>
        <p:sp>
          <p:nvSpPr>
            <p:cNvPr id="112" name="角丸四角形 111"/>
            <p:cNvSpPr/>
            <p:nvPr/>
          </p:nvSpPr>
          <p:spPr>
            <a:xfrm>
              <a:off x="4746625" y="3043238"/>
              <a:ext cx="1071563" cy="871537"/>
            </a:xfrm>
            <a:prstGeom prst="roundRect">
              <a:avLst/>
            </a:prstGeom>
            <a:solidFill>
              <a:srgbClr val="E6930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TW" altLang="en-US" b="1" dirty="0"/>
                <a:t>除菌</a:t>
              </a:r>
            </a:p>
            <a:p>
              <a:pPr algn="ctr">
                <a:defRPr/>
              </a:pPr>
              <a:r>
                <a:rPr lang="zh-TW" altLang="en-US" b="1" dirty="0"/>
                <a:t>（滅菌）</a:t>
              </a:r>
            </a:p>
          </p:txBody>
        </p:sp>
        <p:sp>
          <p:nvSpPr>
            <p:cNvPr id="113" name="角丸四角形 112"/>
            <p:cNvSpPr/>
            <p:nvPr/>
          </p:nvSpPr>
          <p:spPr>
            <a:xfrm>
              <a:off x="4746625" y="5002213"/>
              <a:ext cx="1071563" cy="871537"/>
            </a:xfrm>
            <a:prstGeom prst="roundRect">
              <a:avLst/>
            </a:prstGeom>
            <a:solidFill>
              <a:srgbClr val="E6930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zh-TW" altLang="en-US" b="1" dirty="0"/>
                <a:t>除菌</a:t>
              </a:r>
            </a:p>
            <a:p>
              <a:pPr algn="ctr">
                <a:defRPr/>
              </a:pPr>
              <a:r>
                <a:rPr lang="zh-TW" altLang="en-US" b="1" dirty="0"/>
                <a:t>（滅菌）</a:t>
              </a:r>
            </a:p>
          </p:txBody>
        </p:sp>
        <p:grpSp>
          <p:nvGrpSpPr>
            <p:cNvPr id="33838" name="グループ化 25"/>
            <p:cNvGrpSpPr>
              <a:grpSpLocks/>
            </p:cNvGrpSpPr>
            <p:nvPr/>
          </p:nvGrpSpPr>
          <p:grpSpPr bwMode="auto">
            <a:xfrm>
              <a:off x="6677025" y="4284663"/>
              <a:ext cx="1393825" cy="806450"/>
              <a:chOff x="6544095" y="3891141"/>
              <a:chExt cx="1393629" cy="805304"/>
            </a:xfrm>
          </p:grpSpPr>
          <p:sp>
            <p:nvSpPr>
              <p:cNvPr id="18" name="二等辺三角形 17"/>
              <p:cNvSpPr/>
              <p:nvPr/>
            </p:nvSpPr>
            <p:spPr>
              <a:xfrm flipV="1">
                <a:off x="6544095" y="3899067"/>
                <a:ext cx="1393629" cy="797378"/>
              </a:xfrm>
              <a:custGeom>
                <a:avLst/>
                <a:gdLst/>
                <a:ahLst/>
                <a:cxnLst/>
                <a:rect l="l" t="t" r="r" b="b"/>
                <a:pathLst>
                  <a:path w="1393526" h="796665">
                    <a:moveTo>
                      <a:pt x="0" y="796665"/>
                    </a:moveTo>
                    <a:lnTo>
                      <a:pt x="1393526" y="796665"/>
                    </a:lnTo>
                    <a:lnTo>
                      <a:pt x="1393526" y="460250"/>
                    </a:lnTo>
                    <a:lnTo>
                      <a:pt x="778195" y="460250"/>
                    </a:lnTo>
                    <a:lnTo>
                      <a:pt x="696764" y="0"/>
                    </a:lnTo>
                    <a:lnTo>
                      <a:pt x="615332" y="460250"/>
                    </a:lnTo>
                    <a:lnTo>
                      <a:pt x="0" y="460250"/>
                    </a:lnTo>
                    <a:close/>
                  </a:path>
                </a:pathLst>
              </a:custGeom>
              <a:solidFill>
                <a:srgbClr val="F4AECA"/>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3848" name="Text Box 13"/>
              <p:cNvSpPr txBox="1">
                <a:spLocks noChangeArrowheads="1"/>
              </p:cNvSpPr>
              <p:nvPr/>
            </p:nvSpPr>
            <p:spPr bwMode="auto">
              <a:xfrm>
                <a:off x="6544095" y="3891141"/>
                <a:ext cx="1393629" cy="3407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600" b="1"/>
                  <a:t>微生物が残る</a:t>
                </a:r>
              </a:p>
            </p:txBody>
          </p:sp>
        </p:grpSp>
        <p:sp>
          <p:nvSpPr>
            <p:cNvPr id="121" name="右矢印 120"/>
            <p:cNvSpPr/>
            <p:nvPr/>
          </p:nvSpPr>
          <p:spPr>
            <a:xfrm rot="18898368">
              <a:off x="2777332" y="3548856"/>
              <a:ext cx="476250" cy="315913"/>
            </a:xfrm>
            <a:prstGeom prst="rightArrow">
              <a:avLst>
                <a:gd name="adj1" fmla="val 50000"/>
                <a:gd name="adj2" fmla="val 61715"/>
              </a:avLst>
            </a:prstGeom>
            <a:solidFill>
              <a:srgbClr val="E542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 name="右矢印 121"/>
            <p:cNvSpPr/>
            <p:nvPr/>
          </p:nvSpPr>
          <p:spPr>
            <a:xfrm>
              <a:off x="4451350" y="3313113"/>
              <a:ext cx="192088" cy="315912"/>
            </a:xfrm>
            <a:prstGeom prst="rightArrow">
              <a:avLst>
                <a:gd name="adj1" fmla="val 50000"/>
                <a:gd name="adj2" fmla="val 100000"/>
              </a:avLst>
            </a:prstGeom>
            <a:solidFill>
              <a:srgbClr val="E542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3" name="右矢印 122"/>
            <p:cNvSpPr/>
            <p:nvPr/>
          </p:nvSpPr>
          <p:spPr>
            <a:xfrm>
              <a:off x="5921375" y="3313113"/>
              <a:ext cx="192088" cy="315912"/>
            </a:xfrm>
            <a:prstGeom prst="rightArrow">
              <a:avLst>
                <a:gd name="adj1" fmla="val 50000"/>
                <a:gd name="adj2" fmla="val 100000"/>
              </a:avLst>
            </a:prstGeom>
            <a:solidFill>
              <a:srgbClr val="E542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4" name="右矢印 123"/>
            <p:cNvSpPr/>
            <p:nvPr/>
          </p:nvSpPr>
          <p:spPr>
            <a:xfrm rot="2701632" flipV="1">
              <a:off x="2777332" y="5096668"/>
              <a:ext cx="476250" cy="315913"/>
            </a:xfrm>
            <a:prstGeom prst="rightArrow">
              <a:avLst>
                <a:gd name="adj1" fmla="val 50000"/>
                <a:gd name="adj2" fmla="val 61715"/>
              </a:avLst>
            </a:prstGeom>
            <a:solidFill>
              <a:srgbClr val="E542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5" name="右矢印 124"/>
            <p:cNvSpPr/>
            <p:nvPr/>
          </p:nvSpPr>
          <p:spPr>
            <a:xfrm>
              <a:off x="4451350" y="5287963"/>
              <a:ext cx="192088" cy="315912"/>
            </a:xfrm>
            <a:prstGeom prst="rightArrow">
              <a:avLst>
                <a:gd name="adj1" fmla="val 50000"/>
                <a:gd name="adj2" fmla="val 100000"/>
              </a:avLst>
            </a:prstGeom>
            <a:solidFill>
              <a:srgbClr val="E542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6" name="右矢印 125"/>
            <p:cNvSpPr/>
            <p:nvPr/>
          </p:nvSpPr>
          <p:spPr>
            <a:xfrm>
              <a:off x="5921375" y="5287963"/>
              <a:ext cx="192088" cy="315912"/>
            </a:xfrm>
            <a:prstGeom prst="rightArrow">
              <a:avLst>
                <a:gd name="adj1" fmla="val 50000"/>
                <a:gd name="adj2" fmla="val 100000"/>
              </a:avLst>
            </a:prstGeom>
            <a:solidFill>
              <a:srgbClr val="E5428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 name="Text Box 13"/>
            <p:cNvSpPr txBox="1">
              <a:spLocks noChangeArrowheads="1"/>
            </p:cNvSpPr>
            <p:nvPr/>
          </p:nvSpPr>
          <p:spPr bwMode="auto">
            <a:xfrm>
              <a:off x="7053263" y="3203575"/>
              <a:ext cx="595312"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600" b="1"/>
                <a:t>器具</a:t>
              </a:r>
            </a:p>
          </p:txBody>
        </p:sp>
        <p:sp>
          <p:nvSpPr>
            <p:cNvPr id="33846" name="Text Box 13"/>
            <p:cNvSpPr txBox="1">
              <a:spLocks noChangeArrowheads="1"/>
            </p:cNvSpPr>
            <p:nvPr/>
          </p:nvSpPr>
          <p:spPr bwMode="auto">
            <a:xfrm>
              <a:off x="7053263" y="5340350"/>
              <a:ext cx="595312" cy="341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600" b="1"/>
                <a:t>器具</a:t>
              </a:r>
            </a:p>
          </p:txBody>
        </p:sp>
      </p:grpSp>
      <p:sp>
        <p:nvSpPr>
          <p:cNvPr id="140" name="正方形/長方形 139"/>
          <p:cNvSpPr/>
          <p:nvPr/>
        </p:nvSpPr>
        <p:spPr>
          <a:xfrm>
            <a:off x="533400" y="1687513"/>
            <a:ext cx="8153400" cy="803275"/>
          </a:xfrm>
          <a:prstGeom prst="rect">
            <a:avLst/>
          </a:prstGeom>
        </p:spPr>
        <p:txBody>
          <a:bodyPr>
            <a:spAutoFit/>
          </a:bodyPr>
          <a:lstStyle/>
          <a:p>
            <a:pPr marL="176213" indent="-176213">
              <a:lnSpc>
                <a:spcPct val="110000"/>
              </a:lnSpc>
              <a:spcBef>
                <a:spcPts val="600"/>
              </a:spcBef>
              <a:buFont typeface="Symbol" pitchFamily="18" charset="2"/>
              <a:buChar char="·"/>
              <a:defRPr/>
            </a:pPr>
            <a:r>
              <a:rPr lang="ja-JP" altLang="en-US" b="1" dirty="0">
                <a:latin typeface="Arial" charset="0"/>
                <a:ea typeface="ＭＳ Ｐゴシック" charset="-128"/>
              </a:rPr>
              <a:t>まず，</a:t>
            </a:r>
            <a:r>
              <a:rPr lang="ja-JP" altLang="en-US" sz="2400" dirty="0">
                <a:solidFill>
                  <a:srgbClr val="D5000F"/>
                </a:solidFill>
                <a:latin typeface="+mj-ea"/>
                <a:ea typeface="+mj-ea"/>
              </a:rPr>
              <a:t>「洗浄」で器具から汚染物を物理的に除去</a:t>
            </a:r>
            <a:r>
              <a:rPr lang="ja-JP" altLang="en-US" b="1" dirty="0">
                <a:latin typeface="+mn-ea"/>
                <a:ea typeface="+mn-ea"/>
              </a:rPr>
              <a:t>した後，</a:t>
            </a:r>
            <a:br>
              <a:rPr lang="en-US" altLang="ja-JP" b="1" dirty="0">
                <a:latin typeface="+mn-ea"/>
                <a:ea typeface="+mn-ea"/>
              </a:rPr>
            </a:br>
            <a:r>
              <a:rPr lang="ja-JP" altLang="en-US" b="1" dirty="0">
                <a:latin typeface="+mn-ea"/>
                <a:ea typeface="+mn-ea"/>
              </a:rPr>
              <a:t>「除菌（滅菌）」を行います</a:t>
            </a:r>
            <a:r>
              <a:rPr lang="ja-JP" altLang="en-US" b="1" dirty="0">
                <a:latin typeface="Arial" charset="0"/>
                <a:ea typeface="ＭＳ Ｐゴシック" charset="-128"/>
              </a:rPr>
              <a:t>。</a:t>
            </a:r>
          </a:p>
        </p:txBody>
      </p:sp>
      <p:sp>
        <p:nvSpPr>
          <p:cNvPr id="33845" name="Text Box 13"/>
          <p:cNvSpPr txBox="1">
            <a:spLocks noChangeArrowheads="1"/>
          </p:cNvSpPr>
          <p:nvPr/>
        </p:nvSpPr>
        <p:spPr bwMode="auto">
          <a:xfrm>
            <a:off x="533400" y="2598738"/>
            <a:ext cx="2952750" cy="341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b="1"/>
              <a:t>■除菌前の洗浄の効果イメージ</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ED7DAE-16FD-662D-5F42-F07DED9FB12F}"/>
            </a:ext>
          </a:extLst>
        </p:cNvPr>
        <p:cNvGrpSpPr/>
        <p:nvPr/>
      </p:nvGrpSpPr>
      <p:grpSpPr>
        <a:xfrm>
          <a:off x="0" y="0"/>
          <a:ext cx="0" cy="0"/>
          <a:chOff x="0" y="0"/>
          <a:chExt cx="0" cy="0"/>
        </a:xfrm>
      </p:grpSpPr>
      <p:sp>
        <p:nvSpPr>
          <p:cNvPr id="34818" name="Rectangle 2">
            <a:extLst>
              <a:ext uri="{FF2B5EF4-FFF2-40B4-BE49-F238E27FC236}">
                <a16:creationId xmlns:a16="http://schemas.microsoft.com/office/drawing/2014/main" id="{F1617474-38CE-8917-B909-C28E845A6DA6}"/>
              </a:ext>
            </a:extLst>
          </p:cNvPr>
          <p:cNvSpPr>
            <a:spLocks noGrp="1" noChangeArrowheads="1"/>
          </p:cNvSpPr>
          <p:nvPr>
            <p:ph type="title"/>
          </p:nvPr>
        </p:nvSpPr>
        <p:spPr/>
        <p:txBody>
          <a:bodyPr/>
          <a:lstStyle/>
          <a:p>
            <a:pPr eaLnBrk="1" hangingPunct="1"/>
            <a:r>
              <a:rPr lang="en-US" altLang="ja-JP"/>
              <a:t>④</a:t>
            </a:r>
            <a:r>
              <a:rPr lang="ja-JP" altLang="en-US"/>
              <a:t>環境整備</a:t>
            </a:r>
          </a:p>
        </p:txBody>
      </p:sp>
      <p:sp>
        <p:nvSpPr>
          <p:cNvPr id="54280" name="スライド番号プレースホルダー 1">
            <a:extLst>
              <a:ext uri="{FF2B5EF4-FFF2-40B4-BE49-F238E27FC236}">
                <a16:creationId xmlns:a16="http://schemas.microsoft.com/office/drawing/2014/main" id="{DCC6AB80-D046-92D6-D297-E5015654EC2C}"/>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8BDEED5-E094-4C42-8E92-1DFC67585A25}" type="slidenum">
              <a:rPr lang="ja-JP" altLang="en-US"/>
              <a:pPr eaLnBrk="1" hangingPunct="1"/>
              <a:t>22</a:t>
            </a:fld>
            <a:endParaRPr lang="en-US" altLang="ja-JP"/>
          </a:p>
        </p:txBody>
      </p:sp>
      <p:sp>
        <p:nvSpPr>
          <p:cNvPr id="18" name="角丸四角形 17">
            <a:extLst>
              <a:ext uri="{FF2B5EF4-FFF2-40B4-BE49-F238E27FC236}">
                <a16:creationId xmlns:a16="http://schemas.microsoft.com/office/drawing/2014/main" id="{7551BF1C-23B4-77FB-7AEE-84604313BF99}"/>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grpSp>
        <p:nvGrpSpPr>
          <p:cNvPr id="34821" name="グループ化 15">
            <a:extLst>
              <a:ext uri="{FF2B5EF4-FFF2-40B4-BE49-F238E27FC236}">
                <a16:creationId xmlns:a16="http://schemas.microsoft.com/office/drawing/2014/main" id="{CB81A006-45CE-5DE4-DAB1-6783DE258C4C}"/>
              </a:ext>
            </a:extLst>
          </p:cNvPr>
          <p:cNvGrpSpPr>
            <a:grpSpLocks/>
          </p:cNvGrpSpPr>
          <p:nvPr/>
        </p:nvGrpSpPr>
        <p:grpSpPr bwMode="auto">
          <a:xfrm>
            <a:off x="252413" y="1347788"/>
            <a:ext cx="8639175" cy="5016500"/>
            <a:chOff x="252413" y="2195535"/>
            <a:chExt cx="8639175" cy="4270374"/>
          </a:xfrm>
        </p:grpSpPr>
        <p:sp>
          <p:nvSpPr>
            <p:cNvPr id="17" name="角丸四角形 16">
              <a:extLst>
                <a:ext uri="{FF2B5EF4-FFF2-40B4-BE49-F238E27FC236}">
                  <a16:creationId xmlns:a16="http://schemas.microsoft.com/office/drawing/2014/main" id="{E0C9FD38-F068-EB39-78F9-233AE4702FBC}"/>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9" name="角丸四角形 18">
              <a:extLst>
                <a:ext uri="{FF2B5EF4-FFF2-40B4-BE49-F238E27FC236}">
                  <a16:creationId xmlns:a16="http://schemas.microsoft.com/office/drawing/2014/main" id="{E2BC1BB2-4DCB-0F6B-3166-BE946A429193}"/>
                </a:ext>
              </a:extLst>
            </p:cNvPr>
            <p:cNvSpPr/>
            <p:nvPr/>
          </p:nvSpPr>
          <p:spPr>
            <a:xfrm>
              <a:off x="252413" y="2195535"/>
              <a:ext cx="8639175" cy="4270374"/>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34822" name="Rectangle 29">
            <a:extLst>
              <a:ext uri="{FF2B5EF4-FFF2-40B4-BE49-F238E27FC236}">
                <a16:creationId xmlns:a16="http://schemas.microsoft.com/office/drawing/2014/main" id="{9C239F00-24B2-3B32-62FE-E45F599D87A3}"/>
              </a:ext>
            </a:extLst>
          </p:cNvPr>
          <p:cNvSpPr>
            <a:spLocks noChangeArrowheads="1"/>
          </p:cNvSpPr>
          <p:nvPr/>
        </p:nvSpPr>
        <p:spPr bwMode="auto">
          <a:xfrm>
            <a:off x="457200" y="1125538"/>
            <a:ext cx="2554288" cy="444500"/>
          </a:xfrm>
          <a:prstGeom prst="rect">
            <a:avLst/>
          </a:prstGeom>
          <a:solidFill>
            <a:srgbClr val="E54283"/>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lIns="90000" tIns="72000" rIns="90000" bIns="72000"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lnSpc>
                <a:spcPct val="90000"/>
              </a:lnSpc>
            </a:pPr>
            <a:r>
              <a:rPr lang="ja-JP" altLang="en-US" sz="2200">
                <a:solidFill>
                  <a:schemeClr val="bg1"/>
                </a:solidFill>
                <a:latin typeface="HGP創英角ｺﾞｼｯｸUB" panose="020B0900000000000000" pitchFamily="50" charset="-128"/>
                <a:ea typeface="HGP創英角ｺﾞｼｯｸUB" panose="020B0900000000000000" pitchFamily="50" charset="-128"/>
              </a:rPr>
              <a:t>環境整備のポイント</a:t>
            </a:r>
          </a:p>
        </p:txBody>
      </p:sp>
      <p:sp>
        <p:nvSpPr>
          <p:cNvPr id="21" name="正方形/長方形 20">
            <a:extLst>
              <a:ext uri="{FF2B5EF4-FFF2-40B4-BE49-F238E27FC236}">
                <a16:creationId xmlns:a16="http://schemas.microsoft.com/office/drawing/2014/main" id="{F80717F3-820E-0B0A-D745-A9C359D9023C}"/>
              </a:ext>
            </a:extLst>
          </p:cNvPr>
          <p:cNvSpPr/>
          <p:nvPr/>
        </p:nvSpPr>
        <p:spPr>
          <a:xfrm>
            <a:off x="533400" y="1658938"/>
            <a:ext cx="8153400" cy="481012"/>
          </a:xfrm>
          <a:prstGeom prst="rect">
            <a:avLst/>
          </a:prstGeom>
        </p:spPr>
        <p:txBody>
          <a:bodyPr>
            <a:spAutoFit/>
          </a:bodyPr>
          <a:lstStyle/>
          <a:p>
            <a:pPr>
              <a:lnSpc>
                <a:spcPct val="110000"/>
              </a:lnSpc>
              <a:spcBef>
                <a:spcPts val="600"/>
              </a:spcBef>
              <a:buFont typeface="Symbol" pitchFamily="18" charset="2"/>
              <a:buChar char="·"/>
              <a:defRPr/>
            </a:pPr>
            <a:r>
              <a:rPr lang="ja-JP" altLang="en-US" b="1" dirty="0">
                <a:latin typeface="Arial" charset="0"/>
                <a:ea typeface="ＭＳ Ｐゴシック" charset="-128"/>
              </a:rPr>
              <a:t>　</a:t>
            </a:r>
            <a:r>
              <a:rPr lang="ja-JP" altLang="en-US" sz="2300" dirty="0">
                <a:solidFill>
                  <a:srgbClr val="D5000F"/>
                </a:solidFill>
                <a:latin typeface="+mj-ea"/>
                <a:ea typeface="+mj-ea"/>
              </a:rPr>
              <a:t>清掃しやすい環境</a:t>
            </a:r>
            <a:r>
              <a:rPr lang="ja-JP" altLang="en-US" b="1" dirty="0">
                <a:latin typeface="Arial" charset="0"/>
                <a:ea typeface="ＭＳ Ｐゴシック" charset="-128"/>
              </a:rPr>
              <a:t>を整えることが重要です。</a:t>
            </a:r>
          </a:p>
        </p:txBody>
      </p:sp>
      <p:sp>
        <p:nvSpPr>
          <p:cNvPr id="2" name="角丸四角形 1">
            <a:extLst>
              <a:ext uri="{FF2B5EF4-FFF2-40B4-BE49-F238E27FC236}">
                <a16:creationId xmlns:a16="http://schemas.microsoft.com/office/drawing/2014/main" id="{EED96ACF-A796-968E-4D39-09833B2A911C}"/>
              </a:ext>
            </a:extLst>
          </p:cNvPr>
          <p:cNvSpPr/>
          <p:nvPr/>
        </p:nvSpPr>
        <p:spPr>
          <a:xfrm>
            <a:off x="563563" y="2241550"/>
            <a:ext cx="3808412" cy="407988"/>
          </a:xfrm>
          <a:prstGeom prst="roundRect">
            <a:avLst>
              <a:gd name="adj" fmla="val 50000"/>
            </a:avLst>
          </a:prstGeom>
          <a:solidFill>
            <a:srgbClr val="387CE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ja-JP" altLang="en-US" sz="2000" b="1" dirty="0">
                <a:solidFill>
                  <a:schemeClr val="bg1"/>
                </a:solidFill>
              </a:rPr>
              <a:t>日常的に清掃が必要な場合</a:t>
            </a:r>
          </a:p>
        </p:txBody>
      </p:sp>
      <p:sp>
        <p:nvSpPr>
          <p:cNvPr id="22" name="角丸四角形 21">
            <a:extLst>
              <a:ext uri="{FF2B5EF4-FFF2-40B4-BE49-F238E27FC236}">
                <a16:creationId xmlns:a16="http://schemas.microsoft.com/office/drawing/2014/main" id="{88B52753-BF73-80D8-1836-FA9DED5B5FF6}"/>
              </a:ext>
            </a:extLst>
          </p:cNvPr>
          <p:cNvSpPr/>
          <p:nvPr/>
        </p:nvSpPr>
        <p:spPr>
          <a:xfrm>
            <a:off x="4748213" y="2241550"/>
            <a:ext cx="3817937" cy="407988"/>
          </a:xfrm>
          <a:prstGeom prst="roundRect">
            <a:avLst>
              <a:gd name="adj" fmla="val 50000"/>
            </a:avLst>
          </a:prstGeom>
          <a:solidFill>
            <a:srgbClr val="E6930C"/>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defRPr/>
            </a:pPr>
            <a:r>
              <a:rPr lang="ja-JP" altLang="en-US" sz="2000" b="1" dirty="0">
                <a:solidFill>
                  <a:schemeClr val="bg1"/>
                </a:solidFill>
              </a:rPr>
              <a:t>消毒が必要な場合</a:t>
            </a:r>
          </a:p>
        </p:txBody>
      </p:sp>
      <p:sp>
        <p:nvSpPr>
          <p:cNvPr id="23" name="正方形/長方形 22">
            <a:extLst>
              <a:ext uri="{FF2B5EF4-FFF2-40B4-BE49-F238E27FC236}">
                <a16:creationId xmlns:a16="http://schemas.microsoft.com/office/drawing/2014/main" id="{5A1D675F-E74F-03E2-6D54-E07B164F43CC}"/>
              </a:ext>
            </a:extLst>
          </p:cNvPr>
          <p:cNvSpPr/>
          <p:nvPr/>
        </p:nvSpPr>
        <p:spPr>
          <a:xfrm>
            <a:off x="533400" y="2708275"/>
            <a:ext cx="3927475" cy="1260475"/>
          </a:xfrm>
          <a:prstGeom prst="rect">
            <a:avLst/>
          </a:prstGeom>
        </p:spPr>
        <p:txBody>
          <a:bodyPr>
            <a:spAutoFit/>
          </a:bodyPr>
          <a:lstStyle/>
          <a:p>
            <a:pPr marL="176213" indent="-176213">
              <a:lnSpc>
                <a:spcPct val="110000"/>
              </a:lnSpc>
              <a:spcBef>
                <a:spcPts val="600"/>
              </a:spcBef>
              <a:buFont typeface="Symbol" pitchFamily="18" charset="2"/>
              <a:buChar char="·"/>
              <a:defRPr/>
            </a:pPr>
            <a:r>
              <a:rPr lang="ja-JP" altLang="en-US" b="1" dirty="0">
                <a:latin typeface="Arial" charset="0"/>
                <a:ea typeface="ＭＳ Ｐゴシック" charset="-128"/>
              </a:rPr>
              <a:t>ベッド柵やドアノブなどの</a:t>
            </a:r>
            <a:r>
              <a:rPr lang="ja-JP" altLang="en-US" sz="2300" dirty="0">
                <a:solidFill>
                  <a:srgbClr val="D5000F"/>
                </a:solidFill>
                <a:latin typeface="+mj-ea"/>
                <a:ea typeface="+mj-ea"/>
              </a:rPr>
              <a:t>高頻度</a:t>
            </a:r>
            <a:br>
              <a:rPr lang="en-US" altLang="ja-JP" sz="2300" dirty="0">
                <a:solidFill>
                  <a:srgbClr val="D5000F"/>
                </a:solidFill>
                <a:latin typeface="+mj-ea"/>
                <a:ea typeface="+mj-ea"/>
              </a:rPr>
            </a:br>
            <a:r>
              <a:rPr lang="ja-JP" altLang="en-US" sz="2300" dirty="0">
                <a:solidFill>
                  <a:srgbClr val="D5000F"/>
                </a:solidFill>
                <a:latin typeface="+mj-ea"/>
                <a:ea typeface="+mj-ea"/>
              </a:rPr>
              <a:t>接触表面</a:t>
            </a:r>
            <a:r>
              <a:rPr lang="ja-JP" altLang="en-US" b="1" dirty="0">
                <a:latin typeface="Arial" charset="0"/>
                <a:ea typeface="ＭＳ Ｐゴシック" charset="-128"/>
              </a:rPr>
              <a:t>は，</a:t>
            </a:r>
            <a:r>
              <a:rPr lang="en-US" altLang="ja-JP" sz="2300" dirty="0">
                <a:solidFill>
                  <a:srgbClr val="D5000F"/>
                </a:solidFill>
                <a:latin typeface="+mj-ea"/>
                <a:ea typeface="+mj-ea"/>
              </a:rPr>
              <a:t>1</a:t>
            </a:r>
            <a:r>
              <a:rPr lang="ja-JP" altLang="en-US" sz="2300" dirty="0">
                <a:solidFill>
                  <a:srgbClr val="D5000F"/>
                </a:solidFill>
                <a:latin typeface="+mj-ea"/>
                <a:ea typeface="+mj-ea"/>
              </a:rPr>
              <a:t>日</a:t>
            </a:r>
            <a:r>
              <a:rPr lang="en-US" altLang="ja-JP" sz="2300" dirty="0">
                <a:solidFill>
                  <a:srgbClr val="D5000F"/>
                </a:solidFill>
                <a:latin typeface="+mj-ea"/>
                <a:ea typeface="+mj-ea"/>
              </a:rPr>
              <a:t>1</a:t>
            </a:r>
            <a:r>
              <a:rPr lang="ja-JP" altLang="en-US" sz="2300" dirty="0">
                <a:solidFill>
                  <a:srgbClr val="D5000F"/>
                </a:solidFill>
                <a:latin typeface="+mj-ea"/>
                <a:ea typeface="+mj-ea"/>
              </a:rPr>
              <a:t>回以上の清拭・清掃</a:t>
            </a:r>
            <a:r>
              <a:rPr lang="ja-JP" altLang="en-US" b="1" dirty="0">
                <a:latin typeface="Arial" charset="0"/>
                <a:ea typeface="ＭＳ Ｐゴシック" charset="-128"/>
              </a:rPr>
              <a:t>を行う。</a:t>
            </a:r>
          </a:p>
        </p:txBody>
      </p:sp>
      <p:sp>
        <p:nvSpPr>
          <p:cNvPr id="34827" name="正方形/長方形 23">
            <a:extLst>
              <a:ext uri="{FF2B5EF4-FFF2-40B4-BE49-F238E27FC236}">
                <a16:creationId xmlns:a16="http://schemas.microsoft.com/office/drawing/2014/main" id="{F759BE5B-8E5F-53CC-CE05-B585EA36F4C7}"/>
              </a:ext>
            </a:extLst>
          </p:cNvPr>
          <p:cNvSpPr>
            <a:spLocks noChangeArrowheads="1"/>
          </p:cNvSpPr>
          <p:nvPr/>
        </p:nvSpPr>
        <p:spPr bwMode="auto">
          <a:xfrm>
            <a:off x="4713288" y="2708275"/>
            <a:ext cx="3927475" cy="13880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spcBef>
                <a:spcPts val="600"/>
              </a:spcBef>
              <a:buFont typeface="Symbol" panose="05050102010706020507" pitchFamily="18" charset="2"/>
              <a:buChar char="·"/>
            </a:pPr>
            <a:r>
              <a:rPr lang="ja-JP" altLang="en-US" b="1" dirty="0"/>
              <a:t>壁や床からの感染はまれであるので，消毒は不要です。</a:t>
            </a:r>
          </a:p>
          <a:p>
            <a:pPr eaLnBrk="1" hangingPunct="1">
              <a:lnSpc>
                <a:spcPct val="110000"/>
              </a:lnSpc>
              <a:spcBef>
                <a:spcPts val="600"/>
              </a:spcBef>
              <a:buFont typeface="Symbol" panose="05050102010706020507" pitchFamily="18" charset="2"/>
              <a:buChar char="·"/>
            </a:pPr>
            <a:r>
              <a:rPr lang="ja-JP" altLang="en-US" b="1" dirty="0"/>
              <a:t>血液などによる汚れがある場合は，消毒を行います。</a:t>
            </a:r>
          </a:p>
        </p:txBody>
      </p:sp>
      <p:sp>
        <p:nvSpPr>
          <p:cNvPr id="34828" name="正方形/長方形 13">
            <a:extLst>
              <a:ext uri="{FF2B5EF4-FFF2-40B4-BE49-F238E27FC236}">
                <a16:creationId xmlns:a16="http://schemas.microsoft.com/office/drawing/2014/main" id="{B49124E8-C6A6-72C5-DCD7-F61A2F30C85D}"/>
              </a:ext>
            </a:extLst>
          </p:cNvPr>
          <p:cNvSpPr>
            <a:spLocks noChangeArrowheads="1"/>
          </p:cNvSpPr>
          <p:nvPr/>
        </p:nvSpPr>
        <p:spPr bwMode="auto">
          <a:xfrm>
            <a:off x="2662238" y="6589713"/>
            <a:ext cx="6089650" cy="15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インフェクションコントロール編集室 編</a:t>
            </a:r>
            <a:r>
              <a:rPr lang="zh-TW" altLang="en-US" sz="1000" b="1">
                <a:solidFill>
                  <a:srgbClr val="262626"/>
                </a:solidFill>
              </a:rPr>
              <a:t>：</a:t>
            </a:r>
            <a:r>
              <a:rPr lang="ja-JP" altLang="en-US" sz="1000" b="1">
                <a:solidFill>
                  <a:srgbClr val="262626"/>
                </a:solidFill>
              </a:rPr>
              <a:t>感染対策 らくらく完全図解マニュアル</a:t>
            </a:r>
            <a:r>
              <a:rPr lang="zh-TW" altLang="en-US" sz="1000" b="1">
                <a:solidFill>
                  <a:srgbClr val="262626"/>
                </a:solidFill>
              </a:rPr>
              <a:t>，</a:t>
            </a:r>
            <a:r>
              <a:rPr lang="en-US" altLang="zh-TW" sz="1000" b="1">
                <a:solidFill>
                  <a:srgbClr val="262626"/>
                </a:solidFill>
              </a:rPr>
              <a:t>2009</a:t>
            </a:r>
            <a:r>
              <a:rPr lang="zh-TW" altLang="en-US" sz="1000" b="1">
                <a:solidFill>
                  <a:srgbClr val="262626"/>
                </a:solidFill>
              </a:rPr>
              <a:t>，</a:t>
            </a:r>
            <a:r>
              <a:rPr lang="en-US" altLang="zh-TW" sz="1000" b="1">
                <a:solidFill>
                  <a:srgbClr val="262626"/>
                </a:solidFill>
              </a:rPr>
              <a:t>p</a:t>
            </a:r>
            <a:r>
              <a:rPr lang="en-US" altLang="ja-JP" sz="1000" b="1">
                <a:solidFill>
                  <a:srgbClr val="262626"/>
                </a:solidFill>
              </a:rPr>
              <a:t>p</a:t>
            </a:r>
            <a:r>
              <a:rPr lang="en-US" altLang="zh-TW" sz="1000" b="1">
                <a:solidFill>
                  <a:srgbClr val="262626"/>
                </a:solidFill>
              </a:rPr>
              <a:t>.</a:t>
            </a:r>
            <a:r>
              <a:rPr lang="en-US" altLang="ja-JP" sz="1000" b="1">
                <a:solidFill>
                  <a:srgbClr val="262626"/>
                </a:solidFill>
              </a:rPr>
              <a:t>50-51</a:t>
            </a:r>
            <a:r>
              <a:rPr lang="ja-JP" altLang="en-US" sz="1000" b="1">
                <a:solidFill>
                  <a:srgbClr val="262626"/>
                </a:solidFill>
              </a:rPr>
              <a:t>，メディカ出版，大阪</a:t>
            </a:r>
            <a:endParaRPr lang="en-US" altLang="ja-JP" sz="1000" b="1">
              <a:solidFill>
                <a:srgbClr val="262626"/>
              </a:solidFill>
            </a:endParaRPr>
          </a:p>
        </p:txBody>
      </p:sp>
      <p:pic>
        <p:nvPicPr>
          <p:cNvPr id="4" name="図 3" descr="ダイアグラム&#10;&#10;AI によって生成されたコンテンツは間違っている可能性があります。">
            <a:extLst>
              <a:ext uri="{FF2B5EF4-FFF2-40B4-BE49-F238E27FC236}">
                <a16:creationId xmlns:a16="http://schemas.microsoft.com/office/drawing/2014/main" id="{9CFEF969-6951-C962-DEE8-EFB0863D94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2063" y="3818868"/>
            <a:ext cx="2756289" cy="2757844"/>
          </a:xfrm>
          <a:prstGeom prst="rect">
            <a:avLst/>
          </a:prstGeom>
        </p:spPr>
      </p:pic>
      <p:pic>
        <p:nvPicPr>
          <p:cNvPr id="6" name="図 5" descr="ダイアグラム&#10;&#10;AI によって生成されたコンテンツは間違っている可能性があります。">
            <a:extLst>
              <a:ext uri="{FF2B5EF4-FFF2-40B4-BE49-F238E27FC236}">
                <a16:creationId xmlns:a16="http://schemas.microsoft.com/office/drawing/2014/main" id="{CC0FB0C1-CB04-7CFB-52DA-F7B1D79F845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1556" y="3792816"/>
            <a:ext cx="2757844" cy="2757844"/>
          </a:xfrm>
          <a:prstGeom prst="rect">
            <a:avLst/>
          </a:prstGeom>
        </p:spPr>
      </p:pic>
    </p:spTree>
    <p:extLst>
      <p:ext uri="{BB962C8B-B14F-4D97-AF65-F5344CB8AC3E}">
        <p14:creationId xmlns:p14="http://schemas.microsoft.com/office/powerpoint/2010/main" val="2781186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11737-1F62-35D7-B58D-416D1DFD039D}"/>
            </a:ext>
          </a:extLst>
        </p:cNvPr>
        <p:cNvGrpSpPr/>
        <p:nvPr/>
      </p:nvGrpSpPr>
      <p:grpSpPr>
        <a:xfrm>
          <a:off x="0" y="0"/>
          <a:ext cx="0" cy="0"/>
          <a:chOff x="0" y="0"/>
          <a:chExt cx="0" cy="0"/>
        </a:xfrm>
      </p:grpSpPr>
      <p:sp>
        <p:nvSpPr>
          <p:cNvPr id="35842" name="Rectangle 2">
            <a:extLst>
              <a:ext uri="{FF2B5EF4-FFF2-40B4-BE49-F238E27FC236}">
                <a16:creationId xmlns:a16="http://schemas.microsoft.com/office/drawing/2014/main" id="{92D8B65F-87E7-E774-BE32-49F483E4690C}"/>
              </a:ext>
            </a:extLst>
          </p:cNvPr>
          <p:cNvSpPr>
            <a:spLocks noGrp="1" noChangeArrowheads="1"/>
          </p:cNvSpPr>
          <p:nvPr>
            <p:ph type="title"/>
          </p:nvPr>
        </p:nvSpPr>
        <p:spPr/>
        <p:txBody>
          <a:bodyPr/>
          <a:lstStyle/>
          <a:p>
            <a:pPr eaLnBrk="1" hangingPunct="1"/>
            <a:r>
              <a:rPr lang="en-US" altLang="ja-JP"/>
              <a:t>⑤</a:t>
            </a:r>
            <a:r>
              <a:rPr lang="ja-JP" altLang="en-US"/>
              <a:t>リネン管理</a:t>
            </a:r>
          </a:p>
        </p:txBody>
      </p:sp>
      <p:sp>
        <p:nvSpPr>
          <p:cNvPr id="55308" name="スライド番号プレースホルダー 1">
            <a:extLst>
              <a:ext uri="{FF2B5EF4-FFF2-40B4-BE49-F238E27FC236}">
                <a16:creationId xmlns:a16="http://schemas.microsoft.com/office/drawing/2014/main" id="{8D055A98-35FB-FA51-B15D-506F8482C298}"/>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E747B58E-3194-419F-89E5-40D33C882504}" type="slidenum">
              <a:rPr lang="ja-JP" altLang="en-US"/>
              <a:pPr eaLnBrk="1" hangingPunct="1"/>
              <a:t>23</a:t>
            </a:fld>
            <a:endParaRPr lang="en-US" altLang="ja-JP"/>
          </a:p>
        </p:txBody>
      </p:sp>
      <p:sp>
        <p:nvSpPr>
          <p:cNvPr id="24" name="角丸四角形 23">
            <a:extLst>
              <a:ext uri="{FF2B5EF4-FFF2-40B4-BE49-F238E27FC236}">
                <a16:creationId xmlns:a16="http://schemas.microsoft.com/office/drawing/2014/main" id="{80DA1AC6-0DA5-CBE3-E231-A9A0C8B240CD}"/>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grpSp>
        <p:nvGrpSpPr>
          <p:cNvPr id="35845" name="グループ化 21">
            <a:extLst>
              <a:ext uri="{FF2B5EF4-FFF2-40B4-BE49-F238E27FC236}">
                <a16:creationId xmlns:a16="http://schemas.microsoft.com/office/drawing/2014/main" id="{7C5187AF-006F-B11F-DDC9-C40A5BE3BB7A}"/>
              </a:ext>
            </a:extLst>
          </p:cNvPr>
          <p:cNvGrpSpPr>
            <a:grpSpLocks/>
          </p:cNvGrpSpPr>
          <p:nvPr/>
        </p:nvGrpSpPr>
        <p:grpSpPr bwMode="auto">
          <a:xfrm>
            <a:off x="252413" y="1280881"/>
            <a:ext cx="8639175" cy="5016500"/>
            <a:chOff x="252413" y="2195535"/>
            <a:chExt cx="8639175" cy="4270374"/>
          </a:xfrm>
        </p:grpSpPr>
        <p:sp>
          <p:nvSpPr>
            <p:cNvPr id="2" name="角丸四角形 22">
              <a:extLst>
                <a:ext uri="{FF2B5EF4-FFF2-40B4-BE49-F238E27FC236}">
                  <a16:creationId xmlns:a16="http://schemas.microsoft.com/office/drawing/2014/main" id="{12C006F8-DBD6-EC8B-517D-46F5B25D201C}"/>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5" name="角丸四角形 24">
              <a:extLst>
                <a:ext uri="{FF2B5EF4-FFF2-40B4-BE49-F238E27FC236}">
                  <a16:creationId xmlns:a16="http://schemas.microsoft.com/office/drawing/2014/main" id="{E6388286-6C9E-D1A0-2724-FFAE045EDCF5}"/>
                </a:ext>
              </a:extLst>
            </p:cNvPr>
            <p:cNvSpPr/>
            <p:nvPr/>
          </p:nvSpPr>
          <p:spPr>
            <a:xfrm>
              <a:off x="252413" y="2195535"/>
              <a:ext cx="8639175" cy="4270374"/>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26" name="Rectangle 29">
            <a:extLst>
              <a:ext uri="{FF2B5EF4-FFF2-40B4-BE49-F238E27FC236}">
                <a16:creationId xmlns:a16="http://schemas.microsoft.com/office/drawing/2014/main" id="{E7C76481-8097-B31A-1220-E20D1E4F2271}"/>
              </a:ext>
            </a:extLst>
          </p:cNvPr>
          <p:cNvSpPr>
            <a:spLocks noChangeArrowheads="1"/>
          </p:cNvSpPr>
          <p:nvPr/>
        </p:nvSpPr>
        <p:spPr bwMode="auto">
          <a:xfrm>
            <a:off x="457200" y="1122363"/>
            <a:ext cx="2673350" cy="450850"/>
          </a:xfrm>
          <a:prstGeom prst="rect">
            <a:avLst/>
          </a:prstGeom>
          <a:solidFill>
            <a:srgbClr val="E54283"/>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リネン管理のポイント</a:t>
            </a:r>
          </a:p>
        </p:txBody>
      </p:sp>
      <p:sp>
        <p:nvSpPr>
          <p:cNvPr id="35847" name="Text Box 3">
            <a:extLst>
              <a:ext uri="{FF2B5EF4-FFF2-40B4-BE49-F238E27FC236}">
                <a16:creationId xmlns:a16="http://schemas.microsoft.com/office/drawing/2014/main" id="{57D17827-CC05-FB74-44DE-1E322CD7433A}"/>
              </a:ext>
            </a:extLst>
          </p:cNvPr>
          <p:cNvSpPr txBox="1">
            <a:spLocks noChangeArrowheads="1"/>
          </p:cNvSpPr>
          <p:nvPr/>
        </p:nvSpPr>
        <p:spPr bwMode="auto">
          <a:xfrm>
            <a:off x="496888" y="1858963"/>
            <a:ext cx="17018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b="1"/>
              <a:t>①</a:t>
            </a:r>
            <a:r>
              <a:rPr lang="ja-JP" altLang="en-US" b="1"/>
              <a:t>リネンの保管</a:t>
            </a:r>
          </a:p>
        </p:txBody>
      </p:sp>
      <p:sp>
        <p:nvSpPr>
          <p:cNvPr id="35848" name="Text Box 4">
            <a:extLst>
              <a:ext uri="{FF2B5EF4-FFF2-40B4-BE49-F238E27FC236}">
                <a16:creationId xmlns:a16="http://schemas.microsoft.com/office/drawing/2014/main" id="{B2273CB6-F726-D21E-1362-39B2C0C7CA6D}"/>
              </a:ext>
            </a:extLst>
          </p:cNvPr>
          <p:cNvSpPr txBox="1">
            <a:spLocks noChangeArrowheads="1"/>
          </p:cNvSpPr>
          <p:nvPr/>
        </p:nvSpPr>
        <p:spPr bwMode="auto">
          <a:xfrm>
            <a:off x="3222625" y="1868488"/>
            <a:ext cx="25590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b="1"/>
              <a:t>②</a:t>
            </a:r>
            <a:r>
              <a:rPr lang="ja-JP" altLang="en-US" b="1"/>
              <a:t>汚染したリネンの交換</a:t>
            </a:r>
          </a:p>
        </p:txBody>
      </p:sp>
      <p:sp>
        <p:nvSpPr>
          <p:cNvPr id="35849" name="Text Box 5">
            <a:extLst>
              <a:ext uri="{FF2B5EF4-FFF2-40B4-BE49-F238E27FC236}">
                <a16:creationId xmlns:a16="http://schemas.microsoft.com/office/drawing/2014/main" id="{44DF9C33-7A71-23C4-11D5-7E310B100315}"/>
              </a:ext>
            </a:extLst>
          </p:cNvPr>
          <p:cNvSpPr txBox="1">
            <a:spLocks noChangeArrowheads="1"/>
          </p:cNvSpPr>
          <p:nvPr/>
        </p:nvSpPr>
        <p:spPr bwMode="auto">
          <a:xfrm>
            <a:off x="6094413" y="1868488"/>
            <a:ext cx="255905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b="1"/>
              <a:t>③</a:t>
            </a:r>
            <a:r>
              <a:rPr lang="ja-JP" altLang="en-US" b="1"/>
              <a:t>汚染したリネンの搬出</a:t>
            </a:r>
          </a:p>
        </p:txBody>
      </p:sp>
      <p:sp>
        <p:nvSpPr>
          <p:cNvPr id="35850" name="Text Box 10">
            <a:extLst>
              <a:ext uri="{FF2B5EF4-FFF2-40B4-BE49-F238E27FC236}">
                <a16:creationId xmlns:a16="http://schemas.microsoft.com/office/drawing/2014/main" id="{54FAEFE8-6B66-5978-0913-2EFCE947742B}"/>
              </a:ext>
            </a:extLst>
          </p:cNvPr>
          <p:cNvSpPr txBox="1">
            <a:spLocks noChangeArrowheads="1"/>
          </p:cNvSpPr>
          <p:nvPr/>
        </p:nvSpPr>
        <p:spPr bwMode="auto">
          <a:xfrm>
            <a:off x="550863" y="5105400"/>
            <a:ext cx="2536825" cy="739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1400" dirty="0"/>
              <a:t>80℃</a:t>
            </a:r>
            <a:r>
              <a:rPr lang="ja-JP" altLang="en-US" sz="1400" dirty="0" err="1"/>
              <a:t>，</a:t>
            </a:r>
            <a:r>
              <a:rPr lang="en-US" altLang="ja-JP" sz="1400" dirty="0"/>
              <a:t>10</a:t>
            </a:r>
            <a:r>
              <a:rPr lang="ja-JP" altLang="en-US" sz="1400" dirty="0"/>
              <a:t>分間の熱水消毒で</a:t>
            </a:r>
            <a:br>
              <a:rPr lang="en-US" altLang="ja-JP" sz="1400" dirty="0"/>
            </a:br>
            <a:r>
              <a:rPr lang="ja-JP" altLang="en-US" sz="1400" dirty="0"/>
              <a:t>処理された清潔なリネンを</a:t>
            </a:r>
            <a:br>
              <a:rPr lang="en-US" altLang="ja-JP" sz="1400" dirty="0"/>
            </a:br>
            <a:r>
              <a:rPr lang="ja-JP" altLang="en-US" sz="1400" dirty="0"/>
              <a:t>扉のついた場所に保管する。</a:t>
            </a:r>
          </a:p>
        </p:txBody>
      </p:sp>
      <p:sp>
        <p:nvSpPr>
          <p:cNvPr id="35851" name="Text Box 11">
            <a:extLst>
              <a:ext uri="{FF2B5EF4-FFF2-40B4-BE49-F238E27FC236}">
                <a16:creationId xmlns:a16="http://schemas.microsoft.com/office/drawing/2014/main" id="{DF79FFF2-9F13-F9F2-A49B-59EDEAB97ACB}"/>
              </a:ext>
            </a:extLst>
          </p:cNvPr>
          <p:cNvSpPr txBox="1">
            <a:spLocks noChangeArrowheads="1"/>
          </p:cNvSpPr>
          <p:nvPr/>
        </p:nvSpPr>
        <p:spPr bwMode="auto">
          <a:xfrm>
            <a:off x="3348038" y="5105400"/>
            <a:ext cx="2584450" cy="738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dirty="0"/>
              <a:t>汚染したリネンは交換後すぐに袋や容器に入れ，他のものとの接触を最小限にする。</a:t>
            </a:r>
          </a:p>
        </p:txBody>
      </p:sp>
      <p:sp>
        <p:nvSpPr>
          <p:cNvPr id="35852" name="Text Box 13">
            <a:extLst>
              <a:ext uri="{FF2B5EF4-FFF2-40B4-BE49-F238E27FC236}">
                <a16:creationId xmlns:a16="http://schemas.microsoft.com/office/drawing/2014/main" id="{DC665C16-5E9D-C62A-93EE-32F61924B987}"/>
              </a:ext>
            </a:extLst>
          </p:cNvPr>
          <p:cNvSpPr txBox="1">
            <a:spLocks noChangeArrowheads="1"/>
          </p:cNvSpPr>
          <p:nvPr/>
        </p:nvSpPr>
        <p:spPr bwMode="auto">
          <a:xfrm>
            <a:off x="6288088" y="5105400"/>
            <a:ext cx="2362200"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dirty="0"/>
              <a:t>汚染したリネンを入れた袋や容器は，ラベルなどによって識別できるようにしておく。</a:t>
            </a:r>
          </a:p>
        </p:txBody>
      </p:sp>
      <p:pic>
        <p:nvPicPr>
          <p:cNvPr id="35853" name="Picture 2">
            <a:extLst>
              <a:ext uri="{FF2B5EF4-FFF2-40B4-BE49-F238E27FC236}">
                <a16:creationId xmlns:a16="http://schemas.microsoft.com/office/drawing/2014/main" id="{600F9B93-6595-B568-5F50-D0AD60EFBD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01272" y="2031865"/>
            <a:ext cx="3024321" cy="3024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54" name="Picture 3">
            <a:extLst>
              <a:ext uri="{FF2B5EF4-FFF2-40B4-BE49-F238E27FC236}">
                <a16:creationId xmlns:a16="http://schemas.microsoft.com/office/drawing/2014/main" id="{E235226C-3397-862F-18E9-7040D04ADE1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2943922" y="2160820"/>
            <a:ext cx="3232108" cy="32321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55" name="Picture 5">
            <a:extLst>
              <a:ext uri="{FF2B5EF4-FFF2-40B4-BE49-F238E27FC236}">
                <a16:creationId xmlns:a16="http://schemas.microsoft.com/office/drawing/2014/main" id="{8A0922E3-67D3-0561-37C6-FD5ADB2BAAF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p:blipFill>
        <p:spPr bwMode="auto">
          <a:xfrm>
            <a:off x="5894389" y="2103439"/>
            <a:ext cx="3081336" cy="30813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56" name="正方形/長方形 13">
            <a:extLst>
              <a:ext uri="{FF2B5EF4-FFF2-40B4-BE49-F238E27FC236}">
                <a16:creationId xmlns:a16="http://schemas.microsoft.com/office/drawing/2014/main" id="{969966E7-AA66-AC70-FB48-654388EDAF88}"/>
              </a:ext>
            </a:extLst>
          </p:cNvPr>
          <p:cNvSpPr>
            <a:spLocks noChangeArrowheads="1"/>
          </p:cNvSpPr>
          <p:nvPr/>
        </p:nvSpPr>
        <p:spPr bwMode="auto">
          <a:xfrm>
            <a:off x="3152775" y="6589713"/>
            <a:ext cx="5599113" cy="15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pp.65-67</a:t>
            </a:r>
            <a:r>
              <a:rPr lang="ja-JP" altLang="en-US" sz="1000" b="1">
                <a:solidFill>
                  <a:srgbClr val="262626"/>
                </a:solidFill>
              </a:rPr>
              <a:t>，学研メディカル秀潤社，東京</a:t>
            </a:r>
            <a:endParaRPr lang="en-US" altLang="ja-JP" sz="1000" b="1">
              <a:solidFill>
                <a:srgbClr val="262626"/>
              </a:solidFill>
            </a:endParaRPr>
          </a:p>
        </p:txBody>
      </p:sp>
    </p:spTree>
    <p:extLst>
      <p:ext uri="{BB962C8B-B14F-4D97-AF65-F5344CB8AC3E}">
        <p14:creationId xmlns:p14="http://schemas.microsoft.com/office/powerpoint/2010/main" val="287898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図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725" y="1573213"/>
            <a:ext cx="2466975" cy="4586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スライド番号プレースホルダー 5"/>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8D9F8AF-C51E-4548-B1A2-717FDC95FA1D}" type="slidenum">
              <a:rPr lang="ja-JP" altLang="en-US"/>
              <a:pPr eaLnBrk="1" hangingPunct="1"/>
              <a:t>24</a:t>
            </a:fld>
            <a:endParaRPr lang="en-US" altLang="ja-JP"/>
          </a:p>
        </p:txBody>
      </p:sp>
      <p:sp>
        <p:nvSpPr>
          <p:cNvPr id="2" name="正方形/長方形 1"/>
          <p:cNvSpPr/>
          <p:nvPr/>
        </p:nvSpPr>
        <p:spPr>
          <a:xfrm>
            <a:off x="-93663" y="258763"/>
            <a:ext cx="9331326" cy="984250"/>
          </a:xfrm>
          <a:prstGeom prst="rect">
            <a:avLst/>
          </a:prstGeom>
          <a:solidFill>
            <a:srgbClr val="D5000F"/>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8" name="テキスト ボックス 7"/>
          <p:cNvSpPr txBox="1"/>
          <p:nvPr/>
        </p:nvSpPr>
        <p:spPr>
          <a:xfrm>
            <a:off x="1376414" y="389415"/>
            <a:ext cx="6391173" cy="677108"/>
          </a:xfrm>
          <a:prstGeom prst="rect">
            <a:avLst/>
          </a:prstGeom>
          <a:noFill/>
          <a:effectLst>
            <a:outerShdw blurRad="50800" dist="38100" dir="2700000" algn="tl" rotWithShape="0">
              <a:prstClr val="black">
                <a:alpha val="40000"/>
              </a:prstClr>
            </a:outerShdw>
          </a:effectLst>
        </p:spPr>
        <p:txBody>
          <a:bodyPr wrap="none" lIns="0" rIns="0" anchor="ctr">
            <a:spAutoFit/>
            <a:scene3d>
              <a:camera prst="orthographicFront"/>
              <a:lightRig rig="threePt" dir="t"/>
            </a:scene3d>
            <a:sp3d prstMaterial="plastic"/>
          </a:bodyPr>
          <a:lstStyle/>
          <a:p>
            <a:pPr algn="ctr" fontAlgn="auto">
              <a:lnSpc>
                <a:spcPct val="95000"/>
              </a:lnSpc>
              <a:spcBef>
                <a:spcPts val="0"/>
              </a:spcBef>
              <a:spcAft>
                <a:spcPts val="0"/>
              </a:spcAft>
              <a:defRPr/>
            </a:pPr>
            <a:r>
              <a:rPr lang="ja-JP" altLang="en-US" sz="4000" dirty="0">
                <a:solidFill>
                  <a:srgbClr val="FFFFFF"/>
                </a:solidFill>
                <a:latin typeface="+mj-ea"/>
                <a:ea typeface="+mj-ea"/>
              </a:rPr>
              <a:t>突然ですが，ここでクイズです</a:t>
            </a:r>
            <a:r>
              <a:rPr lang="en-US" altLang="ja-JP" sz="4000" dirty="0">
                <a:solidFill>
                  <a:srgbClr val="FFFFFF"/>
                </a:solidFill>
                <a:latin typeface="+mj-ea"/>
                <a:ea typeface="+mj-ea"/>
              </a:rPr>
              <a:t>!</a:t>
            </a:r>
            <a:endParaRPr lang="ja-JP" altLang="en-US" sz="4000" dirty="0">
              <a:solidFill>
                <a:srgbClr val="FFFFFF"/>
              </a:solidFill>
              <a:latin typeface="+mj-ea"/>
              <a:ea typeface="+mj-ea"/>
            </a:endParaRPr>
          </a:p>
        </p:txBody>
      </p:sp>
      <p:sp>
        <p:nvSpPr>
          <p:cNvPr id="26" name="角丸四角形 23"/>
          <p:cNvSpPr/>
          <p:nvPr/>
        </p:nvSpPr>
        <p:spPr>
          <a:xfrm flipH="1">
            <a:off x="2676525" y="1497013"/>
            <a:ext cx="5951538" cy="4832350"/>
          </a:xfrm>
          <a:custGeom>
            <a:avLst/>
            <a:gdLst>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5950474"/>
              <a:gd name="connsiteY0" fmla="*/ 0 h 4832350"/>
              <a:gd name="connsiteX1" fmla="*/ 266207 w 5950474"/>
              <a:gd name="connsiteY1" fmla="*/ 0 h 4832350"/>
              <a:gd name="connsiteX2" fmla="*/ 0 w 5950474"/>
              <a:gd name="connsiteY2" fmla="*/ 256670 h 4832350"/>
              <a:gd name="connsiteX3" fmla="*/ 129 w 5950474"/>
              <a:gd name="connsiteY3" fmla="*/ 2404241 h 4832350"/>
              <a:gd name="connsiteX4" fmla="*/ 0 w 5950474"/>
              <a:gd name="connsiteY4" fmla="*/ 4575680 h 4832350"/>
              <a:gd name="connsiteX5" fmla="*/ 266207 w 5950474"/>
              <a:gd name="connsiteY5" fmla="*/ 4832350 h 4832350"/>
              <a:gd name="connsiteX6" fmla="*/ 4615643 w 5950474"/>
              <a:gd name="connsiteY6" fmla="*/ 4832350 h 4832350"/>
              <a:gd name="connsiteX7" fmla="*/ 4881849 w 5950474"/>
              <a:gd name="connsiteY7" fmla="*/ 4575680 h 4832350"/>
              <a:gd name="connsiteX8" fmla="*/ 4881849 w 5950474"/>
              <a:gd name="connsiteY8" fmla="*/ 1736444 h 4832350"/>
              <a:gd name="connsiteX9" fmla="*/ 5950474 w 5950474"/>
              <a:gd name="connsiteY9" fmla="*/ 1984106 h 4832350"/>
              <a:gd name="connsiteX10" fmla="*/ 4881849 w 5950474"/>
              <a:gd name="connsiteY10" fmla="*/ 1261358 h 4832350"/>
              <a:gd name="connsiteX11" fmla="*/ 4881849 w 5950474"/>
              <a:gd name="connsiteY11" fmla="*/ 256670 h 4832350"/>
              <a:gd name="connsiteX12" fmla="*/ 4615643 w 5950474"/>
              <a:gd name="connsiteY12" fmla="*/ 0 h 483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0474" h="4832350">
                <a:moveTo>
                  <a:pt x="4615643" y="0"/>
                </a:moveTo>
                <a:lnTo>
                  <a:pt x="266207" y="0"/>
                </a:lnTo>
                <a:cubicBezTo>
                  <a:pt x="119185" y="0"/>
                  <a:pt x="0" y="114916"/>
                  <a:pt x="0" y="256670"/>
                </a:cubicBezTo>
                <a:lnTo>
                  <a:pt x="129" y="2404241"/>
                </a:lnTo>
                <a:lnTo>
                  <a:pt x="0" y="4575680"/>
                </a:lnTo>
                <a:cubicBezTo>
                  <a:pt x="0" y="4717435"/>
                  <a:pt x="119185" y="4832350"/>
                  <a:pt x="266207" y="4832350"/>
                </a:cubicBezTo>
                <a:lnTo>
                  <a:pt x="4615643" y="4832350"/>
                </a:lnTo>
                <a:cubicBezTo>
                  <a:pt x="4762664" y="4832350"/>
                  <a:pt x="4881849" y="4717435"/>
                  <a:pt x="4881849" y="4575680"/>
                </a:cubicBezTo>
                <a:lnTo>
                  <a:pt x="4881849" y="1736444"/>
                </a:lnTo>
                <a:cubicBezTo>
                  <a:pt x="5287318" y="1911361"/>
                  <a:pt x="5554241" y="1966207"/>
                  <a:pt x="5950474" y="1984106"/>
                </a:cubicBezTo>
                <a:cubicBezTo>
                  <a:pt x="5545005" y="1807844"/>
                  <a:pt x="5268845" y="1622347"/>
                  <a:pt x="4881849" y="1261358"/>
                </a:cubicBezTo>
                <a:lnTo>
                  <a:pt x="4881849" y="256670"/>
                </a:lnTo>
                <a:cubicBezTo>
                  <a:pt x="4881849" y="114916"/>
                  <a:pt x="4762664" y="0"/>
                  <a:pt x="4615643" y="0"/>
                </a:cubicBezTo>
                <a:close/>
              </a:path>
            </a:pathLst>
          </a:custGeom>
          <a:solidFill>
            <a:srgbClr val="FFFFFF"/>
          </a:solidFill>
          <a:ln>
            <a:solidFill>
              <a:srgbClr val="D5000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11" name="角丸四角形 10"/>
          <p:cNvSpPr/>
          <p:nvPr/>
        </p:nvSpPr>
        <p:spPr>
          <a:xfrm>
            <a:off x="4106930" y="1748144"/>
            <a:ext cx="1200727" cy="415636"/>
          </a:xfrm>
          <a:prstGeom prst="roundRect">
            <a:avLst/>
          </a:prstGeom>
          <a:solidFill>
            <a:srgbClr val="0075F4"/>
          </a:solidFill>
          <a:ln>
            <a:solidFill>
              <a:srgbClr val="0075F4"/>
            </a:solidFill>
          </a:ln>
          <a:scene3d>
            <a:camera prst="orthographicFront"/>
            <a:lightRig rig="threePt" dir="t"/>
          </a:scene3d>
          <a:sp3d>
            <a:bevelT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2400" dirty="0">
                <a:solidFill>
                  <a:schemeClr val="bg1"/>
                </a:solidFill>
                <a:latin typeface="HGP創英角ｺﾞｼｯｸUB"/>
                <a:ea typeface="HGP創英角ｺﾞｼｯｸUB"/>
              </a:rPr>
              <a:t>質　問</a:t>
            </a:r>
            <a:endParaRPr lang="ja-JP" altLang="en-US" sz="1600" dirty="0">
              <a:solidFill>
                <a:schemeClr val="bg1"/>
              </a:solidFill>
            </a:endParaRPr>
          </a:p>
        </p:txBody>
      </p:sp>
      <p:sp>
        <p:nvSpPr>
          <p:cNvPr id="13" name="正方形/長方形 12"/>
          <p:cNvSpPr>
            <a:spLocks noChangeArrowheads="1"/>
          </p:cNvSpPr>
          <p:nvPr/>
        </p:nvSpPr>
        <p:spPr bwMode="auto">
          <a:xfrm>
            <a:off x="4171950" y="2286000"/>
            <a:ext cx="4330700"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800" dirty="0">
                <a:solidFill>
                  <a:srgbClr val="0075F4"/>
                </a:solidFill>
                <a:latin typeface="HGP創英角ｺﾞｼｯｸUB" panose="020B0900000000000000" pitchFamily="50" charset="-128"/>
                <a:ea typeface="HGP創英角ｺﾞｼｯｸUB" panose="020B0900000000000000" pitchFamily="50" charset="-128"/>
              </a:rPr>
              <a:t>この廃棄物のうち，感染性</a:t>
            </a:r>
            <a:br>
              <a:rPr lang="en-US" altLang="ja-JP" sz="2800" dirty="0">
                <a:solidFill>
                  <a:srgbClr val="0075F4"/>
                </a:solidFill>
                <a:latin typeface="HGP創英角ｺﾞｼｯｸUB" panose="020B0900000000000000" pitchFamily="50" charset="-128"/>
                <a:ea typeface="HGP創英角ｺﾞｼｯｸUB" panose="020B0900000000000000" pitchFamily="50" charset="-128"/>
              </a:rPr>
            </a:br>
            <a:r>
              <a:rPr lang="ja-JP" altLang="en-US" sz="2800" dirty="0">
                <a:solidFill>
                  <a:srgbClr val="0075F4"/>
                </a:solidFill>
                <a:latin typeface="HGP創英角ｺﾞｼｯｸUB" panose="020B0900000000000000" pitchFamily="50" charset="-128"/>
                <a:ea typeface="HGP創英角ｺﾞｼｯｸUB" panose="020B0900000000000000" pitchFamily="50" charset="-128"/>
              </a:rPr>
              <a:t>廃棄物はどれでしょうか？</a:t>
            </a:r>
          </a:p>
        </p:txBody>
      </p:sp>
      <p:sp>
        <p:nvSpPr>
          <p:cNvPr id="42" name="正方形/長方形 41"/>
          <p:cNvSpPr>
            <a:spLocks noChangeArrowheads="1"/>
          </p:cNvSpPr>
          <p:nvPr/>
        </p:nvSpPr>
        <p:spPr bwMode="auto">
          <a:xfrm>
            <a:off x="4171950" y="3335338"/>
            <a:ext cx="4222750" cy="2632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rIns="0">
            <a:spAutoFit/>
          </a:bodyPr>
          <a:lstStyle>
            <a:lvl1pPr marL="358775" indent="-358775"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1800"/>
              </a:spcBef>
            </a:pPr>
            <a:r>
              <a:rPr lang="ja-JP" altLang="en-US" sz="2400">
                <a:latin typeface="HGP創英角ｺﾞｼｯｸUB" panose="020B0900000000000000" pitchFamily="50" charset="-128"/>
                <a:ea typeface="HGP創英角ｺﾞｼｯｸUB" panose="020B0900000000000000" pitchFamily="50" charset="-128"/>
              </a:rPr>
              <a:t>①</a:t>
            </a:r>
            <a:r>
              <a:rPr lang="en-US" altLang="ja-JP" sz="2400">
                <a:latin typeface="HGP創英角ｺﾞｼｯｸUB" panose="020B0900000000000000" pitchFamily="50" charset="-128"/>
                <a:ea typeface="HGP創英角ｺﾞｼｯｸUB" panose="020B0900000000000000" pitchFamily="50" charset="-128"/>
              </a:rPr>
              <a:t>	</a:t>
            </a:r>
            <a:r>
              <a:rPr lang="ja-JP" altLang="en-US" sz="2400">
                <a:latin typeface="HGP創英角ｺﾞｼｯｸUB" panose="020B0900000000000000" pitchFamily="50" charset="-128"/>
                <a:ea typeface="HGP創英角ｺﾞｼｯｸUB" panose="020B0900000000000000" pitchFamily="50" charset="-128"/>
              </a:rPr>
              <a:t>紙くず</a:t>
            </a:r>
          </a:p>
          <a:p>
            <a:pPr eaLnBrk="1" hangingPunct="1">
              <a:spcBef>
                <a:spcPts val="1800"/>
              </a:spcBef>
            </a:pPr>
            <a:r>
              <a:rPr lang="ja-JP" altLang="en-US" sz="2400">
                <a:latin typeface="HGP創英角ｺﾞｼｯｸUB" panose="020B0900000000000000" pitchFamily="50" charset="-128"/>
                <a:ea typeface="HGP創英角ｺﾞｼｯｸUB" panose="020B0900000000000000" pitchFamily="50" charset="-128"/>
              </a:rPr>
              <a:t>②</a:t>
            </a:r>
            <a:r>
              <a:rPr lang="en-US" altLang="ja-JP" sz="2400">
                <a:latin typeface="HGP創英角ｺﾞｼｯｸUB" panose="020B0900000000000000" pitchFamily="50" charset="-128"/>
                <a:ea typeface="HGP創英角ｺﾞｼｯｸUB" panose="020B0900000000000000" pitchFamily="50" charset="-128"/>
              </a:rPr>
              <a:t>	</a:t>
            </a:r>
            <a:r>
              <a:rPr lang="ja-JP" altLang="en-US" sz="2400">
                <a:latin typeface="HGP創英角ｺﾞｼｯｸUB" panose="020B0900000000000000" pitchFamily="50" charset="-128"/>
                <a:ea typeface="HGP創英角ｺﾞｼｯｸUB" panose="020B0900000000000000" pitchFamily="50" charset="-128"/>
              </a:rPr>
              <a:t>血液や体液が付着していないガーゼ</a:t>
            </a:r>
          </a:p>
          <a:p>
            <a:pPr eaLnBrk="1" hangingPunct="1">
              <a:spcBef>
                <a:spcPts val="1800"/>
              </a:spcBef>
            </a:pPr>
            <a:r>
              <a:rPr lang="ja-JP" altLang="en-US" sz="2400">
                <a:latin typeface="HGP創英角ｺﾞｼｯｸUB" panose="020B0900000000000000" pitchFamily="50" charset="-128"/>
                <a:ea typeface="HGP創英角ｺﾞｼｯｸUB" panose="020B0900000000000000" pitchFamily="50" charset="-128"/>
              </a:rPr>
              <a:t>③</a:t>
            </a:r>
            <a:r>
              <a:rPr lang="en-US" altLang="ja-JP" sz="2400">
                <a:latin typeface="HGP創英角ｺﾞｼｯｸUB" panose="020B0900000000000000" pitchFamily="50" charset="-128"/>
                <a:ea typeface="HGP創英角ｺﾞｼｯｸUB" panose="020B0900000000000000" pitchFamily="50" charset="-128"/>
              </a:rPr>
              <a:t>	</a:t>
            </a:r>
            <a:r>
              <a:rPr lang="ja-JP" altLang="en-US" sz="2400">
                <a:latin typeface="HGP創英角ｺﾞｼｯｸUB" panose="020B0900000000000000" pitchFamily="50" charset="-128"/>
                <a:ea typeface="HGP創英角ｺﾞｼｯｸUB" panose="020B0900000000000000" pitchFamily="50" charset="-128"/>
              </a:rPr>
              <a:t>紙おむつ</a:t>
            </a:r>
          </a:p>
          <a:p>
            <a:pPr eaLnBrk="1" hangingPunct="1">
              <a:spcBef>
                <a:spcPts val="1800"/>
              </a:spcBef>
            </a:pPr>
            <a:r>
              <a:rPr lang="ja-JP" altLang="en-US" sz="2400">
                <a:latin typeface="HGP創英角ｺﾞｼｯｸUB" panose="020B0900000000000000" pitchFamily="50" charset="-128"/>
                <a:ea typeface="HGP創英角ｺﾞｼｯｸUB" panose="020B0900000000000000" pitchFamily="50" charset="-128"/>
              </a:rPr>
              <a:t>④</a:t>
            </a:r>
            <a:r>
              <a:rPr lang="en-US" altLang="ja-JP" sz="2400">
                <a:latin typeface="HGP創英角ｺﾞｼｯｸUB" panose="020B0900000000000000" pitchFamily="50" charset="-128"/>
                <a:ea typeface="HGP創英角ｺﾞｼｯｸUB" panose="020B0900000000000000" pitchFamily="50" charset="-128"/>
              </a:rPr>
              <a:t>	</a:t>
            </a:r>
            <a:r>
              <a:rPr lang="ja-JP" altLang="en-US" sz="2400">
                <a:latin typeface="HGP創英角ｺﾞｼｯｸUB" panose="020B0900000000000000" pitchFamily="50" charset="-128"/>
                <a:ea typeface="HGP創英角ｺﾞｼｯｸUB" panose="020B0900000000000000" pitchFamily="50" charset="-128"/>
              </a:rPr>
              <a:t>未使用の注射針</a:t>
            </a:r>
          </a:p>
        </p:txBody>
      </p:sp>
      <p:sp>
        <p:nvSpPr>
          <p:cNvPr id="36877" name="正方形/長方形 13"/>
          <p:cNvSpPr>
            <a:spLocks noChangeArrowheads="1"/>
          </p:cNvSpPr>
          <p:nvPr/>
        </p:nvSpPr>
        <p:spPr bwMode="auto">
          <a:xfrm>
            <a:off x="3152775" y="6589713"/>
            <a:ext cx="5599113" cy="15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pp.70-71</a:t>
            </a:r>
            <a:r>
              <a:rPr lang="ja-JP" altLang="en-US" sz="1000" b="1">
                <a:solidFill>
                  <a:srgbClr val="262626"/>
                </a:solidFill>
              </a:rPr>
              <a:t>，学研メディカル秀潤社，東京</a:t>
            </a:r>
            <a:endParaRPr lang="en-US" altLang="ja-JP" sz="1000" b="1">
              <a:solidFill>
                <a:srgbClr val="262626"/>
              </a:solidFill>
            </a:endParaRPr>
          </a:p>
        </p:txBody>
      </p:sp>
      <p:sp>
        <p:nvSpPr>
          <p:cNvPr id="14" name="正方形/長方形 13">
            <a:extLst>
              <a:ext uri="{FF2B5EF4-FFF2-40B4-BE49-F238E27FC236}">
                <a16:creationId xmlns:a16="http://schemas.microsoft.com/office/drawing/2014/main" id="{0D074E82-153B-49BA-924E-EF8BFE68385B}"/>
              </a:ext>
            </a:extLst>
          </p:cNvPr>
          <p:cNvSpPr/>
          <p:nvPr/>
        </p:nvSpPr>
        <p:spPr>
          <a:xfrm>
            <a:off x="540738" y="6119049"/>
            <a:ext cx="2626821" cy="510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ln w="3175"/>
                <a:solidFill>
                  <a:schemeClr val="tx1"/>
                </a:solidFill>
                <a:effectLst>
                  <a:outerShdw blurRad="50800" dist="38100" dir="2700000" algn="tl" rotWithShape="0">
                    <a:prstClr val="black">
                      <a:alpha val="40000"/>
                    </a:prstClr>
                  </a:outerShdw>
                </a:effectLst>
                <a:latin typeface="+mj-ea"/>
                <a:ea typeface="+mj-ea"/>
              </a:rPr>
              <a:t>ブラックジャックによろしく　佐藤秀峰</a:t>
            </a:r>
          </a:p>
          <a:p>
            <a:r>
              <a:rPr kumimoji="1" lang="en-US" altLang="ja-JP" sz="1200" dirty="0">
                <a:ln w="3175"/>
                <a:solidFill>
                  <a:schemeClr val="tx1"/>
                </a:solidFill>
                <a:effectLst>
                  <a:outerShdw blurRad="50800" dist="38100" dir="2700000" algn="tl" rotWithShape="0">
                    <a:prstClr val="black">
                      <a:alpha val="40000"/>
                    </a:prstClr>
                  </a:outerShdw>
                </a:effectLst>
                <a:latin typeface="+mj-ea"/>
                <a:ea typeface="+mj-ea"/>
              </a:rPr>
              <a:t>https://densho810.com/free/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図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725" y="1573213"/>
            <a:ext cx="2466975" cy="4586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スライド番号プレースホルダー 5"/>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D1B7A62-3D1E-45C8-B524-BC38F2341B21}" type="slidenum">
              <a:rPr lang="ja-JP" altLang="en-US"/>
              <a:pPr eaLnBrk="1" hangingPunct="1"/>
              <a:t>25</a:t>
            </a:fld>
            <a:endParaRPr lang="en-US" altLang="ja-JP"/>
          </a:p>
        </p:txBody>
      </p:sp>
      <p:sp>
        <p:nvSpPr>
          <p:cNvPr id="2" name="正方形/長方形 1"/>
          <p:cNvSpPr/>
          <p:nvPr/>
        </p:nvSpPr>
        <p:spPr>
          <a:xfrm>
            <a:off x="-93663" y="258763"/>
            <a:ext cx="9331326" cy="984250"/>
          </a:xfrm>
          <a:prstGeom prst="rect">
            <a:avLst/>
          </a:prstGeom>
          <a:solidFill>
            <a:srgbClr val="D5000F"/>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26" name="角丸四角形 23"/>
          <p:cNvSpPr/>
          <p:nvPr/>
        </p:nvSpPr>
        <p:spPr>
          <a:xfrm flipH="1">
            <a:off x="2676525" y="1497013"/>
            <a:ext cx="5951538" cy="4832350"/>
          </a:xfrm>
          <a:custGeom>
            <a:avLst/>
            <a:gdLst>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6042838"/>
              <a:gd name="connsiteY0" fmla="*/ 0 h 4832350"/>
              <a:gd name="connsiteX1" fmla="*/ 266207 w 6042838"/>
              <a:gd name="connsiteY1" fmla="*/ 0 h 4832350"/>
              <a:gd name="connsiteX2" fmla="*/ 0 w 6042838"/>
              <a:gd name="connsiteY2" fmla="*/ 256670 h 4832350"/>
              <a:gd name="connsiteX3" fmla="*/ 129 w 6042838"/>
              <a:gd name="connsiteY3" fmla="*/ 2404241 h 4832350"/>
              <a:gd name="connsiteX4" fmla="*/ 0 w 6042838"/>
              <a:gd name="connsiteY4" fmla="*/ 4575680 h 4832350"/>
              <a:gd name="connsiteX5" fmla="*/ 266207 w 6042838"/>
              <a:gd name="connsiteY5" fmla="*/ 4832350 h 4832350"/>
              <a:gd name="connsiteX6" fmla="*/ 4615643 w 6042838"/>
              <a:gd name="connsiteY6" fmla="*/ 4832350 h 4832350"/>
              <a:gd name="connsiteX7" fmla="*/ 4881849 w 6042838"/>
              <a:gd name="connsiteY7" fmla="*/ 4575680 h 4832350"/>
              <a:gd name="connsiteX8" fmla="*/ 4881849 w 6042838"/>
              <a:gd name="connsiteY8" fmla="*/ 1736444 h 4832350"/>
              <a:gd name="connsiteX9" fmla="*/ 6042838 w 6042838"/>
              <a:gd name="connsiteY9" fmla="*/ 1984106 h 4832350"/>
              <a:gd name="connsiteX10" fmla="*/ 4881849 w 6042838"/>
              <a:gd name="connsiteY10" fmla="*/ 1261358 h 4832350"/>
              <a:gd name="connsiteX11" fmla="*/ 4881849 w 6042838"/>
              <a:gd name="connsiteY11" fmla="*/ 256670 h 4832350"/>
              <a:gd name="connsiteX12" fmla="*/ 4615643 w 6042838"/>
              <a:gd name="connsiteY12" fmla="*/ 0 h 4832350"/>
              <a:gd name="connsiteX0" fmla="*/ 4615643 w 5950474"/>
              <a:gd name="connsiteY0" fmla="*/ 0 h 4832350"/>
              <a:gd name="connsiteX1" fmla="*/ 266207 w 5950474"/>
              <a:gd name="connsiteY1" fmla="*/ 0 h 4832350"/>
              <a:gd name="connsiteX2" fmla="*/ 0 w 5950474"/>
              <a:gd name="connsiteY2" fmla="*/ 256670 h 4832350"/>
              <a:gd name="connsiteX3" fmla="*/ 129 w 5950474"/>
              <a:gd name="connsiteY3" fmla="*/ 2404241 h 4832350"/>
              <a:gd name="connsiteX4" fmla="*/ 0 w 5950474"/>
              <a:gd name="connsiteY4" fmla="*/ 4575680 h 4832350"/>
              <a:gd name="connsiteX5" fmla="*/ 266207 w 5950474"/>
              <a:gd name="connsiteY5" fmla="*/ 4832350 h 4832350"/>
              <a:gd name="connsiteX6" fmla="*/ 4615643 w 5950474"/>
              <a:gd name="connsiteY6" fmla="*/ 4832350 h 4832350"/>
              <a:gd name="connsiteX7" fmla="*/ 4881849 w 5950474"/>
              <a:gd name="connsiteY7" fmla="*/ 4575680 h 4832350"/>
              <a:gd name="connsiteX8" fmla="*/ 4881849 w 5950474"/>
              <a:gd name="connsiteY8" fmla="*/ 1736444 h 4832350"/>
              <a:gd name="connsiteX9" fmla="*/ 5950474 w 5950474"/>
              <a:gd name="connsiteY9" fmla="*/ 1984106 h 4832350"/>
              <a:gd name="connsiteX10" fmla="*/ 4881849 w 5950474"/>
              <a:gd name="connsiteY10" fmla="*/ 1261358 h 4832350"/>
              <a:gd name="connsiteX11" fmla="*/ 4881849 w 5950474"/>
              <a:gd name="connsiteY11" fmla="*/ 256670 h 4832350"/>
              <a:gd name="connsiteX12" fmla="*/ 4615643 w 5950474"/>
              <a:gd name="connsiteY12" fmla="*/ 0 h 483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0474" h="4832350">
                <a:moveTo>
                  <a:pt x="4615643" y="0"/>
                </a:moveTo>
                <a:lnTo>
                  <a:pt x="266207" y="0"/>
                </a:lnTo>
                <a:cubicBezTo>
                  <a:pt x="119185" y="0"/>
                  <a:pt x="0" y="114916"/>
                  <a:pt x="0" y="256670"/>
                </a:cubicBezTo>
                <a:lnTo>
                  <a:pt x="129" y="2404241"/>
                </a:lnTo>
                <a:lnTo>
                  <a:pt x="0" y="4575680"/>
                </a:lnTo>
                <a:cubicBezTo>
                  <a:pt x="0" y="4717435"/>
                  <a:pt x="119185" y="4832350"/>
                  <a:pt x="266207" y="4832350"/>
                </a:cubicBezTo>
                <a:lnTo>
                  <a:pt x="4615643" y="4832350"/>
                </a:lnTo>
                <a:cubicBezTo>
                  <a:pt x="4762664" y="4832350"/>
                  <a:pt x="4881849" y="4717435"/>
                  <a:pt x="4881849" y="4575680"/>
                </a:cubicBezTo>
                <a:lnTo>
                  <a:pt x="4881849" y="1736444"/>
                </a:lnTo>
                <a:cubicBezTo>
                  <a:pt x="5287318" y="1911361"/>
                  <a:pt x="5554241" y="1966207"/>
                  <a:pt x="5950474" y="1984106"/>
                </a:cubicBezTo>
                <a:cubicBezTo>
                  <a:pt x="5545005" y="1807844"/>
                  <a:pt x="5268845" y="1622347"/>
                  <a:pt x="4881849" y="1261358"/>
                </a:cubicBezTo>
                <a:lnTo>
                  <a:pt x="4881849" y="256670"/>
                </a:lnTo>
                <a:cubicBezTo>
                  <a:pt x="4881849" y="114916"/>
                  <a:pt x="4762664" y="0"/>
                  <a:pt x="4615643" y="0"/>
                </a:cubicBezTo>
                <a:close/>
              </a:path>
            </a:pathLst>
          </a:custGeom>
          <a:solidFill>
            <a:srgbClr val="FFFFFF"/>
          </a:solidFill>
          <a:ln>
            <a:solidFill>
              <a:srgbClr val="D5000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11" name="角丸四角形 10"/>
          <p:cNvSpPr/>
          <p:nvPr/>
        </p:nvSpPr>
        <p:spPr>
          <a:xfrm>
            <a:off x="4106930" y="1748144"/>
            <a:ext cx="1200727" cy="415636"/>
          </a:xfrm>
          <a:prstGeom prst="roundRect">
            <a:avLst/>
          </a:prstGeom>
          <a:solidFill>
            <a:srgbClr val="E54283"/>
          </a:solidFill>
          <a:ln>
            <a:solidFill>
              <a:srgbClr val="E54283"/>
            </a:solidFill>
          </a:ln>
          <a:scene3d>
            <a:camera prst="orthographicFront"/>
            <a:lightRig rig="threePt" dir="t"/>
          </a:scene3d>
          <a:sp3d>
            <a:bevelT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ja-JP" altLang="en-US" sz="2400" dirty="0">
                <a:solidFill>
                  <a:schemeClr val="bg1"/>
                </a:solidFill>
                <a:latin typeface="HGP創英角ｺﾞｼｯｸUB"/>
                <a:ea typeface="HGP創英角ｺﾞｼｯｸUB"/>
              </a:rPr>
              <a:t>答　え</a:t>
            </a:r>
            <a:endParaRPr lang="ja-JP" altLang="en-US" sz="1600" dirty="0">
              <a:solidFill>
                <a:schemeClr val="bg1"/>
              </a:solidFill>
            </a:endParaRPr>
          </a:p>
        </p:txBody>
      </p:sp>
      <p:sp>
        <p:nvSpPr>
          <p:cNvPr id="12" name="テキスト ボックス 11"/>
          <p:cNvSpPr txBox="1"/>
          <p:nvPr/>
        </p:nvSpPr>
        <p:spPr>
          <a:xfrm>
            <a:off x="1217717" y="374796"/>
            <a:ext cx="6708568" cy="706347"/>
          </a:xfrm>
          <a:prstGeom prst="rect">
            <a:avLst/>
          </a:prstGeom>
          <a:noFill/>
          <a:effectLst>
            <a:outerShdw blurRad="50800" dist="38100" dir="2700000" algn="tl" rotWithShape="0">
              <a:prstClr val="black">
                <a:alpha val="40000"/>
              </a:prstClr>
            </a:outerShdw>
          </a:effectLst>
        </p:spPr>
        <p:txBody>
          <a:bodyPr wrap="none" lIns="0" rIns="0" anchor="ctr">
            <a:spAutoFit/>
            <a:scene3d>
              <a:camera prst="orthographicFront"/>
              <a:lightRig rig="threePt" dir="t"/>
            </a:scene3d>
            <a:sp3d prstMaterial="plastic"/>
          </a:bodyPr>
          <a:lstStyle/>
          <a:p>
            <a:pPr algn="ctr" fontAlgn="auto">
              <a:lnSpc>
                <a:spcPct val="95000"/>
              </a:lnSpc>
              <a:spcBef>
                <a:spcPts val="0"/>
              </a:spcBef>
              <a:spcAft>
                <a:spcPts val="0"/>
              </a:spcAft>
              <a:defRPr/>
            </a:pPr>
            <a:r>
              <a:rPr lang="ja-JP" altLang="en-US" sz="4200" dirty="0">
                <a:solidFill>
                  <a:srgbClr val="FFFFFF"/>
                </a:solidFill>
                <a:latin typeface="+mj-ea"/>
                <a:ea typeface="+mj-ea"/>
              </a:rPr>
              <a:t>突然ですが，ここでクイズです</a:t>
            </a:r>
            <a:r>
              <a:rPr lang="en-US" altLang="ja-JP" sz="4200" dirty="0">
                <a:solidFill>
                  <a:srgbClr val="FFFFFF"/>
                </a:solidFill>
                <a:latin typeface="+mj-ea"/>
                <a:ea typeface="+mj-ea"/>
              </a:rPr>
              <a:t>!</a:t>
            </a:r>
            <a:endParaRPr lang="ja-JP" altLang="en-US" sz="4200" dirty="0">
              <a:solidFill>
                <a:srgbClr val="FFFFFF"/>
              </a:solidFill>
              <a:latin typeface="+mj-ea"/>
              <a:ea typeface="+mj-ea"/>
            </a:endParaRPr>
          </a:p>
        </p:txBody>
      </p:sp>
      <p:sp>
        <p:nvSpPr>
          <p:cNvPr id="3" name="正方形/長方形 2"/>
          <p:cNvSpPr/>
          <p:nvPr/>
        </p:nvSpPr>
        <p:spPr>
          <a:xfrm>
            <a:off x="4106863" y="4081463"/>
            <a:ext cx="4287837" cy="1716087"/>
          </a:xfrm>
          <a:prstGeom prst="rect">
            <a:avLst/>
          </a:prstGeom>
        </p:spPr>
        <p:txBody>
          <a:bodyPr>
            <a:spAutoFit/>
          </a:bodyPr>
          <a:lstStyle/>
          <a:p>
            <a:pPr>
              <a:lnSpc>
                <a:spcPct val="110000"/>
              </a:lnSpc>
              <a:defRPr/>
            </a:pPr>
            <a:r>
              <a:rPr lang="ja-JP" altLang="en-US" sz="2400" dirty="0">
                <a:latin typeface="+mj-ea"/>
                <a:ea typeface="+mj-ea"/>
              </a:rPr>
              <a:t>注射針などの鋭利なものは，</a:t>
            </a:r>
            <a:br>
              <a:rPr lang="en-US" altLang="ja-JP" sz="2400" dirty="0">
                <a:latin typeface="+mj-ea"/>
                <a:ea typeface="+mj-ea"/>
              </a:rPr>
            </a:br>
            <a:r>
              <a:rPr lang="ja-JP" altLang="en-US" sz="2400" dirty="0">
                <a:latin typeface="+mj-ea"/>
                <a:ea typeface="+mj-ea"/>
              </a:rPr>
              <a:t>たとえ血液や体液が付着して</a:t>
            </a:r>
            <a:br>
              <a:rPr lang="en-US" altLang="ja-JP" sz="2400" dirty="0">
                <a:latin typeface="+mj-ea"/>
                <a:ea typeface="+mj-ea"/>
              </a:rPr>
            </a:br>
            <a:r>
              <a:rPr lang="ja-JP" altLang="en-US" sz="2400" dirty="0">
                <a:latin typeface="+mj-ea"/>
                <a:ea typeface="+mj-ea"/>
              </a:rPr>
              <a:t>いない場合でも，</a:t>
            </a:r>
            <a:br>
              <a:rPr lang="en-US" altLang="ja-JP" sz="2400" dirty="0">
                <a:latin typeface="+mj-ea"/>
                <a:ea typeface="+mj-ea"/>
              </a:rPr>
            </a:br>
            <a:r>
              <a:rPr lang="ja-JP" altLang="en-US" sz="2400" dirty="0">
                <a:latin typeface="+mj-ea"/>
                <a:ea typeface="+mj-ea"/>
              </a:rPr>
              <a:t>感染性廃棄物として扱います。</a:t>
            </a:r>
          </a:p>
        </p:txBody>
      </p:sp>
      <p:sp>
        <p:nvSpPr>
          <p:cNvPr id="14" name="正方形/長方形 13"/>
          <p:cNvSpPr>
            <a:spLocks noChangeArrowheads="1"/>
          </p:cNvSpPr>
          <p:nvPr/>
        </p:nvSpPr>
        <p:spPr bwMode="auto">
          <a:xfrm>
            <a:off x="4171950" y="2333625"/>
            <a:ext cx="4456113" cy="1677988"/>
          </a:xfrm>
          <a:prstGeom prst="rect">
            <a:avLst/>
          </a:prstGeom>
          <a:noFill/>
          <a:ln>
            <a:noFill/>
          </a:ln>
        </p:spPr>
        <p:txBody>
          <a:bodyPr lIns="0" rIns="0">
            <a:spAutoFit/>
          </a:bodyPr>
          <a:lstStyle/>
          <a:p>
            <a:pPr marL="358775" indent="-358775">
              <a:spcBef>
                <a:spcPts val="600"/>
              </a:spcBef>
              <a:defRPr/>
            </a:pPr>
            <a:r>
              <a:rPr lang="ja-JP" altLang="en-US" sz="2000" dirty="0">
                <a:solidFill>
                  <a:schemeClr val="bg1">
                    <a:lumMod val="50000"/>
                  </a:schemeClr>
                </a:solidFill>
                <a:latin typeface="HGP創英角ｺﾞｼｯｸUB" pitchFamily="50" charset="-128"/>
                <a:ea typeface="HGP創英角ｺﾞｼｯｸUB" pitchFamily="50" charset="-128"/>
              </a:rPr>
              <a:t>①</a:t>
            </a:r>
            <a:r>
              <a:rPr lang="en-US" altLang="ja-JP" sz="2000" dirty="0">
                <a:solidFill>
                  <a:schemeClr val="bg1">
                    <a:lumMod val="50000"/>
                  </a:schemeClr>
                </a:solidFill>
                <a:latin typeface="HGP創英角ｺﾞｼｯｸUB" pitchFamily="50" charset="-128"/>
                <a:ea typeface="HGP創英角ｺﾞｼｯｸUB" pitchFamily="50" charset="-128"/>
              </a:rPr>
              <a:t>	</a:t>
            </a:r>
            <a:r>
              <a:rPr lang="ja-JP" altLang="en-US" sz="2000" dirty="0">
                <a:solidFill>
                  <a:schemeClr val="bg1">
                    <a:lumMod val="50000"/>
                  </a:schemeClr>
                </a:solidFill>
                <a:latin typeface="HGP創英角ｺﾞｼｯｸUB" pitchFamily="50" charset="-128"/>
                <a:ea typeface="HGP創英角ｺﾞｼｯｸUB" pitchFamily="50" charset="-128"/>
              </a:rPr>
              <a:t>紙くず</a:t>
            </a:r>
          </a:p>
          <a:p>
            <a:pPr marL="358775" indent="-358775">
              <a:spcBef>
                <a:spcPts val="600"/>
              </a:spcBef>
              <a:defRPr/>
            </a:pPr>
            <a:r>
              <a:rPr lang="ja-JP" altLang="en-US" sz="2000" dirty="0">
                <a:solidFill>
                  <a:schemeClr val="bg1">
                    <a:lumMod val="50000"/>
                  </a:schemeClr>
                </a:solidFill>
                <a:latin typeface="HGP創英角ｺﾞｼｯｸUB" pitchFamily="50" charset="-128"/>
                <a:ea typeface="HGP創英角ｺﾞｼｯｸUB" pitchFamily="50" charset="-128"/>
              </a:rPr>
              <a:t>②</a:t>
            </a:r>
            <a:r>
              <a:rPr lang="en-US" altLang="ja-JP" sz="2000" dirty="0">
                <a:solidFill>
                  <a:schemeClr val="bg1">
                    <a:lumMod val="50000"/>
                  </a:schemeClr>
                </a:solidFill>
                <a:latin typeface="HGP創英角ｺﾞｼｯｸUB" pitchFamily="50" charset="-128"/>
                <a:ea typeface="HGP創英角ｺﾞｼｯｸUB" pitchFamily="50" charset="-128"/>
              </a:rPr>
              <a:t>	</a:t>
            </a:r>
            <a:r>
              <a:rPr lang="ja-JP" altLang="en-US" sz="2000" dirty="0">
                <a:solidFill>
                  <a:schemeClr val="bg1">
                    <a:lumMod val="50000"/>
                  </a:schemeClr>
                </a:solidFill>
                <a:latin typeface="HGP創英角ｺﾞｼｯｸUB" pitchFamily="50" charset="-128"/>
                <a:ea typeface="HGP創英角ｺﾞｼｯｸUB" pitchFamily="50" charset="-128"/>
              </a:rPr>
              <a:t>血液や体液が付着していないガーゼ</a:t>
            </a:r>
            <a:r>
              <a:rPr lang="en-US" altLang="ja-JP" sz="2000" baseline="30000" dirty="0">
                <a:solidFill>
                  <a:schemeClr val="bg1">
                    <a:lumMod val="50000"/>
                  </a:schemeClr>
                </a:solidFill>
                <a:latin typeface="HGP創英角ｺﾞｼｯｸUB" pitchFamily="50" charset="-128"/>
                <a:ea typeface="HGP創英角ｺﾞｼｯｸUB" pitchFamily="50" charset="-128"/>
              </a:rPr>
              <a:t>※</a:t>
            </a:r>
            <a:endParaRPr lang="ja-JP" altLang="en-US" sz="2000" baseline="30000" dirty="0">
              <a:solidFill>
                <a:schemeClr val="bg1">
                  <a:lumMod val="50000"/>
                </a:schemeClr>
              </a:solidFill>
              <a:latin typeface="HGP創英角ｺﾞｼｯｸUB" pitchFamily="50" charset="-128"/>
              <a:ea typeface="HGP創英角ｺﾞｼｯｸUB" pitchFamily="50" charset="-128"/>
            </a:endParaRPr>
          </a:p>
          <a:p>
            <a:pPr marL="358775" indent="-358775">
              <a:spcBef>
                <a:spcPts val="600"/>
              </a:spcBef>
              <a:defRPr/>
            </a:pPr>
            <a:r>
              <a:rPr lang="ja-JP" altLang="en-US" sz="2000" dirty="0">
                <a:solidFill>
                  <a:schemeClr val="bg1">
                    <a:lumMod val="50000"/>
                  </a:schemeClr>
                </a:solidFill>
                <a:latin typeface="HGP創英角ｺﾞｼｯｸUB" pitchFamily="50" charset="-128"/>
                <a:ea typeface="HGP創英角ｺﾞｼｯｸUB" pitchFamily="50" charset="-128"/>
              </a:rPr>
              <a:t>③</a:t>
            </a:r>
            <a:r>
              <a:rPr lang="en-US" altLang="ja-JP" sz="2000" dirty="0">
                <a:solidFill>
                  <a:schemeClr val="bg1">
                    <a:lumMod val="50000"/>
                  </a:schemeClr>
                </a:solidFill>
                <a:latin typeface="HGP創英角ｺﾞｼｯｸUB" pitchFamily="50" charset="-128"/>
                <a:ea typeface="HGP創英角ｺﾞｼｯｸUB" pitchFamily="50" charset="-128"/>
              </a:rPr>
              <a:t>	</a:t>
            </a:r>
            <a:r>
              <a:rPr lang="ja-JP" altLang="en-US" sz="2000" dirty="0">
                <a:solidFill>
                  <a:schemeClr val="bg1">
                    <a:lumMod val="50000"/>
                  </a:schemeClr>
                </a:solidFill>
                <a:latin typeface="HGP創英角ｺﾞｼｯｸUB" pitchFamily="50" charset="-128"/>
                <a:ea typeface="HGP創英角ｺﾞｼｯｸUB" pitchFamily="50" charset="-128"/>
              </a:rPr>
              <a:t>紙おむつ</a:t>
            </a:r>
            <a:r>
              <a:rPr lang="en-US" altLang="ja-JP" sz="2000" baseline="30000" dirty="0">
                <a:solidFill>
                  <a:schemeClr val="bg1">
                    <a:lumMod val="50000"/>
                  </a:schemeClr>
                </a:solidFill>
                <a:latin typeface="HGP創英角ｺﾞｼｯｸUB" pitchFamily="50" charset="-128"/>
                <a:ea typeface="HGP創英角ｺﾞｼｯｸUB" pitchFamily="50" charset="-128"/>
              </a:rPr>
              <a:t>※</a:t>
            </a:r>
            <a:endParaRPr lang="ja-JP" altLang="en-US" sz="2000" dirty="0">
              <a:solidFill>
                <a:schemeClr val="bg1">
                  <a:lumMod val="50000"/>
                </a:schemeClr>
              </a:solidFill>
              <a:latin typeface="HGP創英角ｺﾞｼｯｸUB" pitchFamily="50" charset="-128"/>
              <a:ea typeface="HGP創英角ｺﾞｼｯｸUB" pitchFamily="50" charset="-128"/>
            </a:endParaRPr>
          </a:p>
          <a:p>
            <a:pPr marL="358775" indent="-358775">
              <a:spcBef>
                <a:spcPts val="600"/>
              </a:spcBef>
              <a:defRPr/>
            </a:pPr>
            <a:r>
              <a:rPr lang="ja-JP" altLang="en-US" sz="2800" dirty="0">
                <a:solidFill>
                  <a:srgbClr val="D5000F"/>
                </a:solidFill>
                <a:latin typeface="HGP創英角ｺﾞｼｯｸUB" pitchFamily="50" charset="-128"/>
                <a:ea typeface="HGP創英角ｺﾞｼｯｸUB" pitchFamily="50" charset="-128"/>
              </a:rPr>
              <a:t>④</a:t>
            </a:r>
            <a:r>
              <a:rPr lang="en-US" altLang="ja-JP" sz="2800" dirty="0">
                <a:solidFill>
                  <a:srgbClr val="D5000F"/>
                </a:solidFill>
                <a:latin typeface="HGP創英角ｺﾞｼｯｸUB" pitchFamily="50" charset="-128"/>
                <a:ea typeface="HGP創英角ｺﾞｼｯｸUB" pitchFamily="50" charset="-128"/>
              </a:rPr>
              <a:t>	</a:t>
            </a:r>
            <a:r>
              <a:rPr lang="ja-JP" altLang="en-US" sz="2800" dirty="0">
                <a:solidFill>
                  <a:srgbClr val="D5000F"/>
                </a:solidFill>
                <a:latin typeface="HGP創英角ｺﾞｼｯｸUB" pitchFamily="50" charset="-128"/>
                <a:ea typeface="HGP創英角ｺﾞｼｯｸUB" pitchFamily="50" charset="-128"/>
              </a:rPr>
              <a:t>未使用の注射針</a:t>
            </a:r>
          </a:p>
        </p:txBody>
      </p:sp>
      <p:sp>
        <p:nvSpPr>
          <p:cNvPr id="37901" name="正方形/長方形 13"/>
          <p:cNvSpPr>
            <a:spLocks noChangeArrowheads="1"/>
          </p:cNvSpPr>
          <p:nvPr/>
        </p:nvSpPr>
        <p:spPr bwMode="auto">
          <a:xfrm>
            <a:off x="3152775" y="6589713"/>
            <a:ext cx="5599113" cy="15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pp.70-71</a:t>
            </a:r>
            <a:r>
              <a:rPr lang="ja-JP" altLang="en-US" sz="1000" b="1">
                <a:solidFill>
                  <a:srgbClr val="262626"/>
                </a:solidFill>
              </a:rPr>
              <a:t>，学研メディカル秀潤社，東京</a:t>
            </a:r>
            <a:endParaRPr lang="en-US" altLang="ja-JP" sz="1000" b="1">
              <a:solidFill>
                <a:srgbClr val="262626"/>
              </a:solidFill>
            </a:endParaRPr>
          </a:p>
        </p:txBody>
      </p:sp>
      <p:sp>
        <p:nvSpPr>
          <p:cNvPr id="13" name="Text Box 21"/>
          <p:cNvSpPr txBox="1">
            <a:spLocks noChangeArrowheads="1"/>
          </p:cNvSpPr>
          <p:nvPr/>
        </p:nvSpPr>
        <p:spPr bwMode="auto">
          <a:xfrm>
            <a:off x="4171950" y="5778500"/>
            <a:ext cx="4122738" cy="433388"/>
          </a:xfrm>
          <a:prstGeom prst="rect">
            <a:avLst/>
          </a:prstGeom>
          <a:noFill/>
          <a:ln w="9525">
            <a:noFill/>
            <a:miter lim="800000"/>
            <a:headEnd/>
            <a:tailEnd/>
          </a:ln>
        </p:spPr>
        <p:txBody>
          <a:bodyPr lIns="90000" tIns="46800" rIns="90000" bIns="46800">
            <a:spAutoFit/>
          </a:bodyPr>
          <a:lstStyle/>
          <a:p>
            <a:pPr marL="152400" indent="-152400">
              <a:defRPr/>
            </a:pPr>
            <a:r>
              <a:rPr lang="en-US" altLang="ja-JP" sz="1100" b="1" dirty="0">
                <a:latin typeface="+mn-ea"/>
                <a:ea typeface="+mn-ea"/>
              </a:rPr>
              <a:t>※</a:t>
            </a:r>
            <a:r>
              <a:rPr lang="ja-JP" altLang="en-US" sz="1100" b="1" dirty="0">
                <a:latin typeface="+mn-ea"/>
                <a:ea typeface="+mn-ea"/>
              </a:rPr>
              <a:t>ガーゼや紙おむつは，血液や体液などによって汚染された場合，感染性廃棄物として扱います。</a:t>
            </a:r>
          </a:p>
        </p:txBody>
      </p:sp>
      <p:sp>
        <p:nvSpPr>
          <p:cNvPr id="15" name="正方形/長方形 14">
            <a:extLst>
              <a:ext uri="{FF2B5EF4-FFF2-40B4-BE49-F238E27FC236}">
                <a16:creationId xmlns:a16="http://schemas.microsoft.com/office/drawing/2014/main" id="{FB368EA5-1BD4-41FE-90E4-2BB11A37521E}"/>
              </a:ext>
            </a:extLst>
          </p:cNvPr>
          <p:cNvSpPr/>
          <p:nvPr/>
        </p:nvSpPr>
        <p:spPr>
          <a:xfrm>
            <a:off x="540738" y="6119049"/>
            <a:ext cx="2626821" cy="510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ln w="3175"/>
                <a:solidFill>
                  <a:schemeClr val="tx1"/>
                </a:solidFill>
                <a:effectLst>
                  <a:outerShdw blurRad="50800" dist="38100" dir="2700000" algn="tl" rotWithShape="0">
                    <a:prstClr val="black">
                      <a:alpha val="40000"/>
                    </a:prstClr>
                  </a:outerShdw>
                </a:effectLst>
                <a:latin typeface="+mj-ea"/>
                <a:ea typeface="+mj-ea"/>
              </a:rPr>
              <a:t>ブラックジャックによろしく　佐藤秀峰</a:t>
            </a:r>
          </a:p>
          <a:p>
            <a:r>
              <a:rPr kumimoji="1" lang="en-US" altLang="ja-JP" sz="1200" dirty="0">
                <a:ln w="3175"/>
                <a:solidFill>
                  <a:schemeClr val="tx1"/>
                </a:solidFill>
                <a:effectLst>
                  <a:outerShdw blurRad="50800" dist="38100" dir="2700000" algn="tl" rotWithShape="0">
                    <a:prstClr val="black">
                      <a:alpha val="40000"/>
                    </a:prstClr>
                  </a:outerShdw>
                </a:effectLst>
                <a:latin typeface="+mj-ea"/>
                <a:ea typeface="+mj-ea"/>
              </a:rPr>
              <a:t>https://densho810.com/free/</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4BE8C-8398-F1CA-624D-62E52CE5D552}"/>
            </a:ext>
          </a:extLst>
        </p:cNvPr>
        <p:cNvGrpSpPr/>
        <p:nvPr/>
      </p:nvGrpSpPr>
      <p:grpSpPr>
        <a:xfrm>
          <a:off x="0" y="0"/>
          <a:ext cx="0" cy="0"/>
          <a:chOff x="0" y="0"/>
          <a:chExt cx="0" cy="0"/>
        </a:xfrm>
      </p:grpSpPr>
      <p:pic>
        <p:nvPicPr>
          <p:cNvPr id="38914" name="図 12">
            <a:extLst>
              <a:ext uri="{FF2B5EF4-FFF2-40B4-BE49-F238E27FC236}">
                <a16:creationId xmlns:a16="http://schemas.microsoft.com/office/drawing/2014/main" id="{759B04FD-9535-DEAB-E5D4-25766FA1A5DE}"/>
              </a:ext>
            </a:extLst>
          </p:cNvPr>
          <p:cNvPicPr>
            <a:picLocks noChangeAspect="1"/>
          </p:cNvPicPr>
          <p:nvPr/>
        </p:nvPicPr>
        <p:blipFill>
          <a:blip r:embed="rId3" cstate="print">
            <a:extLst>
              <a:ext uri="{28A0092B-C50C-407E-A947-70E740481C1C}">
                <a14:useLocalDpi xmlns:a14="http://schemas.microsoft.com/office/drawing/2010/main" val="0"/>
              </a:ext>
            </a:extLst>
          </a:blip>
          <a:srcRect t="22711" r="11013" b="22201"/>
          <a:stretch/>
        </p:blipFill>
        <p:spPr bwMode="auto">
          <a:xfrm>
            <a:off x="611731" y="3584504"/>
            <a:ext cx="4265066" cy="26417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915" name="図 13">
            <a:extLst>
              <a:ext uri="{FF2B5EF4-FFF2-40B4-BE49-F238E27FC236}">
                <a16:creationId xmlns:a16="http://schemas.microsoft.com/office/drawing/2014/main" id="{949B08CD-89D3-E162-9339-2A3B3C648A72}"/>
              </a:ext>
            </a:extLst>
          </p:cNvPr>
          <p:cNvPicPr>
            <a:picLocks noChangeAspect="1"/>
          </p:cNvPicPr>
          <p:nvPr/>
        </p:nvPicPr>
        <p:blipFill>
          <a:blip r:embed="rId4" cstate="print">
            <a:extLst>
              <a:ext uri="{28A0092B-C50C-407E-A947-70E740481C1C}">
                <a14:useLocalDpi xmlns:a14="http://schemas.microsoft.com/office/drawing/2010/main" val="0"/>
              </a:ext>
            </a:extLst>
          </a:blip>
          <a:srcRect t="14938" b="15670"/>
          <a:stretch/>
        </p:blipFill>
        <p:spPr bwMode="auto">
          <a:xfrm>
            <a:off x="4579432" y="3429000"/>
            <a:ext cx="4202576" cy="29162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16" name="Rectangle 2">
            <a:extLst>
              <a:ext uri="{FF2B5EF4-FFF2-40B4-BE49-F238E27FC236}">
                <a16:creationId xmlns:a16="http://schemas.microsoft.com/office/drawing/2014/main" id="{286F32F4-23DF-4766-DC31-EBA1A94790B3}"/>
              </a:ext>
            </a:extLst>
          </p:cNvPr>
          <p:cNvSpPr>
            <a:spLocks noGrp="1" noChangeArrowheads="1"/>
          </p:cNvSpPr>
          <p:nvPr>
            <p:ph type="title"/>
          </p:nvPr>
        </p:nvSpPr>
        <p:spPr/>
        <p:txBody>
          <a:bodyPr/>
          <a:lstStyle/>
          <a:p>
            <a:pPr eaLnBrk="1" hangingPunct="1"/>
            <a:r>
              <a:rPr lang="en-US" altLang="ja-JP"/>
              <a:t>⑥</a:t>
            </a:r>
            <a:r>
              <a:rPr lang="ja-JP" altLang="en-US"/>
              <a:t>医療廃棄物管理</a:t>
            </a:r>
          </a:p>
        </p:txBody>
      </p:sp>
      <p:sp>
        <p:nvSpPr>
          <p:cNvPr id="58373" name="スライド番号プレースホルダー 1">
            <a:extLst>
              <a:ext uri="{FF2B5EF4-FFF2-40B4-BE49-F238E27FC236}">
                <a16:creationId xmlns:a16="http://schemas.microsoft.com/office/drawing/2014/main" id="{CE24517D-F2B2-E4DD-1FC3-E3092A75B1C0}"/>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CA38E32A-DE61-4F1A-9AB9-09FBCB86293A}" type="slidenum">
              <a:rPr lang="ja-JP" altLang="en-US"/>
              <a:pPr eaLnBrk="1" hangingPunct="1"/>
              <a:t>26</a:t>
            </a:fld>
            <a:endParaRPr lang="en-US" altLang="ja-JP"/>
          </a:p>
        </p:txBody>
      </p:sp>
      <p:sp>
        <p:nvSpPr>
          <p:cNvPr id="12" name="角丸四角形 11">
            <a:extLst>
              <a:ext uri="{FF2B5EF4-FFF2-40B4-BE49-F238E27FC236}">
                <a16:creationId xmlns:a16="http://schemas.microsoft.com/office/drawing/2014/main" id="{7AC896C8-204A-975A-278E-D5FF551E2071}"/>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sp>
        <p:nvSpPr>
          <p:cNvPr id="15" name="Rectangle 29">
            <a:extLst>
              <a:ext uri="{FF2B5EF4-FFF2-40B4-BE49-F238E27FC236}">
                <a16:creationId xmlns:a16="http://schemas.microsoft.com/office/drawing/2014/main" id="{59D1C551-781C-396D-F8FD-D7E13D18C0BC}"/>
              </a:ext>
            </a:extLst>
          </p:cNvPr>
          <p:cNvSpPr>
            <a:spLocks noChangeArrowheads="1"/>
          </p:cNvSpPr>
          <p:nvPr/>
        </p:nvSpPr>
        <p:spPr bwMode="auto">
          <a:xfrm>
            <a:off x="457200" y="1122363"/>
            <a:ext cx="3986213" cy="450850"/>
          </a:xfrm>
          <a:prstGeom prst="rect">
            <a:avLst/>
          </a:prstGeom>
          <a:solidFill>
            <a:srgbClr val="E54283"/>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感染性廃棄物の判断のポイント</a:t>
            </a:r>
          </a:p>
        </p:txBody>
      </p:sp>
      <p:sp>
        <p:nvSpPr>
          <p:cNvPr id="17" name="正方形/長方形 16">
            <a:extLst>
              <a:ext uri="{FF2B5EF4-FFF2-40B4-BE49-F238E27FC236}">
                <a16:creationId xmlns:a16="http://schemas.microsoft.com/office/drawing/2014/main" id="{5C388D06-5426-A0E3-2980-48B8EDC9405E}"/>
              </a:ext>
            </a:extLst>
          </p:cNvPr>
          <p:cNvSpPr/>
          <p:nvPr/>
        </p:nvSpPr>
        <p:spPr>
          <a:xfrm>
            <a:off x="533400" y="1847850"/>
            <a:ext cx="8153400" cy="1425647"/>
          </a:xfrm>
          <a:prstGeom prst="rect">
            <a:avLst/>
          </a:prstGeom>
        </p:spPr>
        <p:txBody>
          <a:bodyPr>
            <a:spAutoFit/>
          </a:bodyPr>
          <a:lstStyle/>
          <a:p>
            <a:pPr marL="176213" indent="-176213">
              <a:lnSpc>
                <a:spcPct val="114000"/>
              </a:lnSpc>
              <a:spcBef>
                <a:spcPts val="600"/>
              </a:spcBef>
              <a:buFont typeface="Symbol" pitchFamily="18" charset="2"/>
              <a:buChar char="·"/>
              <a:defRPr/>
            </a:pPr>
            <a:r>
              <a:rPr lang="ja-JP" altLang="en-US" sz="2000" b="1" dirty="0">
                <a:latin typeface="Arial" charset="0"/>
                <a:ea typeface="ＭＳ Ｐゴシック" charset="-128"/>
              </a:rPr>
              <a:t>感染性廃棄物かどうかは，「形状」「排出場所」「感染症の種類」の観点</a:t>
            </a:r>
            <a:br>
              <a:rPr lang="en-US" altLang="ja-JP" sz="2000" b="1" dirty="0">
                <a:latin typeface="Arial" charset="0"/>
                <a:ea typeface="ＭＳ Ｐゴシック" charset="-128"/>
              </a:rPr>
            </a:br>
            <a:r>
              <a:rPr lang="ja-JP" altLang="en-US" sz="2000" b="1" dirty="0">
                <a:latin typeface="Arial" charset="0"/>
                <a:ea typeface="ＭＳ Ｐゴシック" charset="-128"/>
              </a:rPr>
              <a:t>から判断する</a:t>
            </a:r>
            <a:r>
              <a:rPr lang="ja-JP" altLang="en-US" sz="2800" dirty="0">
                <a:solidFill>
                  <a:srgbClr val="D5000F"/>
                </a:solidFill>
                <a:latin typeface="+mj-ea"/>
                <a:ea typeface="+mj-ea"/>
              </a:rPr>
              <a:t>「感染性廃棄物の判断フロー」</a:t>
            </a:r>
            <a:r>
              <a:rPr lang="ja-JP" altLang="en-US" sz="2000" b="1" dirty="0">
                <a:latin typeface="Arial" charset="0"/>
                <a:ea typeface="ＭＳ Ｐゴシック" charset="-128"/>
              </a:rPr>
              <a:t>で確認した後，</a:t>
            </a:r>
            <a:r>
              <a:rPr lang="ja-JP" altLang="en-US" sz="2800" dirty="0">
                <a:solidFill>
                  <a:srgbClr val="D5000F"/>
                </a:solidFill>
                <a:latin typeface="+mj-ea"/>
                <a:ea typeface="+mj-ea"/>
              </a:rPr>
              <a:t>「非感染性廃棄物の判断フロー」</a:t>
            </a:r>
            <a:r>
              <a:rPr lang="ja-JP" altLang="en-US" sz="2000" b="1" dirty="0">
                <a:latin typeface="Arial" charset="0"/>
                <a:ea typeface="ＭＳ Ｐゴシック" charset="-128"/>
              </a:rPr>
              <a:t>で再確認します。</a:t>
            </a:r>
          </a:p>
        </p:txBody>
      </p:sp>
      <p:sp>
        <p:nvSpPr>
          <p:cNvPr id="38921" name="正方形/長方形 13">
            <a:extLst>
              <a:ext uri="{FF2B5EF4-FFF2-40B4-BE49-F238E27FC236}">
                <a16:creationId xmlns:a16="http://schemas.microsoft.com/office/drawing/2014/main" id="{9530A4F3-EF25-38CF-D1CD-81E837B8D305}"/>
              </a:ext>
            </a:extLst>
          </p:cNvPr>
          <p:cNvSpPr>
            <a:spLocks noChangeArrowheads="1"/>
          </p:cNvSpPr>
          <p:nvPr/>
        </p:nvSpPr>
        <p:spPr bwMode="auto">
          <a:xfrm>
            <a:off x="3152775" y="6589713"/>
            <a:ext cx="5599113" cy="15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pp.70-71</a:t>
            </a:r>
            <a:r>
              <a:rPr lang="ja-JP" altLang="en-US" sz="1000" b="1">
                <a:solidFill>
                  <a:srgbClr val="262626"/>
                </a:solidFill>
              </a:rPr>
              <a:t>，学研メディカル秀潤社，東京</a:t>
            </a:r>
            <a:endParaRPr lang="en-US" altLang="ja-JP" sz="1000" b="1">
              <a:solidFill>
                <a:srgbClr val="262626"/>
              </a:solidFill>
            </a:endParaRPr>
          </a:p>
        </p:txBody>
      </p:sp>
    </p:spTree>
    <p:extLst>
      <p:ext uri="{BB962C8B-B14F-4D97-AF65-F5344CB8AC3E}">
        <p14:creationId xmlns:p14="http://schemas.microsoft.com/office/powerpoint/2010/main" val="1747908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ja-JP"/>
              <a:t>⑥</a:t>
            </a:r>
            <a:r>
              <a:rPr lang="ja-JP" altLang="en-US"/>
              <a:t>医療廃棄物管理</a:t>
            </a:r>
          </a:p>
        </p:txBody>
      </p:sp>
      <p:sp>
        <p:nvSpPr>
          <p:cNvPr id="58373"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C5845F53-A7E9-40AD-87C5-ECC7302E1895}" type="slidenum">
              <a:rPr lang="ja-JP" altLang="en-US"/>
              <a:pPr eaLnBrk="1" hangingPunct="1"/>
              <a:t>27</a:t>
            </a:fld>
            <a:endParaRPr lang="en-US" altLang="ja-JP"/>
          </a:p>
        </p:txBody>
      </p:sp>
      <p:sp>
        <p:nvSpPr>
          <p:cNvPr id="12" name="角丸四角形 11"/>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grpSp>
        <p:nvGrpSpPr>
          <p:cNvPr id="39941" name="グループ化 10"/>
          <p:cNvGrpSpPr>
            <a:grpSpLocks/>
          </p:cNvGrpSpPr>
          <p:nvPr/>
        </p:nvGrpSpPr>
        <p:grpSpPr bwMode="auto">
          <a:xfrm>
            <a:off x="252413" y="1098550"/>
            <a:ext cx="8639175" cy="5265738"/>
            <a:chOff x="252413" y="2195535"/>
            <a:chExt cx="8639175" cy="4270374"/>
          </a:xfrm>
        </p:grpSpPr>
        <p:sp>
          <p:nvSpPr>
            <p:cNvPr id="13" name="角丸四角形 12"/>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 name="角丸四角形 13"/>
            <p:cNvSpPr/>
            <p:nvPr/>
          </p:nvSpPr>
          <p:spPr>
            <a:xfrm>
              <a:off x="252413" y="2195535"/>
              <a:ext cx="8639175" cy="4270374"/>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39942" name="Text Box 13"/>
          <p:cNvSpPr txBox="1">
            <a:spLocks noChangeArrowheads="1"/>
          </p:cNvSpPr>
          <p:nvPr/>
        </p:nvSpPr>
        <p:spPr bwMode="auto">
          <a:xfrm>
            <a:off x="457200" y="1177925"/>
            <a:ext cx="2792413"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b="1"/>
              <a:t>■感染性廃棄物の判断フロー</a:t>
            </a:r>
          </a:p>
        </p:txBody>
      </p:sp>
      <p:grpSp>
        <p:nvGrpSpPr>
          <p:cNvPr id="4" name="グループ化 3"/>
          <p:cNvGrpSpPr>
            <a:grpSpLocks/>
          </p:cNvGrpSpPr>
          <p:nvPr/>
        </p:nvGrpSpPr>
        <p:grpSpPr bwMode="auto">
          <a:xfrm>
            <a:off x="781050" y="1557338"/>
            <a:ext cx="7610475" cy="4589462"/>
            <a:chOff x="781050" y="1557338"/>
            <a:chExt cx="7610738" cy="4588759"/>
          </a:xfrm>
        </p:grpSpPr>
        <p:sp>
          <p:nvSpPr>
            <p:cNvPr id="19" name="テキスト ボックス 18"/>
            <p:cNvSpPr txBox="1"/>
            <p:nvPr/>
          </p:nvSpPr>
          <p:spPr>
            <a:xfrm>
              <a:off x="781050" y="1557338"/>
              <a:ext cx="6410547" cy="1420594"/>
            </a:xfrm>
            <a:prstGeom prst="rect">
              <a:avLst/>
            </a:prstGeom>
            <a:solidFill>
              <a:schemeClr val="bg1">
                <a:lumMod val="95000"/>
              </a:schemeClr>
            </a:solidFill>
            <a:ln w="12700">
              <a:solidFill>
                <a:schemeClr val="tx1"/>
              </a:solidFill>
            </a:ln>
          </p:spPr>
          <p:txBody>
            <a:bodyPr>
              <a:spAutoFit/>
            </a:bodyPr>
            <a:lstStyle/>
            <a:p>
              <a:pPr marL="203200" indent="-203200">
                <a:spcBef>
                  <a:spcPts val="200"/>
                </a:spcBef>
                <a:defRPr/>
              </a:pPr>
              <a:r>
                <a:rPr lang="en-US" altLang="ja-JP" sz="1300" b="1" dirty="0">
                  <a:latin typeface="Arial" charset="0"/>
                  <a:ea typeface="ＭＳ Ｐゴシック" charset="-128"/>
                </a:rPr>
                <a:t>【STEP1】</a:t>
              </a:r>
              <a:r>
                <a:rPr lang="ja-JP" altLang="en-US" sz="1300" b="1" dirty="0">
                  <a:latin typeface="Arial" charset="0"/>
                  <a:ea typeface="ＭＳ Ｐゴシック" charset="-128"/>
                </a:rPr>
                <a:t>（形状）</a:t>
              </a:r>
              <a:endParaRPr lang="en-US" altLang="ja-JP" sz="1300" b="1" dirty="0">
                <a:latin typeface="Arial" charset="0"/>
                <a:ea typeface="ＭＳ Ｐゴシック" charset="-128"/>
              </a:endParaRPr>
            </a:p>
            <a:p>
              <a:pPr marL="203200" indent="-203200">
                <a:spcBef>
                  <a:spcPts val="200"/>
                </a:spcBef>
                <a:defRPr/>
              </a:pPr>
              <a:r>
                <a:rPr lang="en-US" altLang="ja-JP" sz="1300" b="1" dirty="0">
                  <a:latin typeface="Arial" charset="0"/>
                  <a:ea typeface="ＭＳ Ｐゴシック" charset="-128"/>
                </a:rPr>
                <a:t>	</a:t>
              </a:r>
              <a:r>
                <a:rPr lang="ja-JP" altLang="en-US" sz="1300" b="1" dirty="0">
                  <a:latin typeface="Arial" charset="0"/>
                  <a:ea typeface="ＭＳ Ｐゴシック" charset="-128"/>
                </a:rPr>
                <a:t>廃棄物が以下のいずれかに該当する</a:t>
              </a:r>
              <a:endParaRPr lang="en-US" altLang="ja-JP" sz="1300" b="1" dirty="0">
                <a:latin typeface="Arial" charset="0"/>
                <a:ea typeface="ＭＳ Ｐゴシック" charset="-128"/>
              </a:endParaRPr>
            </a:p>
            <a:p>
              <a:pPr marL="203200" indent="-203200">
                <a:spcBef>
                  <a:spcPts val="200"/>
                </a:spcBef>
                <a:defRPr/>
              </a:pPr>
              <a:r>
                <a:rPr lang="ja-JP" altLang="en-US" sz="1300" b="1" dirty="0">
                  <a:latin typeface="Arial" charset="0"/>
                  <a:ea typeface="ＭＳ Ｐゴシック" charset="-128"/>
                </a:rPr>
                <a:t>①</a:t>
              </a:r>
              <a:r>
                <a:rPr lang="en-US" altLang="ja-JP" sz="1300" b="1" dirty="0">
                  <a:latin typeface="Arial" charset="0"/>
                  <a:ea typeface="ＭＳ Ｐゴシック" charset="-128"/>
                </a:rPr>
                <a:t>	</a:t>
              </a:r>
              <a:r>
                <a:rPr lang="ja-JP" altLang="en-US" sz="1300" b="1" dirty="0">
                  <a:latin typeface="Arial" charset="0"/>
                  <a:ea typeface="ＭＳ Ｐゴシック" charset="-128"/>
                </a:rPr>
                <a:t>血液，血清，血漿および体液（精液を含む）（以下「血液など」という）</a:t>
              </a:r>
              <a:endParaRPr lang="en-US" altLang="ja-JP" sz="1300" b="1" dirty="0">
                <a:latin typeface="Arial" charset="0"/>
                <a:ea typeface="ＭＳ Ｐゴシック" charset="-128"/>
              </a:endParaRPr>
            </a:p>
            <a:p>
              <a:pPr marL="203200" indent="-203200">
                <a:spcBef>
                  <a:spcPts val="200"/>
                </a:spcBef>
                <a:defRPr/>
              </a:pPr>
              <a:r>
                <a:rPr lang="ja-JP" altLang="en-US" sz="1300" b="1" dirty="0">
                  <a:latin typeface="Arial" charset="0"/>
                  <a:ea typeface="ＭＳ Ｐゴシック" charset="-128"/>
                </a:rPr>
                <a:t>②</a:t>
              </a:r>
              <a:r>
                <a:rPr lang="en-US" altLang="ja-JP" sz="1300" b="1" dirty="0">
                  <a:latin typeface="Arial" charset="0"/>
                  <a:ea typeface="ＭＳ Ｐゴシック" charset="-128"/>
                </a:rPr>
                <a:t>	</a:t>
              </a:r>
              <a:r>
                <a:rPr lang="ja-JP" altLang="en-US" sz="1300" b="1" dirty="0">
                  <a:latin typeface="Arial" charset="0"/>
                  <a:ea typeface="ＭＳ Ｐゴシック" charset="-128"/>
                </a:rPr>
                <a:t>病理廃棄物（臓器，組織，皮膚など）</a:t>
              </a:r>
              <a:r>
                <a:rPr lang="ja-JP" altLang="en-US" sz="1300" b="1" baseline="20000" dirty="0">
                  <a:latin typeface="Arial" charset="0"/>
                  <a:ea typeface="ＭＳ Ｐゴシック" charset="-128"/>
                </a:rPr>
                <a:t>（注</a:t>
              </a:r>
              <a:r>
                <a:rPr lang="en-US" altLang="ja-JP" sz="1300" b="1" baseline="20000" dirty="0">
                  <a:latin typeface="Arial" charset="0"/>
                  <a:ea typeface="ＭＳ Ｐゴシック" charset="-128"/>
                </a:rPr>
                <a:t>1</a:t>
              </a:r>
              <a:r>
                <a:rPr lang="ja-JP" altLang="en-US" sz="1300" b="1" baseline="20000" dirty="0">
                  <a:latin typeface="Arial" charset="0"/>
                  <a:ea typeface="ＭＳ Ｐゴシック" charset="-128"/>
                </a:rPr>
                <a:t>）</a:t>
              </a:r>
              <a:endParaRPr lang="en-US" altLang="ja-JP" sz="1300" b="1" baseline="20000" dirty="0">
                <a:latin typeface="Arial" charset="0"/>
                <a:ea typeface="ＭＳ Ｐゴシック" charset="-128"/>
              </a:endParaRPr>
            </a:p>
            <a:p>
              <a:pPr marL="203200" indent="-203200">
                <a:spcBef>
                  <a:spcPts val="200"/>
                </a:spcBef>
                <a:defRPr/>
              </a:pPr>
              <a:r>
                <a:rPr lang="ja-JP" altLang="en-US" sz="1300" b="1" dirty="0">
                  <a:latin typeface="Arial" charset="0"/>
                  <a:ea typeface="ＭＳ Ｐゴシック" charset="-128"/>
                </a:rPr>
                <a:t>③</a:t>
              </a:r>
              <a:r>
                <a:rPr lang="en-US" altLang="ja-JP" sz="1300" b="1" dirty="0">
                  <a:latin typeface="Arial" charset="0"/>
                  <a:ea typeface="ＭＳ Ｐゴシック" charset="-128"/>
                </a:rPr>
                <a:t>	</a:t>
              </a:r>
              <a:r>
                <a:rPr lang="ja-JP" altLang="en-US" sz="1300" b="1" dirty="0">
                  <a:latin typeface="Arial" charset="0"/>
                  <a:ea typeface="ＭＳ Ｐゴシック" charset="-128"/>
                </a:rPr>
                <a:t>病原微生物に関連した試験，検査などに用いられたもの</a:t>
              </a:r>
              <a:r>
                <a:rPr lang="ja-JP" altLang="en-US" sz="1300" b="1" baseline="20000" dirty="0">
                  <a:latin typeface="Arial" charset="0"/>
                  <a:ea typeface="ＭＳ Ｐゴシック" charset="-128"/>
                </a:rPr>
                <a:t>（注</a:t>
              </a:r>
              <a:r>
                <a:rPr lang="en-US" altLang="ja-JP" sz="1300" b="1" baseline="20000" dirty="0">
                  <a:latin typeface="Arial" charset="0"/>
                  <a:ea typeface="ＭＳ Ｐゴシック" charset="-128"/>
                </a:rPr>
                <a:t>2</a:t>
              </a:r>
              <a:r>
                <a:rPr lang="ja-JP" altLang="en-US" sz="1300" b="1" baseline="20000" dirty="0">
                  <a:latin typeface="Arial" charset="0"/>
                  <a:ea typeface="ＭＳ Ｐゴシック" charset="-128"/>
                </a:rPr>
                <a:t>）</a:t>
              </a:r>
              <a:endParaRPr lang="en-US" altLang="ja-JP" sz="1300" b="1" baseline="20000" dirty="0">
                <a:latin typeface="Arial" charset="0"/>
                <a:ea typeface="ＭＳ Ｐゴシック" charset="-128"/>
              </a:endParaRPr>
            </a:p>
            <a:p>
              <a:pPr marL="203200" indent="-203200">
                <a:spcBef>
                  <a:spcPts val="200"/>
                </a:spcBef>
                <a:defRPr/>
              </a:pPr>
              <a:r>
                <a:rPr lang="ja-JP" altLang="en-US" sz="1300" b="1" dirty="0">
                  <a:latin typeface="Arial" charset="0"/>
                  <a:ea typeface="ＭＳ Ｐゴシック" charset="-128"/>
                </a:rPr>
                <a:t>④</a:t>
              </a:r>
              <a:r>
                <a:rPr lang="en-US" altLang="ja-JP" sz="1300" b="1" dirty="0">
                  <a:latin typeface="Arial" charset="0"/>
                  <a:ea typeface="ＭＳ Ｐゴシック" charset="-128"/>
                </a:rPr>
                <a:t>	</a:t>
              </a:r>
              <a:r>
                <a:rPr lang="ja-JP" altLang="en-US" sz="1300" b="1" dirty="0">
                  <a:latin typeface="Arial" charset="0"/>
                  <a:ea typeface="ＭＳ Ｐゴシック" charset="-128"/>
                </a:rPr>
                <a:t>血液などが付着している鋭利なもの（破損したガラスくずを含む）</a:t>
              </a:r>
              <a:r>
                <a:rPr lang="ja-JP" altLang="en-US" sz="1300" b="1" baseline="20000" dirty="0">
                  <a:latin typeface="Arial" charset="0"/>
                  <a:ea typeface="ＭＳ Ｐゴシック" charset="-128"/>
                </a:rPr>
                <a:t>（注</a:t>
              </a:r>
              <a:r>
                <a:rPr lang="en-US" altLang="ja-JP" sz="1300" b="1" baseline="20000" dirty="0">
                  <a:latin typeface="Arial" charset="0"/>
                  <a:ea typeface="ＭＳ Ｐゴシック" charset="-128"/>
                </a:rPr>
                <a:t>3</a:t>
              </a:r>
              <a:r>
                <a:rPr lang="ja-JP" altLang="en-US" sz="1300" b="1" baseline="20000" dirty="0">
                  <a:latin typeface="Arial" charset="0"/>
                  <a:ea typeface="ＭＳ Ｐゴシック" charset="-128"/>
                </a:rPr>
                <a:t>）</a:t>
              </a:r>
            </a:p>
          </p:txBody>
        </p:sp>
        <p:sp>
          <p:nvSpPr>
            <p:cNvPr id="20" name="テキスト ボックス 19"/>
            <p:cNvSpPr txBox="1"/>
            <p:nvPr/>
          </p:nvSpPr>
          <p:spPr>
            <a:xfrm>
              <a:off x="781050" y="3233481"/>
              <a:ext cx="6410547" cy="719027"/>
            </a:xfrm>
            <a:prstGeom prst="rect">
              <a:avLst/>
            </a:prstGeom>
            <a:solidFill>
              <a:schemeClr val="bg1">
                <a:lumMod val="85000"/>
              </a:schemeClr>
            </a:solidFill>
            <a:ln w="12700">
              <a:solidFill>
                <a:schemeClr val="tx1"/>
              </a:solidFill>
            </a:ln>
          </p:spPr>
          <p:txBody>
            <a:bodyPr>
              <a:spAutoFit/>
            </a:bodyPr>
            <a:lstStyle/>
            <a:p>
              <a:pPr marL="179388" indent="-179388">
                <a:spcBef>
                  <a:spcPts val="200"/>
                </a:spcBef>
                <a:defRPr/>
              </a:pPr>
              <a:r>
                <a:rPr lang="en-US" altLang="ja-JP" sz="1300" b="1" dirty="0">
                  <a:latin typeface="Arial" charset="0"/>
                  <a:ea typeface="ＭＳ Ｐゴシック" charset="-128"/>
                </a:rPr>
                <a:t>【STEP2】</a:t>
              </a:r>
              <a:r>
                <a:rPr lang="ja-JP" altLang="en-US" sz="1300" b="1" dirty="0">
                  <a:latin typeface="Arial" charset="0"/>
                  <a:ea typeface="ＭＳ Ｐゴシック" charset="-128"/>
                </a:rPr>
                <a:t>（排出場所）</a:t>
              </a:r>
              <a:endParaRPr lang="en-US" altLang="ja-JP" sz="1300" b="1" dirty="0">
                <a:latin typeface="Arial" charset="0"/>
                <a:ea typeface="ＭＳ Ｐゴシック" charset="-128"/>
              </a:endParaRPr>
            </a:p>
            <a:p>
              <a:pPr marL="179388" indent="-179388">
                <a:spcBef>
                  <a:spcPts val="200"/>
                </a:spcBef>
                <a:defRPr/>
              </a:pPr>
              <a:r>
                <a:rPr lang="en-US" altLang="ja-JP" sz="1300" b="1" dirty="0">
                  <a:latin typeface="Arial" charset="0"/>
                  <a:ea typeface="ＭＳ Ｐゴシック" charset="-128"/>
                </a:rPr>
                <a:t>	</a:t>
              </a:r>
              <a:r>
                <a:rPr lang="ja-JP" altLang="en-US" sz="1300" b="1" dirty="0">
                  <a:latin typeface="Arial" charset="0"/>
                  <a:ea typeface="ＭＳ Ｐゴシック" charset="-128"/>
                </a:rPr>
                <a:t>感染症病床</a:t>
              </a:r>
              <a:r>
                <a:rPr lang="ja-JP" altLang="en-US" sz="1300" b="1" baseline="20000" dirty="0">
                  <a:latin typeface="Arial" charset="0"/>
                  <a:ea typeface="ＭＳ Ｐゴシック" charset="-128"/>
                </a:rPr>
                <a:t>（注</a:t>
              </a:r>
              <a:r>
                <a:rPr lang="en-US" altLang="ja-JP" sz="1300" b="1" baseline="20000" dirty="0">
                  <a:latin typeface="Arial" charset="0"/>
                  <a:ea typeface="ＭＳ Ｐゴシック" charset="-128"/>
                </a:rPr>
                <a:t>4</a:t>
              </a:r>
              <a:r>
                <a:rPr lang="ja-JP" altLang="en-US" sz="1300" b="1" baseline="20000" dirty="0">
                  <a:latin typeface="Arial" charset="0"/>
                  <a:ea typeface="ＭＳ Ｐゴシック" charset="-128"/>
                </a:rPr>
                <a:t>）</a:t>
              </a:r>
              <a:r>
                <a:rPr lang="ja-JP" altLang="en-US" sz="1300" b="1" dirty="0">
                  <a:latin typeface="Arial" charset="0"/>
                  <a:ea typeface="ＭＳ Ｐゴシック" charset="-128"/>
                </a:rPr>
                <a:t>，結核病床，手術室，緊急外来，集中治療室および検査室において，</a:t>
              </a:r>
              <a:br>
                <a:rPr lang="en-US" altLang="ja-JP" sz="1300" b="1" dirty="0">
                  <a:latin typeface="Arial" charset="0"/>
                  <a:ea typeface="ＭＳ Ｐゴシック" charset="-128"/>
                </a:rPr>
              </a:br>
              <a:r>
                <a:rPr lang="ja-JP" altLang="en-US" sz="1300" b="1" dirty="0">
                  <a:latin typeface="Arial" charset="0"/>
                  <a:ea typeface="ＭＳ Ｐゴシック" charset="-128"/>
                </a:rPr>
                <a:t>治療，検査などに使用された後，排出されたもの</a:t>
              </a:r>
            </a:p>
          </p:txBody>
        </p:sp>
        <p:sp>
          <p:nvSpPr>
            <p:cNvPr id="21" name="テキスト ボックス 20"/>
            <p:cNvSpPr txBox="1"/>
            <p:nvPr/>
          </p:nvSpPr>
          <p:spPr>
            <a:xfrm>
              <a:off x="781050" y="4208057"/>
              <a:ext cx="6410547" cy="1344406"/>
            </a:xfrm>
            <a:prstGeom prst="rect">
              <a:avLst/>
            </a:prstGeom>
            <a:solidFill>
              <a:schemeClr val="bg1">
                <a:lumMod val="75000"/>
              </a:schemeClr>
            </a:solidFill>
            <a:ln w="12700">
              <a:solidFill>
                <a:schemeClr val="tx1"/>
              </a:solidFill>
            </a:ln>
          </p:spPr>
          <p:txBody>
            <a:bodyPr>
              <a:spAutoFit/>
            </a:bodyPr>
            <a:lstStyle/>
            <a:p>
              <a:pPr marL="203200" indent="-203200">
                <a:spcBef>
                  <a:spcPts val="200"/>
                </a:spcBef>
                <a:defRPr/>
              </a:pPr>
              <a:r>
                <a:rPr lang="en-US" altLang="ja-JP" sz="1300" b="1" dirty="0">
                  <a:latin typeface="Arial" charset="0"/>
                  <a:ea typeface="ＭＳ Ｐゴシック" charset="-128"/>
                </a:rPr>
                <a:t>【STEP3】</a:t>
              </a:r>
              <a:r>
                <a:rPr lang="ja-JP" altLang="en-US" sz="1300" b="1" dirty="0">
                  <a:latin typeface="Arial" charset="0"/>
                  <a:ea typeface="ＭＳ Ｐゴシック" charset="-128"/>
                </a:rPr>
                <a:t>（感染症の種類）</a:t>
              </a:r>
              <a:endParaRPr lang="en-US" altLang="ja-JP" sz="1300" b="1" dirty="0">
                <a:latin typeface="Arial" charset="0"/>
                <a:ea typeface="ＭＳ Ｐゴシック" charset="-128"/>
              </a:endParaRPr>
            </a:p>
            <a:p>
              <a:pPr marL="203200" indent="-203200">
                <a:spcBef>
                  <a:spcPts val="200"/>
                </a:spcBef>
                <a:defRPr/>
              </a:pPr>
              <a:r>
                <a:rPr lang="ja-JP" altLang="en-US" sz="1300" b="1" dirty="0">
                  <a:latin typeface="Arial" charset="0"/>
                  <a:ea typeface="ＭＳ Ｐゴシック" charset="-128"/>
                </a:rPr>
                <a:t>①</a:t>
              </a:r>
              <a:r>
                <a:rPr lang="en-US" altLang="ja-JP" sz="1300" b="1" dirty="0">
                  <a:latin typeface="Arial" charset="0"/>
                  <a:ea typeface="ＭＳ Ｐゴシック" charset="-128"/>
                </a:rPr>
                <a:t>	</a:t>
              </a:r>
              <a:r>
                <a:rPr lang="ja-JP" altLang="en-US" sz="1300" b="1" dirty="0">
                  <a:latin typeface="Arial" charset="0"/>
                  <a:ea typeface="ＭＳ Ｐゴシック" charset="-128"/>
                </a:rPr>
                <a:t>感染症法の一類，二類，三類感染症，新型インフルエンザなどの感染症，指定感染症および新感染症の治療，検査などに使用されたのち，排出されたもの</a:t>
              </a:r>
              <a:endParaRPr lang="en-US" altLang="ja-JP" sz="1300" b="1" dirty="0">
                <a:latin typeface="Arial" charset="0"/>
                <a:ea typeface="ＭＳ Ｐゴシック" charset="-128"/>
              </a:endParaRPr>
            </a:p>
            <a:p>
              <a:pPr marL="203200" indent="-203200">
                <a:spcBef>
                  <a:spcPts val="200"/>
                </a:spcBef>
                <a:defRPr/>
              </a:pPr>
              <a:r>
                <a:rPr lang="ja-JP" altLang="en-US" sz="1300" b="1" dirty="0">
                  <a:latin typeface="Arial" charset="0"/>
                  <a:ea typeface="ＭＳ Ｐゴシック" charset="-128"/>
                </a:rPr>
                <a:t>②</a:t>
              </a:r>
              <a:r>
                <a:rPr lang="en-US" altLang="ja-JP" sz="1300" b="1" dirty="0">
                  <a:latin typeface="Arial" charset="0"/>
                  <a:ea typeface="ＭＳ Ｐゴシック" charset="-128"/>
                </a:rPr>
                <a:t>	</a:t>
              </a:r>
              <a:r>
                <a:rPr lang="ja-JP" altLang="en-US" sz="1300" b="1" dirty="0">
                  <a:latin typeface="Arial" charset="0"/>
                  <a:ea typeface="ＭＳ Ｐゴシック" charset="-128"/>
                </a:rPr>
                <a:t>感染症法の四類および五類感染症の治療，検査などに使用されたのち，排出された</a:t>
              </a:r>
              <a:br>
                <a:rPr lang="en-US" altLang="ja-JP" sz="1300" b="1" dirty="0">
                  <a:latin typeface="Arial" charset="0"/>
                  <a:ea typeface="ＭＳ Ｐゴシック" charset="-128"/>
                </a:rPr>
              </a:br>
              <a:r>
                <a:rPr lang="ja-JP" altLang="en-US" sz="1300" b="1" dirty="0">
                  <a:latin typeface="Arial" charset="0"/>
                  <a:ea typeface="ＭＳ Ｐゴシック" charset="-128"/>
                </a:rPr>
                <a:t>医療器材など</a:t>
              </a:r>
              <a:br>
                <a:rPr lang="en-US" altLang="ja-JP" sz="1300" b="1" dirty="0">
                  <a:latin typeface="Arial" charset="0"/>
                  <a:ea typeface="ＭＳ Ｐゴシック" charset="-128"/>
                </a:rPr>
              </a:br>
              <a:r>
                <a:rPr lang="ja-JP" altLang="en-US" sz="1300" b="1" dirty="0">
                  <a:latin typeface="Arial" charset="0"/>
                  <a:ea typeface="ＭＳ Ｐゴシック" charset="-128"/>
                </a:rPr>
                <a:t>（ただし，紙おむつについては特定の感染症にかかわるものなどに限る）</a:t>
              </a:r>
              <a:r>
                <a:rPr lang="ja-JP" altLang="en-US" sz="1300" b="1" baseline="20000" dirty="0">
                  <a:latin typeface="Arial" charset="0"/>
                  <a:ea typeface="ＭＳ Ｐゴシック" charset="-128"/>
                </a:rPr>
                <a:t>（注</a:t>
              </a:r>
              <a:r>
                <a:rPr lang="en-US" altLang="ja-JP" sz="1300" b="1" baseline="20000" dirty="0">
                  <a:latin typeface="Arial" charset="0"/>
                  <a:ea typeface="ＭＳ Ｐゴシック" charset="-128"/>
                </a:rPr>
                <a:t>5</a:t>
              </a:r>
              <a:r>
                <a:rPr lang="ja-JP" altLang="en-US" sz="1300" b="1" baseline="20000" dirty="0">
                  <a:latin typeface="Arial" charset="0"/>
                  <a:ea typeface="ＭＳ Ｐゴシック" charset="-128"/>
                </a:rPr>
                <a:t>）</a:t>
              </a:r>
            </a:p>
          </p:txBody>
        </p:sp>
        <p:sp>
          <p:nvSpPr>
            <p:cNvPr id="27" name="テキスト ボックス 26"/>
            <p:cNvSpPr txBox="1"/>
            <p:nvPr/>
          </p:nvSpPr>
          <p:spPr>
            <a:xfrm>
              <a:off x="781050" y="5807543"/>
              <a:ext cx="6410325" cy="338554"/>
            </a:xfrm>
            <a:prstGeom prst="rect">
              <a:avLst/>
            </a:prstGeom>
            <a:solidFill>
              <a:schemeClr val="bg1">
                <a:lumMod val="50000"/>
              </a:schemeClr>
            </a:solidFill>
            <a:ln w="12700">
              <a:solidFill>
                <a:srgbClr val="D5000F"/>
              </a:solidFill>
            </a:ln>
            <a:scene3d>
              <a:camera prst="orthographicFront"/>
              <a:lightRig rig="threePt" dir="t"/>
            </a:scene3d>
            <a:sp3d>
              <a:bevelT h="38100"/>
            </a:sp3d>
          </p:spPr>
          <p:txBody>
            <a:bodyPr>
              <a:spAutoFit/>
            </a:bodyPr>
            <a:lstStyle/>
            <a:p>
              <a:pPr marL="179388" indent="-179388" algn="ctr">
                <a:spcBef>
                  <a:spcPts val="0"/>
                </a:spcBef>
                <a:defRPr/>
              </a:pPr>
              <a:r>
                <a:rPr lang="zh-TW" altLang="en-US" sz="1600" b="1" dirty="0">
                  <a:solidFill>
                    <a:schemeClr val="bg1"/>
                  </a:solidFill>
                  <a:latin typeface="Arial" charset="0"/>
                  <a:ea typeface="ＭＳ Ｐゴシック" charset="-128"/>
                </a:rPr>
                <a:t>非感染性廃棄物</a:t>
              </a:r>
            </a:p>
          </p:txBody>
        </p:sp>
        <p:sp>
          <p:nvSpPr>
            <p:cNvPr id="34829" name="テキスト ボックス 27"/>
            <p:cNvSpPr txBox="1">
              <a:spLocks noChangeArrowheads="1"/>
            </p:cNvSpPr>
            <p:nvPr/>
          </p:nvSpPr>
          <p:spPr bwMode="auto">
            <a:xfrm>
              <a:off x="8053388" y="1557339"/>
              <a:ext cx="338400" cy="4588758"/>
            </a:xfrm>
            <a:prstGeom prst="rect">
              <a:avLst/>
            </a:prstGeom>
            <a:solidFill>
              <a:srgbClr val="E54283"/>
            </a:solidFill>
            <a:ln w="12700">
              <a:solidFill>
                <a:srgbClr val="D5000F"/>
              </a:solidFill>
              <a:miter lim="800000"/>
              <a:headEnd/>
              <a:tailEnd/>
            </a:ln>
            <a:scene3d>
              <a:camera prst="orthographicFront"/>
              <a:lightRig rig="threePt" dir="t"/>
            </a:scene3d>
            <a:sp3d>
              <a:bevelT h="38100"/>
            </a:sp3d>
          </p:spPr>
          <p:txBody>
            <a:bodyPr vert="eaVert" wrap="none" anchor="ctr"/>
            <a:lstStyle>
              <a:lvl1pPr marL="179388" indent="-179388"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lgn="ctr" eaLnBrk="1" hangingPunct="1">
                <a:defRPr/>
              </a:pPr>
              <a:r>
                <a:rPr lang="zh-TW" altLang="en-US" sz="1600" b="1" dirty="0">
                  <a:solidFill>
                    <a:schemeClr val="bg1"/>
                  </a:solidFill>
                </a:rPr>
                <a:t>感染性廃棄物</a:t>
              </a:r>
            </a:p>
          </p:txBody>
        </p:sp>
        <p:sp>
          <p:nvSpPr>
            <p:cNvPr id="39954" name="テキスト ボックス 28"/>
            <p:cNvSpPr txBox="1">
              <a:spLocks noChangeArrowheads="1"/>
            </p:cNvSpPr>
            <p:nvPr/>
          </p:nvSpPr>
          <p:spPr bwMode="auto">
            <a:xfrm>
              <a:off x="7369175" y="2012122"/>
              <a:ext cx="49244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1200" b="1"/>
                <a:t>YES</a:t>
              </a:r>
              <a:endParaRPr lang="ja-JP" altLang="en-US" sz="1200" b="1"/>
            </a:p>
          </p:txBody>
        </p:sp>
        <p:sp>
          <p:nvSpPr>
            <p:cNvPr id="24" name="テキスト ボックス 23"/>
            <p:cNvSpPr txBox="1"/>
            <p:nvPr/>
          </p:nvSpPr>
          <p:spPr>
            <a:xfrm>
              <a:off x="3986324" y="2966822"/>
              <a:ext cx="415939" cy="277769"/>
            </a:xfrm>
            <a:prstGeom prst="rect">
              <a:avLst/>
            </a:prstGeom>
            <a:noFill/>
          </p:spPr>
          <p:txBody>
            <a:bodyPr wrap="none">
              <a:spAutoFit/>
            </a:bodyPr>
            <a:lstStyle/>
            <a:p>
              <a:pPr>
                <a:defRPr/>
              </a:pPr>
              <a:r>
                <a:rPr lang="en-US" altLang="ja-JP" sz="1200" b="1" dirty="0">
                  <a:latin typeface="+mn-lt"/>
                  <a:ea typeface="ＭＳ Ｐゴシック" charset="-128"/>
                </a:rPr>
                <a:t>NO</a:t>
              </a:r>
              <a:endParaRPr lang="ja-JP" altLang="en-US" sz="1200" b="1" dirty="0">
                <a:latin typeface="+mn-lt"/>
                <a:ea typeface="ＭＳ Ｐゴシック" charset="-128"/>
              </a:endParaRPr>
            </a:p>
          </p:txBody>
        </p:sp>
        <p:sp>
          <p:nvSpPr>
            <p:cNvPr id="25" name="テキスト ボックス 24"/>
            <p:cNvSpPr txBox="1"/>
            <p:nvPr/>
          </p:nvSpPr>
          <p:spPr>
            <a:xfrm>
              <a:off x="3986324" y="3941398"/>
              <a:ext cx="415939" cy="277769"/>
            </a:xfrm>
            <a:prstGeom prst="rect">
              <a:avLst/>
            </a:prstGeom>
            <a:noFill/>
          </p:spPr>
          <p:txBody>
            <a:bodyPr wrap="none">
              <a:spAutoFit/>
            </a:bodyPr>
            <a:lstStyle/>
            <a:p>
              <a:pPr>
                <a:defRPr/>
              </a:pPr>
              <a:r>
                <a:rPr lang="en-US" altLang="ja-JP" sz="1200" b="1" dirty="0">
                  <a:latin typeface="+mn-lt"/>
                  <a:ea typeface="ＭＳ Ｐゴシック" charset="-128"/>
                </a:rPr>
                <a:t>NO</a:t>
              </a:r>
              <a:endParaRPr lang="ja-JP" altLang="en-US" sz="1200" b="1" dirty="0">
                <a:latin typeface="+mn-lt"/>
                <a:ea typeface="ＭＳ Ｐゴシック" charset="-128"/>
              </a:endParaRPr>
            </a:p>
          </p:txBody>
        </p:sp>
        <p:sp>
          <p:nvSpPr>
            <p:cNvPr id="26" name="テキスト ボックス 25"/>
            <p:cNvSpPr txBox="1"/>
            <p:nvPr/>
          </p:nvSpPr>
          <p:spPr>
            <a:xfrm>
              <a:off x="3986324" y="5541353"/>
              <a:ext cx="677885" cy="276183"/>
            </a:xfrm>
            <a:prstGeom prst="rect">
              <a:avLst/>
            </a:prstGeom>
            <a:noFill/>
          </p:spPr>
          <p:txBody>
            <a:bodyPr wrap="none">
              <a:spAutoFit/>
            </a:bodyPr>
            <a:lstStyle/>
            <a:p>
              <a:pPr>
                <a:defRPr/>
              </a:pPr>
              <a:r>
                <a:rPr lang="en-US" altLang="ja-JP" sz="1200" b="1" dirty="0">
                  <a:latin typeface="+mn-lt"/>
                  <a:ea typeface="ＭＳ Ｐゴシック" charset="-128"/>
                </a:rPr>
                <a:t>NO</a:t>
              </a:r>
              <a:r>
                <a:rPr lang="ja-JP" altLang="en-US" sz="1200" b="1" baseline="20000" dirty="0">
                  <a:latin typeface="+mn-lt"/>
                  <a:ea typeface="ＭＳ Ｐゴシック" charset="-128"/>
                </a:rPr>
                <a:t>（注</a:t>
              </a:r>
              <a:r>
                <a:rPr lang="en-US" altLang="ja-JP" sz="1200" b="1" baseline="20000" dirty="0">
                  <a:latin typeface="+mn-lt"/>
                  <a:ea typeface="ＭＳ Ｐゴシック" charset="-128"/>
                </a:rPr>
                <a:t>6</a:t>
              </a:r>
              <a:r>
                <a:rPr lang="ja-JP" altLang="en-US" sz="1200" b="1" baseline="20000" dirty="0">
                  <a:latin typeface="+mn-lt"/>
                  <a:ea typeface="ＭＳ Ｐゴシック" charset="-128"/>
                </a:rPr>
                <a:t>）</a:t>
              </a:r>
              <a:endParaRPr lang="en-US" altLang="ja-JP" sz="1200" b="1" baseline="20000" dirty="0">
                <a:latin typeface="+mn-lt"/>
                <a:ea typeface="ＭＳ Ｐゴシック" charset="-128"/>
              </a:endParaRPr>
            </a:p>
          </p:txBody>
        </p:sp>
        <p:sp>
          <p:nvSpPr>
            <p:cNvPr id="39958" name="テキスト ボックス 29"/>
            <p:cNvSpPr txBox="1">
              <a:spLocks noChangeArrowheads="1"/>
            </p:cNvSpPr>
            <p:nvPr/>
          </p:nvSpPr>
          <p:spPr bwMode="auto">
            <a:xfrm>
              <a:off x="7369175" y="3316045"/>
              <a:ext cx="49244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1200" b="1"/>
                <a:t>YES</a:t>
              </a:r>
              <a:endParaRPr lang="ja-JP" altLang="en-US" sz="1200" b="1"/>
            </a:p>
          </p:txBody>
        </p:sp>
        <p:sp>
          <p:nvSpPr>
            <p:cNvPr id="39959" name="テキスト ボックス 30"/>
            <p:cNvSpPr txBox="1">
              <a:spLocks noChangeArrowheads="1"/>
            </p:cNvSpPr>
            <p:nvPr/>
          </p:nvSpPr>
          <p:spPr bwMode="auto">
            <a:xfrm>
              <a:off x="7369175" y="4619105"/>
              <a:ext cx="49244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1200" b="1"/>
                <a:t>YES</a:t>
              </a:r>
              <a:endParaRPr lang="ja-JP" altLang="en-US" sz="1200" b="1"/>
            </a:p>
          </p:txBody>
        </p:sp>
        <p:cxnSp>
          <p:nvCxnSpPr>
            <p:cNvPr id="3" name="直線矢印コネクタ 2"/>
            <p:cNvCxnSpPr>
              <a:stCxn id="19" idx="2"/>
              <a:endCxn id="20" idx="0"/>
            </p:cNvCxnSpPr>
            <p:nvPr/>
          </p:nvCxnSpPr>
          <p:spPr>
            <a:xfrm>
              <a:off x="3986324" y="2977932"/>
              <a:ext cx="0" cy="255549"/>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stCxn id="20" idx="2"/>
              <a:endCxn id="21" idx="0"/>
            </p:cNvCxnSpPr>
            <p:nvPr/>
          </p:nvCxnSpPr>
          <p:spPr>
            <a:xfrm>
              <a:off x="3986324" y="3952508"/>
              <a:ext cx="0" cy="255549"/>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a:stCxn id="21" idx="2"/>
            </p:cNvCxnSpPr>
            <p:nvPr/>
          </p:nvCxnSpPr>
          <p:spPr>
            <a:xfrm>
              <a:off x="3986324" y="5552463"/>
              <a:ext cx="0" cy="255549"/>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a:off x="7196360" y="2289063"/>
              <a:ext cx="85728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a:off x="7196360" y="3603312"/>
              <a:ext cx="85728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a:off x="7196360" y="4892164"/>
              <a:ext cx="85728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9944" name="正方形/長方形 13"/>
          <p:cNvSpPr>
            <a:spLocks noChangeArrowheads="1"/>
          </p:cNvSpPr>
          <p:nvPr/>
        </p:nvSpPr>
        <p:spPr bwMode="auto">
          <a:xfrm>
            <a:off x="3152775" y="6589713"/>
            <a:ext cx="5599113" cy="15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pp.70-71</a:t>
            </a:r>
            <a:r>
              <a:rPr lang="ja-JP" altLang="en-US" sz="1000" b="1">
                <a:solidFill>
                  <a:srgbClr val="262626"/>
                </a:solidFill>
              </a:rPr>
              <a:t>，学研メディカル秀潤社，東京</a:t>
            </a:r>
            <a:endParaRPr lang="en-US" altLang="ja-JP" sz="1000" b="1">
              <a:solidFill>
                <a:srgbClr val="262626"/>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16659C-6356-A825-5E72-64AFDDBC905F}"/>
            </a:ext>
          </a:extLst>
        </p:cNvPr>
        <p:cNvGrpSpPr/>
        <p:nvPr/>
      </p:nvGrpSpPr>
      <p:grpSpPr>
        <a:xfrm>
          <a:off x="0" y="0"/>
          <a:ext cx="0" cy="0"/>
          <a:chOff x="0" y="0"/>
          <a:chExt cx="0" cy="0"/>
        </a:xfrm>
      </p:grpSpPr>
      <p:sp>
        <p:nvSpPr>
          <p:cNvPr id="40962" name="Rectangle 2">
            <a:extLst>
              <a:ext uri="{FF2B5EF4-FFF2-40B4-BE49-F238E27FC236}">
                <a16:creationId xmlns:a16="http://schemas.microsoft.com/office/drawing/2014/main" id="{55675B9C-C8F2-6085-4A44-6714A2B145F0}"/>
              </a:ext>
            </a:extLst>
          </p:cNvPr>
          <p:cNvSpPr>
            <a:spLocks noGrp="1" noChangeArrowheads="1"/>
          </p:cNvSpPr>
          <p:nvPr>
            <p:ph type="title"/>
          </p:nvPr>
        </p:nvSpPr>
        <p:spPr/>
        <p:txBody>
          <a:bodyPr/>
          <a:lstStyle/>
          <a:p>
            <a:pPr eaLnBrk="1" hangingPunct="1"/>
            <a:r>
              <a:rPr lang="en-US" altLang="ja-JP"/>
              <a:t>⑥</a:t>
            </a:r>
            <a:r>
              <a:rPr lang="ja-JP" altLang="en-US"/>
              <a:t>医療廃棄物管理</a:t>
            </a:r>
          </a:p>
        </p:txBody>
      </p:sp>
      <p:sp>
        <p:nvSpPr>
          <p:cNvPr id="58373" name="スライド番号プレースホルダー 1">
            <a:extLst>
              <a:ext uri="{FF2B5EF4-FFF2-40B4-BE49-F238E27FC236}">
                <a16:creationId xmlns:a16="http://schemas.microsoft.com/office/drawing/2014/main" id="{973E4208-2516-367E-2A75-BA5135B4B4E8}"/>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4C33A7DC-5765-4FB8-AE8E-FCF11DBDA347}" type="slidenum">
              <a:rPr lang="ja-JP" altLang="en-US"/>
              <a:pPr eaLnBrk="1" hangingPunct="1"/>
              <a:t>28</a:t>
            </a:fld>
            <a:endParaRPr lang="en-US" altLang="ja-JP"/>
          </a:p>
        </p:txBody>
      </p:sp>
      <p:sp>
        <p:nvSpPr>
          <p:cNvPr id="12" name="角丸四角形 11">
            <a:extLst>
              <a:ext uri="{FF2B5EF4-FFF2-40B4-BE49-F238E27FC236}">
                <a16:creationId xmlns:a16="http://schemas.microsoft.com/office/drawing/2014/main" id="{1CD9A534-E554-CB96-B1FB-2C6A0E4F6E56}"/>
              </a:ext>
            </a:extLst>
          </p:cNvPr>
          <p:cNvSpPr/>
          <p:nvPr/>
        </p:nvSpPr>
        <p:spPr>
          <a:xfrm>
            <a:off x="7519938" y="158412"/>
            <a:ext cx="1534780" cy="290463"/>
          </a:xfrm>
          <a:prstGeom prst="roundRect">
            <a:avLst/>
          </a:prstGeom>
          <a:gradFill flip="none" rotWithShape="1">
            <a:gsLst>
              <a:gs pos="0">
                <a:srgbClr val="DA4D85">
                  <a:shade val="30000"/>
                  <a:satMod val="115000"/>
                </a:srgbClr>
              </a:gs>
              <a:gs pos="50000">
                <a:srgbClr val="DA4D85">
                  <a:shade val="67500"/>
                  <a:satMod val="115000"/>
                </a:srgbClr>
              </a:gs>
              <a:gs pos="100000">
                <a:srgbClr val="E54283"/>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ja-JP" altLang="en-US" sz="1500" dirty="0">
                <a:solidFill>
                  <a:schemeClr val="bg1"/>
                </a:solidFill>
                <a:effectLst>
                  <a:glow rad="63500">
                    <a:schemeClr val="tx1"/>
                  </a:glow>
                </a:effectLst>
                <a:latin typeface="+mj-ea"/>
                <a:ea typeface="+mj-ea"/>
              </a:rPr>
              <a:t>標準予防策</a:t>
            </a:r>
          </a:p>
        </p:txBody>
      </p:sp>
      <p:grpSp>
        <p:nvGrpSpPr>
          <p:cNvPr id="40965" name="グループ化 10">
            <a:extLst>
              <a:ext uri="{FF2B5EF4-FFF2-40B4-BE49-F238E27FC236}">
                <a16:creationId xmlns:a16="http://schemas.microsoft.com/office/drawing/2014/main" id="{45EC5CC1-F625-B672-E4B4-C8F4D17E353C}"/>
              </a:ext>
            </a:extLst>
          </p:cNvPr>
          <p:cNvGrpSpPr>
            <a:grpSpLocks/>
          </p:cNvGrpSpPr>
          <p:nvPr/>
        </p:nvGrpSpPr>
        <p:grpSpPr bwMode="auto">
          <a:xfrm>
            <a:off x="252413" y="1098550"/>
            <a:ext cx="8639175" cy="5265738"/>
            <a:chOff x="252413" y="2195535"/>
            <a:chExt cx="8639175" cy="4270374"/>
          </a:xfrm>
        </p:grpSpPr>
        <p:sp>
          <p:nvSpPr>
            <p:cNvPr id="13" name="角丸四角形 12">
              <a:extLst>
                <a:ext uri="{FF2B5EF4-FFF2-40B4-BE49-F238E27FC236}">
                  <a16:creationId xmlns:a16="http://schemas.microsoft.com/office/drawing/2014/main" id="{E07030B4-15CD-27C5-08CA-C434055E9CE0}"/>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 name="角丸四角形 13">
              <a:extLst>
                <a:ext uri="{FF2B5EF4-FFF2-40B4-BE49-F238E27FC236}">
                  <a16:creationId xmlns:a16="http://schemas.microsoft.com/office/drawing/2014/main" id="{572C48DA-5367-A10F-F1B4-83B38F3B0D24}"/>
                </a:ext>
              </a:extLst>
            </p:cNvPr>
            <p:cNvSpPr/>
            <p:nvPr/>
          </p:nvSpPr>
          <p:spPr>
            <a:xfrm>
              <a:off x="252413" y="2195535"/>
              <a:ext cx="8639175" cy="4270374"/>
            </a:xfrm>
            <a:prstGeom prst="roundRect">
              <a:avLst>
                <a:gd name="adj" fmla="val 2923"/>
              </a:avLst>
            </a:prstGeom>
            <a:noFill/>
            <a:ln w="19050">
              <a:solidFill>
                <a:srgbClr val="F4AECA"/>
              </a:solidFill>
            </a:ln>
            <a:effectLst>
              <a:glow rad="127000">
                <a:srgbClr val="F4AECA"/>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40966" name="Text Box 13">
            <a:extLst>
              <a:ext uri="{FF2B5EF4-FFF2-40B4-BE49-F238E27FC236}">
                <a16:creationId xmlns:a16="http://schemas.microsoft.com/office/drawing/2014/main" id="{5E3148A8-FB2E-77A5-9B0D-938053C15451}"/>
              </a:ext>
            </a:extLst>
          </p:cNvPr>
          <p:cNvSpPr txBox="1">
            <a:spLocks noChangeArrowheads="1"/>
          </p:cNvSpPr>
          <p:nvPr/>
        </p:nvSpPr>
        <p:spPr bwMode="auto">
          <a:xfrm>
            <a:off x="457200" y="1177925"/>
            <a:ext cx="3000375"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0000" tIns="46800" rIns="90000" bIns="4680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b="1"/>
              <a:t>■非感染性廃棄物の判断フロー</a:t>
            </a:r>
          </a:p>
        </p:txBody>
      </p:sp>
      <p:grpSp>
        <p:nvGrpSpPr>
          <p:cNvPr id="4" name="グループ化 1">
            <a:extLst>
              <a:ext uri="{FF2B5EF4-FFF2-40B4-BE49-F238E27FC236}">
                <a16:creationId xmlns:a16="http://schemas.microsoft.com/office/drawing/2014/main" id="{FACCFDB6-2FDE-EDCF-3A4E-D9EA0A7E2CF8}"/>
              </a:ext>
            </a:extLst>
          </p:cNvPr>
          <p:cNvGrpSpPr>
            <a:grpSpLocks/>
          </p:cNvGrpSpPr>
          <p:nvPr/>
        </p:nvGrpSpPr>
        <p:grpSpPr bwMode="auto">
          <a:xfrm>
            <a:off x="544513" y="1801813"/>
            <a:ext cx="7864475" cy="4008437"/>
            <a:chOff x="544513" y="1801813"/>
            <a:chExt cx="7864475" cy="4008437"/>
          </a:xfrm>
        </p:grpSpPr>
        <p:sp>
          <p:nvSpPr>
            <p:cNvPr id="40969" name="テキスト ボックス 36">
              <a:extLst>
                <a:ext uri="{FF2B5EF4-FFF2-40B4-BE49-F238E27FC236}">
                  <a16:creationId xmlns:a16="http://schemas.microsoft.com/office/drawing/2014/main" id="{AB2F1E6F-26BD-9872-0F98-E1EA3E25AE14}"/>
                </a:ext>
              </a:extLst>
            </p:cNvPr>
            <p:cNvSpPr txBox="1">
              <a:spLocks noChangeArrowheads="1"/>
            </p:cNvSpPr>
            <p:nvPr/>
          </p:nvSpPr>
          <p:spPr bwMode="auto">
            <a:xfrm>
              <a:off x="3138488" y="1801813"/>
              <a:ext cx="2867025" cy="369887"/>
            </a:xfrm>
            <a:prstGeom prst="rect">
              <a:avLst/>
            </a:prstGeom>
            <a:solidFill>
              <a:srgbClr val="F4B2CD"/>
            </a:solidFill>
            <a:ln w="12700">
              <a:solidFill>
                <a:schemeClr val="tx1"/>
              </a:solidFill>
              <a:miter lim="800000"/>
              <a:headEnd/>
              <a:tailEnd/>
            </a:ln>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b="1"/>
                <a:t>感染性廃棄物の判断フロー</a:t>
              </a:r>
            </a:p>
          </p:txBody>
        </p:sp>
        <p:sp>
          <p:nvSpPr>
            <p:cNvPr id="40970" name="テキスト ボックス 38">
              <a:extLst>
                <a:ext uri="{FF2B5EF4-FFF2-40B4-BE49-F238E27FC236}">
                  <a16:creationId xmlns:a16="http://schemas.microsoft.com/office/drawing/2014/main" id="{0B43F7E8-84B4-F56F-F420-5BFC034844E0}"/>
                </a:ext>
              </a:extLst>
            </p:cNvPr>
            <p:cNvSpPr txBox="1">
              <a:spLocks noChangeArrowheads="1"/>
            </p:cNvSpPr>
            <p:nvPr/>
          </p:nvSpPr>
          <p:spPr bwMode="auto">
            <a:xfrm>
              <a:off x="5138738" y="4135438"/>
              <a:ext cx="1766887" cy="369887"/>
            </a:xfrm>
            <a:prstGeom prst="rect">
              <a:avLst/>
            </a:prstGeom>
            <a:solidFill>
              <a:srgbClr val="F4B2CD"/>
            </a:solidFill>
            <a:ln w="12700">
              <a:solidFill>
                <a:schemeClr val="tx1"/>
              </a:solidFill>
              <a:miter lim="800000"/>
              <a:headEnd/>
              <a:tailEnd/>
            </a:ln>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b="1"/>
                <a:t>鋭利なものか？</a:t>
              </a:r>
            </a:p>
          </p:txBody>
        </p:sp>
        <p:sp>
          <p:nvSpPr>
            <p:cNvPr id="40971" name="テキスト ボックス 39">
              <a:extLst>
                <a:ext uri="{FF2B5EF4-FFF2-40B4-BE49-F238E27FC236}">
                  <a16:creationId xmlns:a16="http://schemas.microsoft.com/office/drawing/2014/main" id="{AC5CACA7-1FFF-8778-B11B-2C6E9D64FDE5}"/>
                </a:ext>
              </a:extLst>
            </p:cNvPr>
            <p:cNvSpPr txBox="1">
              <a:spLocks noChangeArrowheads="1"/>
            </p:cNvSpPr>
            <p:nvPr/>
          </p:nvSpPr>
          <p:spPr bwMode="auto">
            <a:xfrm>
              <a:off x="2344738" y="4135438"/>
              <a:ext cx="1568450" cy="369887"/>
            </a:xfrm>
            <a:prstGeom prst="rect">
              <a:avLst/>
            </a:prstGeom>
            <a:solidFill>
              <a:srgbClr val="F4B2CD"/>
            </a:solidFill>
            <a:ln w="12700">
              <a:solidFill>
                <a:schemeClr val="tx1"/>
              </a:solidFill>
              <a:miter lim="800000"/>
              <a:headEnd/>
              <a:tailEnd/>
            </a:ln>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b="1"/>
                <a:t>院内処理</a:t>
              </a:r>
            </a:p>
          </p:txBody>
        </p:sp>
        <p:sp>
          <p:nvSpPr>
            <p:cNvPr id="41" name="テキスト ボックス 40">
              <a:extLst>
                <a:ext uri="{FF2B5EF4-FFF2-40B4-BE49-F238E27FC236}">
                  <a16:creationId xmlns:a16="http://schemas.microsoft.com/office/drawing/2014/main" id="{8CB054A9-8B02-602B-C5BE-10E27960294D}"/>
                </a:ext>
              </a:extLst>
            </p:cNvPr>
            <p:cNvSpPr txBox="1"/>
            <p:nvPr/>
          </p:nvSpPr>
          <p:spPr>
            <a:xfrm>
              <a:off x="7413625" y="4714875"/>
              <a:ext cx="995363" cy="419100"/>
            </a:xfrm>
            <a:prstGeom prst="ellipse">
              <a:avLst/>
            </a:prstGeom>
            <a:solidFill>
              <a:schemeClr val="bg1">
                <a:lumMod val="85000"/>
              </a:schemeClr>
            </a:solidFill>
            <a:ln w="12700">
              <a:noFill/>
            </a:ln>
            <a:effectLst>
              <a:outerShdw blurRad="50800" dist="38100" dir="2700000" algn="tl" rotWithShape="0">
                <a:prstClr val="black">
                  <a:alpha val="40000"/>
                </a:prstClr>
              </a:outerShdw>
            </a:effectLst>
          </p:spPr>
          <p:txBody>
            <a:bodyPr wrap="none" anchor="ctr"/>
            <a:lstStyle/>
            <a:p>
              <a:pPr algn="ctr">
                <a:defRPr/>
              </a:pPr>
              <a:r>
                <a:rPr lang="ja-JP" altLang="en-US" b="1" dirty="0">
                  <a:latin typeface="Arial" charset="0"/>
                  <a:ea typeface="ＭＳ Ｐゴシック" charset="-128"/>
                </a:rPr>
                <a:t>非該当</a:t>
              </a:r>
            </a:p>
          </p:txBody>
        </p:sp>
        <p:sp>
          <p:nvSpPr>
            <p:cNvPr id="44" name="テキスト ボックス 43">
              <a:extLst>
                <a:ext uri="{FF2B5EF4-FFF2-40B4-BE49-F238E27FC236}">
                  <a16:creationId xmlns:a16="http://schemas.microsoft.com/office/drawing/2014/main" id="{2C9D68B2-5073-C07B-CBFF-A57B8BCF8B47}"/>
                </a:ext>
              </a:extLst>
            </p:cNvPr>
            <p:cNvSpPr txBox="1"/>
            <p:nvPr/>
          </p:nvSpPr>
          <p:spPr>
            <a:xfrm>
              <a:off x="3949700" y="3817938"/>
              <a:ext cx="657225" cy="419100"/>
            </a:xfrm>
            <a:prstGeom prst="ellipse">
              <a:avLst/>
            </a:prstGeom>
            <a:solidFill>
              <a:schemeClr val="bg1">
                <a:lumMod val="85000"/>
              </a:schemeClr>
            </a:solidFill>
            <a:ln w="12700">
              <a:noFill/>
            </a:ln>
            <a:effectLst>
              <a:outerShdw blurRad="50800" dist="38100" dir="2700000" algn="tl" rotWithShape="0">
                <a:prstClr val="black">
                  <a:alpha val="40000"/>
                </a:prstClr>
              </a:outerShdw>
            </a:effectLst>
          </p:spPr>
          <p:txBody>
            <a:bodyPr wrap="none" anchor="ctr"/>
            <a:lstStyle/>
            <a:p>
              <a:pPr algn="ctr">
                <a:defRPr/>
              </a:pPr>
              <a:r>
                <a:rPr lang="ja-JP" altLang="en-US" b="1" dirty="0">
                  <a:latin typeface="Arial" charset="0"/>
                  <a:ea typeface="ＭＳ Ｐゴシック" charset="-128"/>
                </a:rPr>
                <a:t>行う</a:t>
              </a:r>
            </a:p>
          </p:txBody>
        </p:sp>
        <p:sp>
          <p:nvSpPr>
            <p:cNvPr id="47" name="テキスト ボックス 46">
              <a:extLst>
                <a:ext uri="{FF2B5EF4-FFF2-40B4-BE49-F238E27FC236}">
                  <a16:creationId xmlns:a16="http://schemas.microsoft.com/office/drawing/2014/main" id="{63BB2994-2104-37E5-CBC3-7363ED10FB29}"/>
                </a:ext>
              </a:extLst>
            </p:cNvPr>
            <p:cNvSpPr txBox="1"/>
            <p:nvPr/>
          </p:nvSpPr>
          <p:spPr>
            <a:xfrm>
              <a:off x="3751263" y="4714875"/>
              <a:ext cx="735012" cy="419100"/>
            </a:xfrm>
            <a:prstGeom prst="ellipse">
              <a:avLst/>
            </a:prstGeom>
            <a:solidFill>
              <a:schemeClr val="bg1">
                <a:lumMod val="85000"/>
              </a:schemeClr>
            </a:solidFill>
            <a:ln w="12700">
              <a:noFill/>
            </a:ln>
            <a:effectLst>
              <a:outerShdw blurRad="50800" dist="38100" dir="2700000" algn="tl" rotWithShape="0">
                <a:prstClr val="black">
                  <a:alpha val="40000"/>
                </a:prstClr>
              </a:outerShdw>
            </a:effectLst>
          </p:spPr>
          <p:txBody>
            <a:bodyPr wrap="none" anchor="ctr"/>
            <a:lstStyle/>
            <a:p>
              <a:pPr algn="ctr">
                <a:defRPr/>
              </a:pPr>
              <a:r>
                <a:rPr lang="ja-JP" altLang="en-US" b="1" dirty="0">
                  <a:latin typeface="Arial" charset="0"/>
                  <a:ea typeface="ＭＳ Ｐゴシック" charset="-128"/>
                </a:rPr>
                <a:t>該当</a:t>
              </a:r>
            </a:p>
          </p:txBody>
        </p:sp>
        <p:sp>
          <p:nvSpPr>
            <p:cNvPr id="35857" name="テキスト ボックス 47">
              <a:extLst>
                <a:ext uri="{FF2B5EF4-FFF2-40B4-BE49-F238E27FC236}">
                  <a16:creationId xmlns:a16="http://schemas.microsoft.com/office/drawing/2014/main" id="{ACA9645B-26AF-724B-6B34-822E5D2219F3}"/>
                </a:ext>
              </a:extLst>
            </p:cNvPr>
            <p:cNvSpPr txBox="1">
              <a:spLocks noChangeArrowheads="1"/>
            </p:cNvSpPr>
            <p:nvPr/>
          </p:nvSpPr>
          <p:spPr bwMode="auto">
            <a:xfrm>
              <a:off x="3128963" y="5440363"/>
              <a:ext cx="2886075" cy="369887"/>
            </a:xfrm>
            <a:prstGeom prst="rect">
              <a:avLst/>
            </a:prstGeom>
            <a:solidFill>
              <a:srgbClr val="E54283"/>
            </a:solidFill>
            <a:ln w="12700">
              <a:solidFill>
                <a:srgbClr val="D5000F"/>
              </a:solidFill>
              <a:miter lim="800000"/>
              <a:headEnd/>
              <a:tailEnd/>
            </a:ln>
            <a:scene3d>
              <a:camera prst="orthographicFront"/>
              <a:lightRig rig="threePt" dir="t"/>
            </a:scene3d>
            <a:sp3d>
              <a:bevelT h="38100"/>
            </a:sp3d>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ja-JP" altLang="en-US" b="1" dirty="0">
                  <a:solidFill>
                    <a:schemeClr val="bg1"/>
                  </a:solidFill>
                </a:rPr>
                <a:t>感染性廃棄物と同等の扱い</a:t>
              </a:r>
            </a:p>
          </p:txBody>
        </p:sp>
        <p:sp>
          <p:nvSpPr>
            <p:cNvPr id="35858" name="テキスト ボックス 48">
              <a:extLst>
                <a:ext uri="{FF2B5EF4-FFF2-40B4-BE49-F238E27FC236}">
                  <a16:creationId xmlns:a16="http://schemas.microsoft.com/office/drawing/2014/main" id="{28BD165A-A741-A8BB-9516-E740FD5BA4C6}"/>
                </a:ext>
              </a:extLst>
            </p:cNvPr>
            <p:cNvSpPr txBox="1">
              <a:spLocks noChangeArrowheads="1"/>
            </p:cNvSpPr>
            <p:nvPr/>
          </p:nvSpPr>
          <p:spPr bwMode="auto">
            <a:xfrm>
              <a:off x="1060448" y="5440363"/>
              <a:ext cx="1570038" cy="369887"/>
            </a:xfrm>
            <a:prstGeom prst="rect">
              <a:avLst/>
            </a:prstGeom>
            <a:solidFill>
              <a:srgbClr val="E54283"/>
            </a:solidFill>
            <a:ln w="12700">
              <a:solidFill>
                <a:srgbClr val="D5000F"/>
              </a:solidFill>
              <a:miter lim="800000"/>
              <a:headEnd/>
              <a:tailEnd/>
            </a:ln>
            <a:scene3d>
              <a:camera prst="orthographicFront"/>
              <a:lightRig rig="threePt" dir="t"/>
            </a:scene3d>
            <a:sp3d>
              <a:bevelT h="38100"/>
            </a:sp3d>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ja-JP" altLang="en-US" b="1">
                  <a:solidFill>
                    <a:schemeClr val="bg1"/>
                  </a:solidFill>
                </a:rPr>
                <a:t>感染性廃棄物</a:t>
              </a:r>
            </a:p>
          </p:txBody>
        </p:sp>
        <p:sp>
          <p:nvSpPr>
            <p:cNvPr id="50" name="テキスト ボックス 49">
              <a:extLst>
                <a:ext uri="{FF2B5EF4-FFF2-40B4-BE49-F238E27FC236}">
                  <a16:creationId xmlns:a16="http://schemas.microsoft.com/office/drawing/2014/main" id="{B742446E-2C6B-234D-670D-ADAD8BA20FAE}"/>
                </a:ext>
              </a:extLst>
            </p:cNvPr>
            <p:cNvSpPr txBox="1"/>
            <p:nvPr/>
          </p:nvSpPr>
          <p:spPr>
            <a:xfrm>
              <a:off x="6486525" y="5440363"/>
              <a:ext cx="1800225" cy="369887"/>
            </a:xfrm>
            <a:prstGeom prst="rect">
              <a:avLst/>
            </a:prstGeom>
            <a:solidFill>
              <a:schemeClr val="bg1">
                <a:lumMod val="50000"/>
              </a:schemeClr>
            </a:solidFill>
            <a:ln w="12700">
              <a:solidFill>
                <a:srgbClr val="D5000F"/>
              </a:solidFill>
            </a:ln>
            <a:scene3d>
              <a:camera prst="orthographicFront"/>
              <a:lightRig rig="threePt" dir="t"/>
            </a:scene3d>
            <a:sp3d>
              <a:bevelT h="38100"/>
            </a:sp3d>
          </p:spPr>
          <p:txBody>
            <a:bodyPr wrap="none">
              <a:spAutoFit/>
            </a:bodyPr>
            <a:lstStyle/>
            <a:p>
              <a:pPr>
                <a:defRPr/>
              </a:pPr>
              <a:r>
                <a:rPr lang="ja-JP" altLang="en-US" b="1" dirty="0">
                  <a:solidFill>
                    <a:schemeClr val="bg1"/>
                  </a:solidFill>
                  <a:latin typeface="Arial" charset="0"/>
                  <a:ea typeface="ＭＳ Ｐゴシック" charset="-128"/>
                </a:rPr>
                <a:t>非感染性廃棄物</a:t>
              </a:r>
            </a:p>
          </p:txBody>
        </p:sp>
        <p:sp>
          <p:nvSpPr>
            <p:cNvPr id="51" name="テキスト ボックス 50">
              <a:extLst>
                <a:ext uri="{FF2B5EF4-FFF2-40B4-BE49-F238E27FC236}">
                  <a16:creationId xmlns:a16="http://schemas.microsoft.com/office/drawing/2014/main" id="{19649802-BE95-9653-FE6E-5DE49559F55E}"/>
                </a:ext>
              </a:extLst>
            </p:cNvPr>
            <p:cNvSpPr txBox="1"/>
            <p:nvPr/>
          </p:nvSpPr>
          <p:spPr>
            <a:xfrm>
              <a:off x="544513" y="4110038"/>
              <a:ext cx="1219200" cy="419100"/>
            </a:xfrm>
            <a:prstGeom prst="ellipse">
              <a:avLst/>
            </a:prstGeom>
            <a:solidFill>
              <a:schemeClr val="bg1">
                <a:lumMod val="85000"/>
              </a:schemeClr>
            </a:solidFill>
            <a:ln w="12700">
              <a:noFill/>
            </a:ln>
            <a:effectLst>
              <a:outerShdw blurRad="50800" dist="38100" dir="2700000" algn="tl" rotWithShape="0">
                <a:prstClr val="black">
                  <a:alpha val="40000"/>
                </a:prstClr>
              </a:outerShdw>
            </a:effectLst>
          </p:spPr>
          <p:txBody>
            <a:bodyPr wrap="none" anchor="ctr"/>
            <a:lstStyle/>
            <a:p>
              <a:pPr algn="ctr">
                <a:defRPr/>
              </a:pPr>
              <a:r>
                <a:rPr lang="ja-JP" altLang="en-US" b="1" dirty="0">
                  <a:latin typeface="Arial" charset="0"/>
                  <a:ea typeface="ＭＳ Ｐゴシック" charset="-128"/>
                </a:rPr>
                <a:t>行わない</a:t>
              </a:r>
            </a:p>
          </p:txBody>
        </p:sp>
        <p:cxnSp>
          <p:nvCxnSpPr>
            <p:cNvPr id="71" name="直線矢印コネクタ 70">
              <a:extLst>
                <a:ext uri="{FF2B5EF4-FFF2-40B4-BE49-F238E27FC236}">
                  <a16:creationId xmlns:a16="http://schemas.microsoft.com/office/drawing/2014/main" id="{FF78A27E-A029-16FB-81F8-BD8D5FC5E1C2}"/>
                </a:ext>
              </a:extLst>
            </p:cNvPr>
            <p:cNvCxnSpPr>
              <a:stCxn id="40971" idx="3"/>
              <a:endCxn id="40970" idx="1"/>
            </p:cNvCxnSpPr>
            <p:nvPr/>
          </p:nvCxnSpPr>
          <p:spPr>
            <a:xfrm>
              <a:off x="3913188" y="4319588"/>
              <a:ext cx="1225550" cy="0"/>
            </a:xfrm>
            <a:prstGeom prst="straightConnector1">
              <a:avLst/>
            </a:prstGeom>
            <a:ln w="285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377BC594-458E-1EAC-164A-EA38FBED01D4}"/>
                </a:ext>
              </a:extLst>
            </p:cNvPr>
            <p:cNvSpPr txBox="1"/>
            <p:nvPr/>
          </p:nvSpPr>
          <p:spPr>
            <a:xfrm>
              <a:off x="5105934" y="3106653"/>
              <a:ext cx="1800225" cy="369887"/>
            </a:xfrm>
            <a:prstGeom prst="rect">
              <a:avLst/>
            </a:prstGeom>
            <a:solidFill>
              <a:schemeClr val="bg1">
                <a:lumMod val="50000"/>
              </a:schemeClr>
            </a:solidFill>
            <a:ln w="12700">
              <a:solidFill>
                <a:srgbClr val="D5000F"/>
              </a:solidFill>
            </a:ln>
            <a:scene3d>
              <a:camera prst="orthographicFront"/>
              <a:lightRig rig="threePt" dir="t"/>
            </a:scene3d>
            <a:sp3d>
              <a:bevelT h="38100"/>
            </a:sp3d>
          </p:spPr>
          <p:txBody>
            <a:bodyPr wrap="none">
              <a:spAutoFit/>
            </a:bodyPr>
            <a:lstStyle/>
            <a:p>
              <a:pPr>
                <a:defRPr/>
              </a:pPr>
              <a:r>
                <a:rPr lang="ja-JP" altLang="en-US" b="1" dirty="0">
                  <a:solidFill>
                    <a:schemeClr val="bg1"/>
                  </a:solidFill>
                  <a:latin typeface="Arial" charset="0"/>
                  <a:ea typeface="ＭＳ Ｐゴシック" charset="-128"/>
                </a:rPr>
                <a:t>非感染性廃棄物</a:t>
              </a:r>
            </a:p>
          </p:txBody>
        </p:sp>
        <p:sp>
          <p:nvSpPr>
            <p:cNvPr id="33" name="テキスト ボックス 48">
              <a:extLst>
                <a:ext uri="{FF2B5EF4-FFF2-40B4-BE49-F238E27FC236}">
                  <a16:creationId xmlns:a16="http://schemas.microsoft.com/office/drawing/2014/main" id="{AFB8440E-55C8-2BA4-863C-EA6B88D2C261}"/>
                </a:ext>
              </a:extLst>
            </p:cNvPr>
            <p:cNvSpPr txBox="1">
              <a:spLocks noChangeArrowheads="1"/>
            </p:cNvSpPr>
            <p:nvPr/>
          </p:nvSpPr>
          <p:spPr bwMode="auto">
            <a:xfrm>
              <a:off x="2343944" y="3106653"/>
              <a:ext cx="1570038" cy="369887"/>
            </a:xfrm>
            <a:prstGeom prst="rect">
              <a:avLst/>
            </a:prstGeom>
            <a:solidFill>
              <a:srgbClr val="E54283"/>
            </a:solidFill>
            <a:ln w="12700">
              <a:solidFill>
                <a:srgbClr val="D5000F"/>
              </a:solidFill>
              <a:miter lim="800000"/>
              <a:headEnd/>
              <a:tailEnd/>
            </a:ln>
            <a:scene3d>
              <a:camera prst="orthographicFront"/>
              <a:lightRig rig="threePt" dir="t"/>
            </a:scene3d>
            <a:sp3d>
              <a:bevelT h="38100"/>
            </a:sp3d>
          </p:spPr>
          <p:txBody>
            <a:bodyPr wrap="none">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ja-JP" altLang="en-US" b="1" dirty="0">
                  <a:solidFill>
                    <a:schemeClr val="bg1"/>
                  </a:solidFill>
                </a:rPr>
                <a:t>感染性廃棄物</a:t>
              </a:r>
            </a:p>
          </p:txBody>
        </p:sp>
        <p:grpSp>
          <p:nvGrpSpPr>
            <p:cNvPr id="40992" name="グループ化 35853">
              <a:extLst>
                <a:ext uri="{FF2B5EF4-FFF2-40B4-BE49-F238E27FC236}">
                  <a16:creationId xmlns:a16="http://schemas.microsoft.com/office/drawing/2014/main" id="{04E15C58-3609-BA52-0060-156B2CDE9EFA}"/>
                </a:ext>
              </a:extLst>
            </p:cNvPr>
            <p:cNvGrpSpPr>
              <a:grpSpLocks/>
            </p:cNvGrpSpPr>
            <p:nvPr/>
          </p:nvGrpSpPr>
          <p:grpSpPr bwMode="auto">
            <a:xfrm>
              <a:off x="3128963" y="2171700"/>
              <a:ext cx="2876550" cy="935038"/>
              <a:chOff x="3128964" y="2171145"/>
              <a:chExt cx="2877082" cy="843148"/>
            </a:xfrm>
          </p:grpSpPr>
          <p:sp>
            <p:nvSpPr>
              <p:cNvPr id="5" name="フリーフォーム 4">
                <a:extLst>
                  <a:ext uri="{FF2B5EF4-FFF2-40B4-BE49-F238E27FC236}">
                    <a16:creationId xmlns:a16="http://schemas.microsoft.com/office/drawing/2014/main" id="{E860A059-6536-642D-CFBE-E975084E107B}"/>
                  </a:ext>
                </a:extLst>
              </p:cNvPr>
              <p:cNvSpPr/>
              <p:nvPr/>
            </p:nvSpPr>
            <p:spPr>
              <a:xfrm>
                <a:off x="3128964" y="2561942"/>
                <a:ext cx="2877082" cy="452351"/>
              </a:xfrm>
              <a:custGeom>
                <a:avLst/>
                <a:gdLst>
                  <a:gd name="connsiteX0" fmla="*/ 0 w 1440872"/>
                  <a:gd name="connsiteY0" fmla="*/ 1237673 h 1237673"/>
                  <a:gd name="connsiteX1" fmla="*/ 0 w 1440872"/>
                  <a:gd name="connsiteY1" fmla="*/ 0 h 1237673"/>
                  <a:gd name="connsiteX2" fmla="*/ 1440872 w 1440872"/>
                  <a:gd name="connsiteY2" fmla="*/ 0 h 1237673"/>
                  <a:gd name="connsiteX3" fmla="*/ 1440872 w 1440872"/>
                  <a:gd name="connsiteY3" fmla="*/ 1237673 h 1237673"/>
                </a:gdLst>
                <a:ahLst/>
                <a:cxnLst>
                  <a:cxn ang="0">
                    <a:pos x="connsiteX0" y="connsiteY0"/>
                  </a:cxn>
                  <a:cxn ang="0">
                    <a:pos x="connsiteX1" y="connsiteY1"/>
                  </a:cxn>
                  <a:cxn ang="0">
                    <a:pos x="connsiteX2" y="connsiteY2"/>
                  </a:cxn>
                  <a:cxn ang="0">
                    <a:pos x="connsiteX3" y="connsiteY3"/>
                  </a:cxn>
                </a:cxnLst>
                <a:rect l="l" t="t" r="r" b="b"/>
                <a:pathLst>
                  <a:path w="1440872" h="1237673">
                    <a:moveTo>
                      <a:pt x="0" y="1237673"/>
                    </a:moveTo>
                    <a:lnTo>
                      <a:pt x="0" y="0"/>
                    </a:lnTo>
                    <a:lnTo>
                      <a:pt x="1440872" y="0"/>
                    </a:lnTo>
                    <a:lnTo>
                      <a:pt x="1440872" y="1237673"/>
                    </a:lnTo>
                  </a:path>
                </a:pathLst>
              </a:custGeom>
              <a:noFill/>
              <a:ln w="28575">
                <a:solidFill>
                  <a:schemeClr val="tx1"/>
                </a:solidFill>
                <a:miter lim="800000"/>
                <a:headEnd type="triangle"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p>
            </p:txBody>
          </p:sp>
          <p:cxnSp>
            <p:nvCxnSpPr>
              <p:cNvPr id="3" name="直線コネクタ 2">
                <a:extLst>
                  <a:ext uri="{FF2B5EF4-FFF2-40B4-BE49-F238E27FC236}">
                    <a16:creationId xmlns:a16="http://schemas.microsoft.com/office/drawing/2014/main" id="{6E4CFE2F-A85B-0EB9-C539-E5E69BF1617C}"/>
                  </a:ext>
                </a:extLst>
              </p:cNvPr>
              <p:cNvCxnSpPr/>
              <p:nvPr/>
            </p:nvCxnSpPr>
            <p:spPr>
              <a:xfrm>
                <a:off x="4572268" y="2171145"/>
                <a:ext cx="0" cy="39079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0" name="直線矢印コネクタ 39">
              <a:extLst>
                <a:ext uri="{FF2B5EF4-FFF2-40B4-BE49-F238E27FC236}">
                  <a16:creationId xmlns:a16="http://schemas.microsoft.com/office/drawing/2014/main" id="{506B6746-E142-2107-C8CF-48A9FCA21BE1}"/>
                </a:ext>
              </a:extLst>
            </p:cNvPr>
            <p:cNvCxnSpPr/>
            <p:nvPr/>
          </p:nvCxnSpPr>
          <p:spPr>
            <a:xfrm>
              <a:off x="3128963" y="3476625"/>
              <a:ext cx="0" cy="658813"/>
            </a:xfrm>
            <a:prstGeom prst="straightConnector1">
              <a:avLst/>
            </a:prstGeom>
            <a:ln w="285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291E5D75-A183-2D95-9BE6-2BBC37E355C5}"/>
                </a:ext>
              </a:extLst>
            </p:cNvPr>
            <p:cNvCxnSpPr/>
            <p:nvPr/>
          </p:nvCxnSpPr>
          <p:spPr>
            <a:xfrm>
              <a:off x="6005513" y="3476625"/>
              <a:ext cx="0" cy="658813"/>
            </a:xfrm>
            <a:prstGeom prst="straightConnector1">
              <a:avLst/>
            </a:prstGeom>
            <a:ln w="285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grpSp>
          <p:nvGrpSpPr>
            <p:cNvPr id="40995" name="グループ化 35860">
              <a:extLst>
                <a:ext uri="{FF2B5EF4-FFF2-40B4-BE49-F238E27FC236}">
                  <a16:creationId xmlns:a16="http://schemas.microsoft.com/office/drawing/2014/main" id="{9E2F6888-9D57-B0EA-E4FD-BDCEEF59AA77}"/>
                </a:ext>
              </a:extLst>
            </p:cNvPr>
            <p:cNvGrpSpPr>
              <a:grpSpLocks/>
            </p:cNvGrpSpPr>
            <p:nvPr/>
          </p:nvGrpSpPr>
          <p:grpSpPr bwMode="auto">
            <a:xfrm>
              <a:off x="4572000" y="4505325"/>
              <a:ext cx="2774950" cy="947738"/>
              <a:chOff x="4572000" y="4578640"/>
              <a:chExt cx="2775700" cy="874177"/>
            </a:xfrm>
          </p:grpSpPr>
          <p:sp>
            <p:nvSpPr>
              <p:cNvPr id="66" name="フリーフォーム 65">
                <a:extLst>
                  <a:ext uri="{FF2B5EF4-FFF2-40B4-BE49-F238E27FC236}">
                    <a16:creationId xmlns:a16="http://schemas.microsoft.com/office/drawing/2014/main" id="{64F3769E-99AF-572C-99A4-4020D7B9515E}"/>
                  </a:ext>
                </a:extLst>
              </p:cNvPr>
              <p:cNvSpPr/>
              <p:nvPr/>
            </p:nvSpPr>
            <p:spPr>
              <a:xfrm>
                <a:off x="4572000" y="5000353"/>
                <a:ext cx="2775700" cy="452464"/>
              </a:xfrm>
              <a:custGeom>
                <a:avLst/>
                <a:gdLst>
                  <a:gd name="connsiteX0" fmla="*/ 0 w 1440872"/>
                  <a:gd name="connsiteY0" fmla="*/ 1237673 h 1237673"/>
                  <a:gd name="connsiteX1" fmla="*/ 0 w 1440872"/>
                  <a:gd name="connsiteY1" fmla="*/ 0 h 1237673"/>
                  <a:gd name="connsiteX2" fmla="*/ 1440872 w 1440872"/>
                  <a:gd name="connsiteY2" fmla="*/ 0 h 1237673"/>
                  <a:gd name="connsiteX3" fmla="*/ 1440872 w 1440872"/>
                  <a:gd name="connsiteY3" fmla="*/ 1237673 h 1237673"/>
                </a:gdLst>
                <a:ahLst/>
                <a:cxnLst>
                  <a:cxn ang="0">
                    <a:pos x="connsiteX0" y="connsiteY0"/>
                  </a:cxn>
                  <a:cxn ang="0">
                    <a:pos x="connsiteX1" y="connsiteY1"/>
                  </a:cxn>
                  <a:cxn ang="0">
                    <a:pos x="connsiteX2" y="connsiteY2"/>
                  </a:cxn>
                  <a:cxn ang="0">
                    <a:pos x="connsiteX3" y="connsiteY3"/>
                  </a:cxn>
                </a:cxnLst>
                <a:rect l="l" t="t" r="r" b="b"/>
                <a:pathLst>
                  <a:path w="1440872" h="1237673">
                    <a:moveTo>
                      <a:pt x="0" y="1237673"/>
                    </a:moveTo>
                    <a:lnTo>
                      <a:pt x="0" y="0"/>
                    </a:lnTo>
                    <a:lnTo>
                      <a:pt x="1440872" y="0"/>
                    </a:lnTo>
                    <a:lnTo>
                      <a:pt x="1440872" y="1237673"/>
                    </a:lnTo>
                  </a:path>
                </a:pathLst>
              </a:custGeom>
              <a:noFill/>
              <a:ln w="28575">
                <a:solidFill>
                  <a:schemeClr val="tx1"/>
                </a:solidFill>
                <a:miter lim="800000"/>
                <a:headEnd type="triangle"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p>
            </p:txBody>
          </p:sp>
          <p:cxnSp>
            <p:nvCxnSpPr>
              <p:cNvPr id="67" name="直線矢印コネクタ 66">
                <a:extLst>
                  <a:ext uri="{FF2B5EF4-FFF2-40B4-BE49-F238E27FC236}">
                    <a16:creationId xmlns:a16="http://schemas.microsoft.com/office/drawing/2014/main" id="{4D2F4230-4B85-9431-5F38-C80527416E75}"/>
                  </a:ext>
                </a:extLst>
              </p:cNvPr>
              <p:cNvCxnSpPr/>
              <p:nvPr/>
            </p:nvCxnSpPr>
            <p:spPr>
              <a:xfrm>
                <a:off x="6005900" y="4578640"/>
                <a:ext cx="0" cy="421713"/>
              </a:xfrm>
              <a:prstGeom prst="straightConnector1">
                <a:avLst/>
              </a:prstGeom>
              <a:ln w="28575">
                <a:solidFill>
                  <a:schemeClr val="tx1"/>
                </a:solidFill>
                <a:headEnd type="none" w="med" len="med"/>
                <a:tailEnd type="none" w="lg" len="lg"/>
              </a:ln>
            </p:spPr>
            <p:style>
              <a:lnRef idx="1">
                <a:schemeClr val="accent1"/>
              </a:lnRef>
              <a:fillRef idx="0">
                <a:schemeClr val="accent1"/>
              </a:fillRef>
              <a:effectRef idx="0">
                <a:schemeClr val="accent1"/>
              </a:effectRef>
              <a:fontRef idx="minor">
                <a:schemeClr val="tx1"/>
              </a:fontRef>
            </p:style>
          </p:cxnSp>
        </p:grpSp>
        <p:sp>
          <p:nvSpPr>
            <p:cNvPr id="87" name="フリーフォーム 86">
              <a:extLst>
                <a:ext uri="{FF2B5EF4-FFF2-40B4-BE49-F238E27FC236}">
                  <a16:creationId xmlns:a16="http://schemas.microsoft.com/office/drawing/2014/main" id="{980D660F-0D40-0A5B-EA50-8FAB1A2B1CCA}"/>
                </a:ext>
              </a:extLst>
            </p:cNvPr>
            <p:cNvSpPr/>
            <p:nvPr/>
          </p:nvSpPr>
          <p:spPr>
            <a:xfrm>
              <a:off x="1844675" y="4319588"/>
              <a:ext cx="500063" cy="1120775"/>
            </a:xfrm>
            <a:custGeom>
              <a:avLst/>
              <a:gdLst>
                <a:gd name="connsiteX0" fmla="*/ 0 w 1440872"/>
                <a:gd name="connsiteY0" fmla="*/ 1237673 h 1237673"/>
                <a:gd name="connsiteX1" fmla="*/ 0 w 1440872"/>
                <a:gd name="connsiteY1" fmla="*/ 0 h 1237673"/>
                <a:gd name="connsiteX2" fmla="*/ 1440872 w 1440872"/>
                <a:gd name="connsiteY2" fmla="*/ 0 h 1237673"/>
                <a:gd name="connsiteX3" fmla="*/ 1440872 w 1440872"/>
                <a:gd name="connsiteY3" fmla="*/ 1237673 h 1237673"/>
                <a:gd name="connsiteX0" fmla="*/ 0 w 1440872"/>
                <a:gd name="connsiteY0" fmla="*/ 1237673 h 1237673"/>
                <a:gd name="connsiteX1" fmla="*/ 0 w 1440872"/>
                <a:gd name="connsiteY1" fmla="*/ 0 h 1237673"/>
                <a:gd name="connsiteX2" fmla="*/ 1440872 w 1440872"/>
                <a:gd name="connsiteY2" fmla="*/ 0 h 1237673"/>
              </a:gdLst>
              <a:ahLst/>
              <a:cxnLst>
                <a:cxn ang="0">
                  <a:pos x="connsiteX0" y="connsiteY0"/>
                </a:cxn>
                <a:cxn ang="0">
                  <a:pos x="connsiteX1" y="connsiteY1"/>
                </a:cxn>
                <a:cxn ang="0">
                  <a:pos x="connsiteX2" y="connsiteY2"/>
                </a:cxn>
              </a:cxnLst>
              <a:rect l="l" t="t" r="r" b="b"/>
              <a:pathLst>
                <a:path w="1440872" h="1237673">
                  <a:moveTo>
                    <a:pt x="0" y="1237673"/>
                  </a:moveTo>
                  <a:lnTo>
                    <a:pt x="0" y="0"/>
                  </a:lnTo>
                  <a:lnTo>
                    <a:pt x="1440872" y="0"/>
                  </a:lnTo>
                </a:path>
              </a:pathLst>
            </a:custGeom>
            <a:noFill/>
            <a:ln w="28575">
              <a:solidFill>
                <a:schemeClr val="tx1"/>
              </a:solidFill>
              <a:miter lim="800000"/>
              <a:headEnd type="triangle" w="lg" len="lg"/>
              <a:tailEnd type="non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b="1"/>
            </a:p>
          </p:txBody>
        </p:sp>
      </p:grpSp>
      <p:sp>
        <p:nvSpPr>
          <p:cNvPr id="40968" name="正方形/長方形 13">
            <a:extLst>
              <a:ext uri="{FF2B5EF4-FFF2-40B4-BE49-F238E27FC236}">
                <a16:creationId xmlns:a16="http://schemas.microsoft.com/office/drawing/2014/main" id="{55653C66-4F1A-A1D8-4C77-BB47A1A67463}"/>
              </a:ext>
            </a:extLst>
          </p:cNvPr>
          <p:cNvSpPr>
            <a:spLocks noChangeArrowheads="1"/>
          </p:cNvSpPr>
          <p:nvPr/>
        </p:nvSpPr>
        <p:spPr bwMode="auto">
          <a:xfrm>
            <a:off x="3152775" y="6589713"/>
            <a:ext cx="5599113" cy="15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262626"/>
                </a:solidFill>
              </a:rPr>
              <a:t>藤田烈 編：現場で即役立つ！感染対策パーフェクトガイド，</a:t>
            </a:r>
            <a:r>
              <a:rPr lang="en-US" altLang="ja-JP" sz="1000" b="1">
                <a:solidFill>
                  <a:srgbClr val="262626"/>
                </a:solidFill>
              </a:rPr>
              <a:t>2011</a:t>
            </a:r>
            <a:r>
              <a:rPr lang="ja-JP" altLang="en-US" sz="1000" b="1">
                <a:solidFill>
                  <a:srgbClr val="262626"/>
                </a:solidFill>
              </a:rPr>
              <a:t>，</a:t>
            </a:r>
            <a:r>
              <a:rPr lang="en-US" altLang="ja-JP" sz="1000" b="1">
                <a:solidFill>
                  <a:srgbClr val="262626"/>
                </a:solidFill>
              </a:rPr>
              <a:t>pp.70-71</a:t>
            </a:r>
            <a:r>
              <a:rPr lang="ja-JP" altLang="en-US" sz="1000" b="1">
                <a:solidFill>
                  <a:srgbClr val="262626"/>
                </a:solidFill>
              </a:rPr>
              <a:t>，学研メディカル秀潤社，東京</a:t>
            </a:r>
            <a:endParaRPr lang="en-US" altLang="ja-JP" sz="1000" b="1">
              <a:solidFill>
                <a:srgbClr val="262626"/>
              </a:solidFill>
            </a:endParaRPr>
          </a:p>
        </p:txBody>
      </p:sp>
    </p:spTree>
    <p:extLst>
      <p:ext uri="{BB962C8B-B14F-4D97-AF65-F5344CB8AC3E}">
        <p14:creationId xmlns:p14="http://schemas.microsoft.com/office/powerpoint/2010/main" val="1493473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1709738" y="2282825"/>
            <a:ext cx="4494212" cy="760413"/>
          </a:xfrm>
          <a:prstGeom prst="rect">
            <a:avLst/>
          </a:prstGeom>
          <a:effectLst>
            <a:outerShdw blurRad="50800" dist="38100" dir="2700000" algn="tl" rotWithShape="0">
              <a:prstClr val="black">
                <a:alpha val="40000"/>
              </a:prstClr>
            </a:outerShdw>
          </a:effectLst>
        </p:spPr>
        <p:txBody>
          <a:bodyPr wrap="none">
            <a:spAutoFit/>
          </a:bodyPr>
          <a:lstStyle/>
          <a:p>
            <a:pPr fontAlgn="auto">
              <a:lnSpc>
                <a:spcPct val="114000"/>
              </a:lnSpc>
              <a:spcBef>
                <a:spcPts val="0"/>
              </a:spcBef>
              <a:spcAft>
                <a:spcPts val="0"/>
              </a:spcAft>
              <a:defRPr/>
            </a:pPr>
            <a:r>
              <a:rPr lang="zh-TW" altLang="en-US" sz="4200" dirty="0">
                <a:solidFill>
                  <a:schemeClr val="bg1"/>
                </a:solidFill>
                <a:latin typeface="+mn-lt"/>
                <a:ea typeface="HGP創英角ｺﾞｼｯｸUB" pitchFamily="50" charset="-128"/>
              </a:rPr>
              <a:t>感染経路別予防策</a:t>
            </a:r>
          </a:p>
        </p:txBody>
      </p:sp>
      <p:sp>
        <p:nvSpPr>
          <p:cNvPr id="6" name="Text Box 3"/>
          <p:cNvSpPr txBox="1">
            <a:spLocks noChangeArrowheads="1"/>
          </p:cNvSpPr>
          <p:nvPr/>
        </p:nvSpPr>
        <p:spPr bwMode="auto">
          <a:xfrm>
            <a:off x="2270125" y="3267075"/>
            <a:ext cx="2032000" cy="1377950"/>
          </a:xfrm>
          <a:prstGeom prst="rect">
            <a:avLst/>
          </a:prstGeom>
          <a:noFill/>
          <a:ln w="19050">
            <a:noFill/>
            <a:miter lim="800000"/>
            <a:headEnd/>
            <a:tailEnd/>
          </a:ln>
          <a:effectLst>
            <a:outerShdw blurRad="50800" dist="38100" dir="2700000" algn="tl" rotWithShape="0">
              <a:prstClr val="black">
                <a:alpha val="40000"/>
              </a:prstClr>
            </a:outerShdw>
          </a:effectLst>
        </p:spPr>
        <p:txBody>
          <a:bodyPr wrap="none">
            <a:spAutoFit/>
          </a:bodyPr>
          <a:lstStyle/>
          <a:p>
            <a:pPr fontAlgn="auto">
              <a:lnSpc>
                <a:spcPct val="120000"/>
              </a:lnSpc>
              <a:spcBef>
                <a:spcPts val="0"/>
              </a:spcBef>
              <a:spcAft>
                <a:spcPts val="0"/>
              </a:spcAft>
              <a:defRPr/>
            </a:pPr>
            <a:r>
              <a:rPr lang="zh-TW" altLang="en-US" sz="2400" dirty="0">
                <a:solidFill>
                  <a:schemeClr val="bg1"/>
                </a:solidFill>
                <a:latin typeface="+mn-lt"/>
                <a:ea typeface="HGP創英角ｺﾞｼｯｸUB" pitchFamily="50" charset="-128"/>
              </a:rPr>
              <a:t>①空気予防策</a:t>
            </a:r>
          </a:p>
          <a:p>
            <a:pPr fontAlgn="auto">
              <a:lnSpc>
                <a:spcPct val="120000"/>
              </a:lnSpc>
              <a:spcBef>
                <a:spcPts val="0"/>
              </a:spcBef>
              <a:spcAft>
                <a:spcPts val="0"/>
              </a:spcAft>
              <a:defRPr/>
            </a:pPr>
            <a:r>
              <a:rPr lang="zh-TW" altLang="en-US" sz="2400" dirty="0">
                <a:solidFill>
                  <a:schemeClr val="bg1"/>
                </a:solidFill>
                <a:latin typeface="+mn-lt"/>
                <a:ea typeface="HGP創英角ｺﾞｼｯｸUB" pitchFamily="50" charset="-128"/>
              </a:rPr>
              <a:t>②飛沫予防策</a:t>
            </a:r>
          </a:p>
          <a:p>
            <a:pPr fontAlgn="auto">
              <a:lnSpc>
                <a:spcPct val="120000"/>
              </a:lnSpc>
              <a:spcBef>
                <a:spcPts val="0"/>
              </a:spcBef>
              <a:spcAft>
                <a:spcPts val="0"/>
              </a:spcAft>
              <a:defRPr/>
            </a:pPr>
            <a:r>
              <a:rPr lang="zh-TW" altLang="en-US" sz="2400" dirty="0">
                <a:solidFill>
                  <a:schemeClr val="bg1"/>
                </a:solidFill>
                <a:latin typeface="+mn-lt"/>
                <a:ea typeface="HGP創英角ｺﾞｼｯｸUB" pitchFamily="50" charset="-128"/>
              </a:rPr>
              <a:t>③接触予防策</a:t>
            </a:r>
          </a:p>
        </p:txBody>
      </p:sp>
      <p:sp>
        <p:nvSpPr>
          <p:cNvPr id="2" name="スライド番号プレースホルダー 1"/>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383396E3-89C3-4ACC-AC07-D6588621B9E1}" type="slidenum">
              <a:rPr lang="ja-JP" altLang="en-US">
                <a:solidFill>
                  <a:srgbClr val="898989"/>
                </a:solidFill>
              </a:rPr>
              <a:pPr eaLnBrk="1" hangingPunct="1"/>
              <a:t>29</a:t>
            </a:fld>
            <a:endParaRPr lang="en-US" altLang="ja-JP">
              <a:solidFill>
                <a:srgbClr val="898989"/>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ja-JP" altLang="en-US"/>
              <a:t>オープニングアニメ</a:t>
            </a:r>
          </a:p>
        </p:txBody>
      </p:sp>
      <p:sp>
        <p:nvSpPr>
          <p:cNvPr id="76803" name="スライド番号プレースホルダー 1"/>
          <p:cNvSpPr txBox="1">
            <a:spLocks noGrp="1"/>
          </p:cNvSpPr>
          <p:nvPr/>
        </p:nvSpPr>
        <p:spPr bwMode="auto">
          <a:xfrm>
            <a:off x="7010400" y="6486525"/>
            <a:ext cx="2133600" cy="365125"/>
          </a:xfrm>
          <a:prstGeom prst="rect">
            <a:avLst/>
          </a:prstGeom>
          <a:noFill/>
          <a:ln>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fld id="{478DC6DA-F2AE-4E20-9673-FC710FFF2036}" type="slidenum">
              <a:rPr lang="ja-JP" altLang="en-US" sz="1200">
                <a:solidFill>
                  <a:srgbClr val="000000"/>
                </a:solidFill>
              </a:rPr>
              <a:pPr algn="r" eaLnBrk="1" hangingPunct="1"/>
              <a:t>3</a:t>
            </a:fld>
            <a:endParaRPr lang="en-US" altLang="ja-JP" sz="1200">
              <a:solidFill>
                <a:srgbClr val="000000"/>
              </a:solidFill>
            </a:endParaRPr>
          </a:p>
        </p:txBody>
      </p:sp>
      <p:pic>
        <p:nvPicPr>
          <p:cNvPr id="2" name="AB-M-0003(V03)">
            <a:hlinkClick r:id="" action="ppaction://media"/>
            <a:extLst>
              <a:ext uri="{FF2B5EF4-FFF2-40B4-BE49-F238E27FC236}">
                <a16:creationId xmlns:a16="http://schemas.microsoft.com/office/drawing/2014/main" id="{2552CF21-2434-A6C0-6F93-861D88B6BB0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48080" y="900113"/>
            <a:ext cx="6847840" cy="5135880"/>
          </a:xfrm>
          <a:prstGeom prst="rect">
            <a:avLst/>
          </a:prstGeom>
        </p:spPr>
      </p:pic>
      <p:sp>
        <p:nvSpPr>
          <p:cNvPr id="7" name="正方形/長方形 6">
            <a:extLst>
              <a:ext uri="{FF2B5EF4-FFF2-40B4-BE49-F238E27FC236}">
                <a16:creationId xmlns:a16="http://schemas.microsoft.com/office/drawing/2014/main" id="{FFB669FD-7A3B-499F-AC5E-FCB11B5B5DD6}"/>
              </a:ext>
            </a:extLst>
          </p:cNvPr>
          <p:cNvSpPr/>
          <p:nvPr/>
        </p:nvSpPr>
        <p:spPr>
          <a:xfrm>
            <a:off x="5495111" y="6052547"/>
            <a:ext cx="2626821" cy="510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ln w="3175"/>
                <a:solidFill>
                  <a:schemeClr val="tx1"/>
                </a:solidFill>
                <a:effectLst>
                  <a:outerShdw blurRad="50800" dist="38100" dir="2700000" algn="tl" rotWithShape="0">
                    <a:prstClr val="black">
                      <a:alpha val="40000"/>
                    </a:prstClr>
                  </a:outerShdw>
                </a:effectLst>
                <a:latin typeface="+mj-ea"/>
                <a:ea typeface="+mj-ea"/>
              </a:rPr>
              <a:t>ブラックジャックによろしく　佐藤秀峰</a:t>
            </a:r>
          </a:p>
          <a:p>
            <a:r>
              <a:rPr kumimoji="1" lang="en-US" altLang="ja-JP" sz="1200" dirty="0">
                <a:ln w="3175"/>
                <a:solidFill>
                  <a:schemeClr val="tx1"/>
                </a:solidFill>
                <a:effectLst>
                  <a:outerShdw blurRad="50800" dist="38100" dir="2700000" algn="tl" rotWithShape="0">
                    <a:prstClr val="black">
                      <a:alpha val="40000"/>
                    </a:prstClr>
                  </a:outerShdw>
                </a:effectLst>
                <a:latin typeface="+mj-ea"/>
                <a:ea typeface="+mj-ea"/>
              </a:rPr>
              <a:t>https://densho810.com/free/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5F1399-50F6-1227-665F-6AAB8F13314F}"/>
            </a:ext>
          </a:extLst>
        </p:cNvPr>
        <p:cNvGrpSpPr/>
        <p:nvPr/>
      </p:nvGrpSpPr>
      <p:grpSpPr>
        <a:xfrm>
          <a:off x="0" y="0"/>
          <a:ext cx="0" cy="0"/>
          <a:chOff x="0" y="0"/>
          <a:chExt cx="0" cy="0"/>
        </a:xfrm>
      </p:grpSpPr>
      <p:sp>
        <p:nvSpPr>
          <p:cNvPr id="43011" name="Rectangle 2">
            <a:extLst>
              <a:ext uri="{FF2B5EF4-FFF2-40B4-BE49-F238E27FC236}">
                <a16:creationId xmlns:a16="http://schemas.microsoft.com/office/drawing/2014/main" id="{C86802EE-97A9-81CA-D9F9-551A0ED10FB1}"/>
              </a:ext>
            </a:extLst>
          </p:cNvPr>
          <p:cNvSpPr>
            <a:spLocks noGrp="1" noChangeArrowheads="1"/>
          </p:cNvSpPr>
          <p:nvPr>
            <p:ph type="title"/>
          </p:nvPr>
        </p:nvSpPr>
        <p:spPr/>
        <p:txBody>
          <a:bodyPr/>
          <a:lstStyle/>
          <a:p>
            <a:pPr eaLnBrk="1" hangingPunct="1"/>
            <a:r>
              <a:rPr lang="ja-JP" altLang="en-US" dirty="0"/>
              <a:t>主な感染経路</a:t>
            </a:r>
          </a:p>
        </p:txBody>
      </p:sp>
      <p:sp>
        <p:nvSpPr>
          <p:cNvPr id="61442" name="スライド番号プレースホルダー 1">
            <a:extLst>
              <a:ext uri="{FF2B5EF4-FFF2-40B4-BE49-F238E27FC236}">
                <a16:creationId xmlns:a16="http://schemas.microsoft.com/office/drawing/2014/main" id="{38B55B52-05C2-AA1A-861A-5B45AD5F5FF9}"/>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EF63414-8D0D-490B-AC32-AD2AEB15B4EE}" type="slidenum">
              <a:rPr lang="en-US" altLang="ja-JP"/>
              <a:pPr eaLnBrk="1" hangingPunct="1"/>
              <a:t>30</a:t>
            </a:fld>
            <a:endParaRPr lang="en-US" altLang="ja-JP"/>
          </a:p>
        </p:txBody>
      </p:sp>
      <p:sp>
        <p:nvSpPr>
          <p:cNvPr id="162" name="角丸四角形 161">
            <a:extLst>
              <a:ext uri="{FF2B5EF4-FFF2-40B4-BE49-F238E27FC236}">
                <a16:creationId xmlns:a16="http://schemas.microsoft.com/office/drawing/2014/main" id="{A174F667-8C3E-C49B-9948-D666BECC5D15}"/>
              </a:ext>
            </a:extLst>
          </p:cNvPr>
          <p:cNvSpPr/>
          <p:nvPr/>
        </p:nvSpPr>
        <p:spPr>
          <a:xfrm>
            <a:off x="7213600" y="158412"/>
            <a:ext cx="1841118" cy="290463"/>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1500" dirty="0">
                <a:solidFill>
                  <a:schemeClr val="bg1"/>
                </a:solidFill>
                <a:effectLst>
                  <a:glow rad="63500">
                    <a:schemeClr val="tx1"/>
                  </a:glow>
                </a:effectLst>
                <a:latin typeface="+mj-ea"/>
                <a:ea typeface="+mj-ea"/>
              </a:rPr>
              <a:t>感染経路別予防策</a:t>
            </a:r>
          </a:p>
        </p:txBody>
      </p:sp>
      <p:sp>
        <p:nvSpPr>
          <p:cNvPr id="43015" name="正方形/長方形 13">
            <a:extLst>
              <a:ext uri="{FF2B5EF4-FFF2-40B4-BE49-F238E27FC236}">
                <a16:creationId xmlns:a16="http://schemas.microsoft.com/office/drawing/2014/main" id="{5D32F7D6-DEDF-1E99-FF13-2BF454BD84B8}"/>
              </a:ext>
            </a:extLst>
          </p:cNvPr>
          <p:cNvSpPr>
            <a:spLocks noChangeArrowheads="1"/>
          </p:cNvSpPr>
          <p:nvPr/>
        </p:nvSpPr>
        <p:spPr bwMode="auto">
          <a:xfrm>
            <a:off x="6502400" y="6570663"/>
            <a:ext cx="2249488" cy="153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zh-TW" altLang="zh-TW" sz="1000" b="1">
                <a:solidFill>
                  <a:srgbClr val="000000"/>
                </a:solidFill>
              </a:rPr>
              <a:t>向野賢治：日医雑誌，</a:t>
            </a:r>
            <a:r>
              <a:rPr lang="zh-TW" altLang="ja-JP" sz="1000" b="1">
                <a:solidFill>
                  <a:srgbClr val="000000"/>
                </a:solidFill>
              </a:rPr>
              <a:t>2002</a:t>
            </a:r>
            <a:r>
              <a:rPr lang="zh-TW" altLang="zh-TW" sz="1000" b="1">
                <a:solidFill>
                  <a:srgbClr val="000000"/>
                </a:solidFill>
              </a:rPr>
              <a:t>，</a:t>
            </a:r>
            <a:r>
              <a:rPr lang="zh-TW" altLang="ja-JP" sz="1000" b="1">
                <a:solidFill>
                  <a:srgbClr val="000000"/>
                </a:solidFill>
              </a:rPr>
              <a:t>127</a:t>
            </a:r>
            <a:r>
              <a:rPr lang="zh-TW" altLang="zh-TW" sz="1000" b="1">
                <a:solidFill>
                  <a:srgbClr val="000000"/>
                </a:solidFill>
              </a:rPr>
              <a:t>（</a:t>
            </a:r>
            <a:r>
              <a:rPr lang="zh-TW" altLang="ja-JP" sz="1000" b="1">
                <a:solidFill>
                  <a:srgbClr val="000000"/>
                </a:solidFill>
              </a:rPr>
              <a:t>3</a:t>
            </a:r>
            <a:r>
              <a:rPr lang="zh-TW" altLang="zh-TW" sz="1000" b="1">
                <a:solidFill>
                  <a:srgbClr val="000000"/>
                </a:solidFill>
              </a:rPr>
              <a:t>），</a:t>
            </a:r>
            <a:r>
              <a:rPr lang="zh-TW" altLang="ja-JP" sz="1000" b="1">
                <a:solidFill>
                  <a:srgbClr val="000000"/>
                </a:solidFill>
              </a:rPr>
              <a:t>340</a:t>
            </a:r>
          </a:p>
        </p:txBody>
      </p:sp>
      <p:pic>
        <p:nvPicPr>
          <p:cNvPr id="5" name="図 4">
            <a:extLst>
              <a:ext uri="{FF2B5EF4-FFF2-40B4-BE49-F238E27FC236}">
                <a16:creationId xmlns:a16="http://schemas.microsoft.com/office/drawing/2014/main" id="{56A6A11D-A353-253F-2238-AF133D6FACCD}"/>
              </a:ext>
            </a:extLst>
          </p:cNvPr>
          <p:cNvPicPr>
            <a:picLocks noChangeAspect="1"/>
          </p:cNvPicPr>
          <p:nvPr/>
        </p:nvPicPr>
        <p:blipFill>
          <a:blip r:embed="rId3" cstate="print">
            <a:extLst>
              <a:ext uri="{28A0092B-C50C-407E-A947-70E740481C1C}">
                <a14:useLocalDpi xmlns:a14="http://schemas.microsoft.com/office/drawing/2010/main" val="0"/>
              </a:ext>
            </a:extLst>
          </a:blip>
          <a:srcRect l="7080" t="7021" r="11344" b="12730"/>
          <a:stretch/>
        </p:blipFill>
        <p:spPr>
          <a:xfrm>
            <a:off x="1538868" y="673648"/>
            <a:ext cx="5674732" cy="5579235"/>
          </a:xfrm>
          <a:prstGeom prst="rect">
            <a:avLst/>
          </a:prstGeom>
        </p:spPr>
      </p:pic>
      <p:sp>
        <p:nvSpPr>
          <p:cNvPr id="55300" name="Text Box 11">
            <a:extLst>
              <a:ext uri="{FF2B5EF4-FFF2-40B4-BE49-F238E27FC236}">
                <a16:creationId xmlns:a16="http://schemas.microsoft.com/office/drawing/2014/main" id="{DC9E5A09-9509-F1FA-42C3-5A12DC2C590B}"/>
              </a:ext>
            </a:extLst>
          </p:cNvPr>
          <p:cNvSpPr txBox="1">
            <a:spLocks noChangeArrowheads="1"/>
          </p:cNvSpPr>
          <p:nvPr/>
        </p:nvSpPr>
        <p:spPr bwMode="auto">
          <a:xfrm>
            <a:off x="3780854" y="5019285"/>
            <a:ext cx="1210588" cy="400110"/>
          </a:xfrm>
          <a:prstGeom prst="rect">
            <a:avLst/>
          </a:prstGeom>
          <a:noFill/>
          <a:ln w="9525">
            <a:noFill/>
            <a:miter lim="800000"/>
            <a:headEnd/>
            <a:tailEnd/>
          </a:ln>
        </p:spPr>
        <p:txBody>
          <a:bodyPr wrap="none">
            <a:spAutoFit/>
          </a:bodyPr>
          <a:lstStyle/>
          <a:p>
            <a:pPr algn="ctr">
              <a:defRPr/>
            </a:pPr>
            <a:r>
              <a:rPr lang="ja-JP" altLang="en-US" sz="2000">
                <a:solidFill>
                  <a:srgbClr val="CC0000"/>
                </a:solidFill>
                <a:latin typeface="+mj-ea"/>
                <a:ea typeface="+mj-ea"/>
              </a:rPr>
              <a:t>感染経路</a:t>
            </a:r>
          </a:p>
        </p:txBody>
      </p:sp>
      <p:sp>
        <p:nvSpPr>
          <p:cNvPr id="128010" name="Text Box 10">
            <a:extLst>
              <a:ext uri="{FF2B5EF4-FFF2-40B4-BE49-F238E27FC236}">
                <a16:creationId xmlns:a16="http://schemas.microsoft.com/office/drawing/2014/main" id="{4AA49AD0-1905-291F-0881-7BCAAC4ACDB7}"/>
              </a:ext>
            </a:extLst>
          </p:cNvPr>
          <p:cNvSpPr txBox="1">
            <a:spLocks noChangeArrowheads="1"/>
          </p:cNvSpPr>
          <p:nvPr/>
        </p:nvSpPr>
        <p:spPr bwMode="auto">
          <a:xfrm>
            <a:off x="2556851" y="6087082"/>
            <a:ext cx="954107" cy="400110"/>
          </a:xfrm>
          <a:prstGeom prst="rect">
            <a:avLst/>
          </a:prstGeom>
          <a:noFill/>
          <a:ln>
            <a:noFill/>
          </a:ln>
          <a:effectLst/>
        </p:spPr>
        <p:txBody>
          <a:bodyPr wrap="none">
            <a:spAutoFit/>
          </a:bodyPr>
          <a:lstStyle/>
          <a:p>
            <a:pPr algn="ctr" fontAlgn="auto">
              <a:spcBef>
                <a:spcPts val="0"/>
              </a:spcBef>
              <a:spcAft>
                <a:spcPts val="0"/>
              </a:spcAft>
              <a:defRPr/>
            </a:pPr>
            <a:r>
              <a:rPr lang="ja-JP" altLang="en-US" sz="2000" dirty="0">
                <a:effectLst>
                  <a:glow rad="127000">
                    <a:schemeClr val="bg1"/>
                  </a:glow>
                </a:effectLst>
                <a:latin typeface="+mj-ea"/>
                <a:ea typeface="+mj-ea"/>
              </a:rPr>
              <a:t>感染源</a:t>
            </a:r>
          </a:p>
        </p:txBody>
      </p:sp>
      <p:sp>
        <p:nvSpPr>
          <p:cNvPr id="128012" name="Text Box 12">
            <a:extLst>
              <a:ext uri="{FF2B5EF4-FFF2-40B4-BE49-F238E27FC236}">
                <a16:creationId xmlns:a16="http://schemas.microsoft.com/office/drawing/2014/main" id="{DCF62F9B-CC2B-5F6B-23BA-D543C4CA058B}"/>
              </a:ext>
            </a:extLst>
          </p:cNvPr>
          <p:cNvSpPr txBox="1">
            <a:spLocks noChangeArrowheads="1"/>
          </p:cNvSpPr>
          <p:nvPr/>
        </p:nvSpPr>
        <p:spPr bwMode="auto">
          <a:xfrm>
            <a:off x="5089244" y="6087082"/>
            <a:ext cx="1467068" cy="400110"/>
          </a:xfrm>
          <a:prstGeom prst="rect">
            <a:avLst/>
          </a:prstGeom>
          <a:noFill/>
          <a:ln>
            <a:noFill/>
          </a:ln>
          <a:effectLst/>
        </p:spPr>
        <p:txBody>
          <a:bodyPr wrap="none">
            <a:spAutoFit/>
          </a:bodyPr>
          <a:lstStyle/>
          <a:p>
            <a:pPr algn="ctr" fontAlgn="auto">
              <a:spcBef>
                <a:spcPts val="0"/>
              </a:spcBef>
              <a:spcAft>
                <a:spcPts val="0"/>
              </a:spcAft>
              <a:defRPr/>
            </a:pPr>
            <a:r>
              <a:rPr lang="ja-JP" altLang="en-US" sz="2000" dirty="0">
                <a:effectLst>
                  <a:glow rad="127000">
                    <a:schemeClr val="bg1"/>
                  </a:glow>
                </a:effectLst>
                <a:latin typeface="+mj-ea"/>
                <a:ea typeface="+mj-ea"/>
              </a:rPr>
              <a:t>感受性宿主</a:t>
            </a:r>
          </a:p>
        </p:txBody>
      </p:sp>
    </p:spTree>
    <p:extLst>
      <p:ext uri="{BB962C8B-B14F-4D97-AF65-F5344CB8AC3E}">
        <p14:creationId xmlns:p14="http://schemas.microsoft.com/office/powerpoint/2010/main" val="1308262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9C6B4-6BB6-E9BD-D932-6BDA3C091A46}"/>
            </a:ext>
          </a:extLst>
        </p:cNvPr>
        <p:cNvGrpSpPr/>
        <p:nvPr/>
      </p:nvGrpSpPr>
      <p:grpSpPr>
        <a:xfrm>
          <a:off x="0" y="0"/>
          <a:ext cx="0" cy="0"/>
          <a:chOff x="0" y="0"/>
          <a:chExt cx="0" cy="0"/>
        </a:xfrm>
      </p:grpSpPr>
      <p:grpSp>
        <p:nvGrpSpPr>
          <p:cNvPr id="44034" name="グループ化 21">
            <a:extLst>
              <a:ext uri="{FF2B5EF4-FFF2-40B4-BE49-F238E27FC236}">
                <a16:creationId xmlns:a16="http://schemas.microsoft.com/office/drawing/2014/main" id="{ED465994-479E-03EA-C735-52BDF79E46BC}"/>
              </a:ext>
            </a:extLst>
          </p:cNvPr>
          <p:cNvGrpSpPr>
            <a:grpSpLocks/>
          </p:cNvGrpSpPr>
          <p:nvPr/>
        </p:nvGrpSpPr>
        <p:grpSpPr bwMode="auto">
          <a:xfrm>
            <a:off x="252413" y="1347788"/>
            <a:ext cx="8639175" cy="5016500"/>
            <a:chOff x="252413" y="2195535"/>
            <a:chExt cx="8639175" cy="4270374"/>
          </a:xfrm>
        </p:grpSpPr>
        <p:sp>
          <p:nvSpPr>
            <p:cNvPr id="23" name="角丸四角形 22">
              <a:extLst>
                <a:ext uri="{FF2B5EF4-FFF2-40B4-BE49-F238E27FC236}">
                  <a16:creationId xmlns:a16="http://schemas.microsoft.com/office/drawing/2014/main" id="{F436902C-E1EC-B02E-4B7D-5DB95BB7F76E}"/>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4" name="角丸四角形 23">
              <a:extLst>
                <a:ext uri="{FF2B5EF4-FFF2-40B4-BE49-F238E27FC236}">
                  <a16:creationId xmlns:a16="http://schemas.microsoft.com/office/drawing/2014/main" id="{C9E2C4AD-2AF9-1FAC-C66D-D82602580CF1}"/>
                </a:ext>
              </a:extLst>
            </p:cNvPr>
            <p:cNvSpPr/>
            <p:nvPr/>
          </p:nvSpPr>
          <p:spPr>
            <a:xfrm>
              <a:off x="252413" y="2195535"/>
              <a:ext cx="8639175" cy="4270374"/>
            </a:xfrm>
            <a:prstGeom prst="roundRect">
              <a:avLst>
                <a:gd name="adj" fmla="val 2923"/>
              </a:avLst>
            </a:prstGeom>
            <a:noFill/>
            <a:ln w="19050">
              <a:solidFill>
                <a:schemeClr val="tx1">
                  <a:lumMod val="50000"/>
                  <a:lumOff val="50000"/>
                </a:schemeClr>
              </a:solidFill>
            </a:ln>
            <a:effectLst>
              <a:glow rad="127000">
                <a:schemeClr val="tx1">
                  <a:lumMod val="50000"/>
                  <a:lumOff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pic>
        <p:nvPicPr>
          <p:cNvPr id="44035" name="Picture 2">
            <a:extLst>
              <a:ext uri="{FF2B5EF4-FFF2-40B4-BE49-F238E27FC236}">
                <a16:creationId xmlns:a16="http://schemas.microsoft.com/office/drawing/2014/main" id="{1252E114-D1F3-38B8-2D0F-69C9A01DB7B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387594" y="2020150"/>
            <a:ext cx="3856625" cy="3856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6" name="Picture 3">
            <a:extLst>
              <a:ext uri="{FF2B5EF4-FFF2-40B4-BE49-F238E27FC236}">
                <a16:creationId xmlns:a16="http://schemas.microsoft.com/office/drawing/2014/main" id="{5E04532A-21B0-D5D5-D911-3C4B49EC42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4765901" y="2020150"/>
            <a:ext cx="3758945" cy="3761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7" name="Rectangle 2">
            <a:extLst>
              <a:ext uri="{FF2B5EF4-FFF2-40B4-BE49-F238E27FC236}">
                <a16:creationId xmlns:a16="http://schemas.microsoft.com/office/drawing/2014/main" id="{39AC81B9-C213-692B-B226-3D559EF91EB2}"/>
              </a:ext>
            </a:extLst>
          </p:cNvPr>
          <p:cNvSpPr>
            <a:spLocks noGrp="1" noChangeArrowheads="1"/>
          </p:cNvSpPr>
          <p:nvPr>
            <p:ph type="title"/>
          </p:nvPr>
        </p:nvSpPr>
        <p:spPr/>
        <p:txBody>
          <a:bodyPr/>
          <a:lstStyle/>
          <a:p>
            <a:pPr eaLnBrk="1" hangingPunct="1"/>
            <a:r>
              <a:rPr lang="en-US" altLang="ja-JP"/>
              <a:t>①</a:t>
            </a:r>
            <a:r>
              <a:rPr lang="ja-JP" altLang="en-US"/>
              <a:t>空気予防策</a:t>
            </a:r>
          </a:p>
        </p:txBody>
      </p:sp>
      <p:sp>
        <p:nvSpPr>
          <p:cNvPr id="62473" name="スライド番号プレースホルダー 1">
            <a:extLst>
              <a:ext uri="{FF2B5EF4-FFF2-40B4-BE49-F238E27FC236}">
                <a16:creationId xmlns:a16="http://schemas.microsoft.com/office/drawing/2014/main" id="{50E56F23-CD06-CF3E-4623-94AEB2DC28E0}"/>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1111F97-D1A0-47A5-9DFA-F5F66F57866F}" type="slidenum">
              <a:rPr lang="en-US" altLang="ja-JP"/>
              <a:pPr eaLnBrk="1" hangingPunct="1"/>
              <a:t>31</a:t>
            </a:fld>
            <a:endParaRPr lang="en-US" altLang="ja-JP"/>
          </a:p>
        </p:txBody>
      </p:sp>
      <p:sp>
        <p:nvSpPr>
          <p:cNvPr id="44039" name="Text Box 3">
            <a:extLst>
              <a:ext uri="{FF2B5EF4-FFF2-40B4-BE49-F238E27FC236}">
                <a16:creationId xmlns:a16="http://schemas.microsoft.com/office/drawing/2014/main" id="{F89D2163-7147-9CCB-64F0-6AB1498127F4}"/>
              </a:ext>
            </a:extLst>
          </p:cNvPr>
          <p:cNvSpPr txBox="1">
            <a:spLocks noChangeArrowheads="1"/>
          </p:cNvSpPr>
          <p:nvPr/>
        </p:nvSpPr>
        <p:spPr bwMode="auto">
          <a:xfrm>
            <a:off x="838200" y="2063750"/>
            <a:ext cx="3733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400">
                <a:solidFill>
                  <a:srgbClr val="D5000F"/>
                </a:solidFill>
                <a:latin typeface="HGP創英角ｺﾞｼｯｸUB" panose="020B0900000000000000" pitchFamily="50" charset="-128"/>
                <a:ea typeface="HGP創英角ｺﾞｼｯｸUB" panose="020B0900000000000000" pitchFamily="50" charset="-128"/>
              </a:rPr>
              <a:t>サージカルマスク</a:t>
            </a:r>
            <a:r>
              <a:rPr lang="ja-JP" altLang="en-US" b="1"/>
              <a:t>をしている。</a:t>
            </a:r>
            <a:r>
              <a:rPr lang="ja-JP" altLang="en-US" sz="2400" b="1"/>
              <a:t>　</a:t>
            </a:r>
          </a:p>
        </p:txBody>
      </p:sp>
      <p:sp>
        <p:nvSpPr>
          <p:cNvPr id="44040" name="Text Box 6">
            <a:extLst>
              <a:ext uri="{FF2B5EF4-FFF2-40B4-BE49-F238E27FC236}">
                <a16:creationId xmlns:a16="http://schemas.microsoft.com/office/drawing/2014/main" id="{173E5238-386D-E3D1-D207-908A1072B0CE}"/>
              </a:ext>
            </a:extLst>
          </p:cNvPr>
          <p:cNvSpPr txBox="1">
            <a:spLocks noChangeArrowheads="1"/>
          </p:cNvSpPr>
          <p:nvPr/>
        </p:nvSpPr>
        <p:spPr bwMode="auto">
          <a:xfrm>
            <a:off x="5381625" y="2063750"/>
            <a:ext cx="33178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just" eaLnBrk="1" hangingPunct="1"/>
            <a:r>
              <a:rPr lang="en-US" altLang="ja-JP" sz="2400">
                <a:solidFill>
                  <a:srgbClr val="D5000F"/>
                </a:solidFill>
                <a:latin typeface="HGP創英角ｺﾞｼｯｸUB" panose="020B0900000000000000" pitchFamily="50" charset="-128"/>
                <a:ea typeface="HGP創英角ｺﾞｼｯｸUB" panose="020B0900000000000000" pitchFamily="50" charset="-128"/>
              </a:rPr>
              <a:t>N95</a:t>
            </a:r>
            <a:r>
              <a:rPr lang="ja-JP" altLang="en-US" sz="2400">
                <a:solidFill>
                  <a:srgbClr val="D5000F"/>
                </a:solidFill>
                <a:latin typeface="HGP創英角ｺﾞｼｯｸUB" panose="020B0900000000000000" pitchFamily="50" charset="-128"/>
                <a:ea typeface="HGP創英角ｺﾞｼｯｸUB" panose="020B0900000000000000" pitchFamily="50" charset="-128"/>
              </a:rPr>
              <a:t>マスク</a:t>
            </a:r>
            <a:r>
              <a:rPr lang="ja-JP" altLang="en-US" b="1"/>
              <a:t>をしている。</a:t>
            </a:r>
            <a:r>
              <a:rPr lang="ja-JP" altLang="en-US" sz="2400" b="1"/>
              <a:t>　</a:t>
            </a:r>
          </a:p>
        </p:txBody>
      </p:sp>
      <p:sp>
        <p:nvSpPr>
          <p:cNvPr id="44041" name="AutoShape 148">
            <a:extLst>
              <a:ext uri="{FF2B5EF4-FFF2-40B4-BE49-F238E27FC236}">
                <a16:creationId xmlns:a16="http://schemas.microsoft.com/office/drawing/2014/main" id="{24DE8F15-7FD7-6B4F-81E1-137C44289623}"/>
              </a:ext>
            </a:extLst>
          </p:cNvPr>
          <p:cNvSpPr>
            <a:spLocks noChangeArrowheads="1"/>
          </p:cNvSpPr>
          <p:nvPr/>
        </p:nvSpPr>
        <p:spPr bwMode="auto">
          <a:xfrm>
            <a:off x="4076700" y="3289300"/>
            <a:ext cx="1143000" cy="685800"/>
          </a:xfrm>
          <a:prstGeom prst="rightArrow">
            <a:avLst>
              <a:gd name="adj1" fmla="val 50000"/>
              <a:gd name="adj2" fmla="val 60764"/>
            </a:avLst>
          </a:prstGeom>
          <a:solidFill>
            <a:srgbClr val="00A1E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lang="ja-JP" altLang="en-US"/>
          </a:p>
        </p:txBody>
      </p:sp>
      <p:sp>
        <p:nvSpPr>
          <p:cNvPr id="20" name="角丸四角形 19">
            <a:extLst>
              <a:ext uri="{FF2B5EF4-FFF2-40B4-BE49-F238E27FC236}">
                <a16:creationId xmlns:a16="http://schemas.microsoft.com/office/drawing/2014/main" id="{A60D2DFD-3D0D-4CC7-3136-D67503DA10CC}"/>
              </a:ext>
            </a:extLst>
          </p:cNvPr>
          <p:cNvSpPr/>
          <p:nvPr/>
        </p:nvSpPr>
        <p:spPr>
          <a:xfrm>
            <a:off x="7213600" y="158412"/>
            <a:ext cx="1841118" cy="290463"/>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1500" dirty="0">
                <a:solidFill>
                  <a:schemeClr val="bg1"/>
                </a:solidFill>
                <a:effectLst>
                  <a:glow rad="63500">
                    <a:schemeClr val="tx1"/>
                  </a:glow>
                </a:effectLst>
                <a:latin typeface="+mj-ea"/>
                <a:ea typeface="+mj-ea"/>
              </a:rPr>
              <a:t>感染経路別予防策</a:t>
            </a:r>
          </a:p>
        </p:txBody>
      </p:sp>
      <p:sp>
        <p:nvSpPr>
          <p:cNvPr id="16" name="Rectangle 29">
            <a:extLst>
              <a:ext uri="{FF2B5EF4-FFF2-40B4-BE49-F238E27FC236}">
                <a16:creationId xmlns:a16="http://schemas.microsoft.com/office/drawing/2014/main" id="{BA0C08BA-6962-23BC-B21A-9CE33DCD82AB}"/>
              </a:ext>
            </a:extLst>
          </p:cNvPr>
          <p:cNvSpPr>
            <a:spLocks noChangeArrowheads="1"/>
          </p:cNvSpPr>
          <p:nvPr/>
        </p:nvSpPr>
        <p:spPr bwMode="auto">
          <a:xfrm>
            <a:off x="457200" y="1122363"/>
            <a:ext cx="4252913" cy="450850"/>
          </a:xfrm>
          <a:prstGeom prst="rect">
            <a:avLst/>
          </a:prstGeom>
          <a:solidFill>
            <a:schemeClr val="tx1">
              <a:lumMod val="50000"/>
              <a:lumOff val="50000"/>
            </a:schemeClr>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このようなことをしていませんか？</a:t>
            </a:r>
          </a:p>
        </p:txBody>
      </p:sp>
      <p:sp>
        <p:nvSpPr>
          <p:cNvPr id="44044" name="正方形/長方形 16">
            <a:extLst>
              <a:ext uri="{FF2B5EF4-FFF2-40B4-BE49-F238E27FC236}">
                <a16:creationId xmlns:a16="http://schemas.microsoft.com/office/drawing/2014/main" id="{1482D8FE-DF39-889C-84B1-648A677BDD29}"/>
              </a:ext>
            </a:extLst>
          </p:cNvPr>
          <p:cNvSpPr>
            <a:spLocks noChangeArrowheads="1"/>
          </p:cNvSpPr>
          <p:nvPr/>
        </p:nvSpPr>
        <p:spPr bwMode="auto">
          <a:xfrm>
            <a:off x="533400" y="5394325"/>
            <a:ext cx="8153400" cy="6740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ts val="600"/>
              </a:spcBef>
              <a:buFont typeface="Symbol" panose="05050102010706020507" pitchFamily="18" charset="2"/>
              <a:buChar char="·"/>
            </a:pPr>
            <a:r>
              <a:rPr lang="ja-JP" altLang="en-US" b="1" dirty="0"/>
              <a:t>サージカルマスクでは，空気感染を引き起こす飛沫核を通してしまうので，微粒子を通さない</a:t>
            </a:r>
            <a:r>
              <a:rPr lang="en-US" altLang="ja-JP" b="1" dirty="0"/>
              <a:t>N95</a:t>
            </a:r>
            <a:r>
              <a:rPr lang="ja-JP" altLang="en-US" b="1" dirty="0"/>
              <a:t>マスクを使用します。</a:t>
            </a:r>
          </a:p>
        </p:txBody>
      </p:sp>
      <p:sp>
        <p:nvSpPr>
          <p:cNvPr id="2" name="十字形 1">
            <a:extLst>
              <a:ext uri="{FF2B5EF4-FFF2-40B4-BE49-F238E27FC236}">
                <a16:creationId xmlns:a16="http://schemas.microsoft.com/office/drawing/2014/main" id="{CD071A03-D524-4EB3-44AF-941099CADABD}"/>
              </a:ext>
            </a:extLst>
          </p:cNvPr>
          <p:cNvSpPr/>
          <p:nvPr/>
        </p:nvSpPr>
        <p:spPr>
          <a:xfrm rot="2700000">
            <a:off x="892969" y="2353469"/>
            <a:ext cx="2730500" cy="2728912"/>
          </a:xfrm>
          <a:prstGeom prst="plus">
            <a:avLst>
              <a:gd name="adj" fmla="val 48993"/>
            </a:avLst>
          </a:prstGeom>
          <a:solidFill>
            <a:srgbClr val="D50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1" name="円/楕円 20">
            <a:extLst>
              <a:ext uri="{FF2B5EF4-FFF2-40B4-BE49-F238E27FC236}">
                <a16:creationId xmlns:a16="http://schemas.microsoft.com/office/drawing/2014/main" id="{1E44E424-10F8-FBD2-3FB9-B6FB58EDBB2F}"/>
              </a:ext>
            </a:extLst>
          </p:cNvPr>
          <p:cNvSpPr/>
          <p:nvPr/>
        </p:nvSpPr>
        <p:spPr>
          <a:xfrm>
            <a:off x="5578475" y="4886325"/>
            <a:ext cx="2725738" cy="396875"/>
          </a:xfrm>
          <a:prstGeom prst="ellipse">
            <a:avLst/>
          </a:prstGeom>
          <a:solidFill>
            <a:srgbClr val="00A4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b="1" dirty="0"/>
              <a:t>正しい方法</a:t>
            </a:r>
          </a:p>
        </p:txBody>
      </p:sp>
      <p:sp>
        <p:nvSpPr>
          <p:cNvPr id="44047" name="Text Box 3">
            <a:extLst>
              <a:ext uri="{FF2B5EF4-FFF2-40B4-BE49-F238E27FC236}">
                <a16:creationId xmlns:a16="http://schemas.microsoft.com/office/drawing/2014/main" id="{4148CEBB-6A1F-47DB-7202-C517E13D7E15}"/>
              </a:ext>
            </a:extLst>
          </p:cNvPr>
          <p:cNvSpPr txBox="1">
            <a:spLocks noChangeArrowheads="1"/>
          </p:cNvSpPr>
          <p:nvPr/>
        </p:nvSpPr>
        <p:spPr bwMode="auto">
          <a:xfrm>
            <a:off x="749300" y="1651000"/>
            <a:ext cx="6627813" cy="371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b="1" dirty="0"/>
              <a:t>結核や水痘，麻疹などの患者に接するときや入室するとき，</a:t>
            </a:r>
          </a:p>
        </p:txBody>
      </p:sp>
      <p:sp>
        <p:nvSpPr>
          <p:cNvPr id="44048" name="正方形/長方形 13">
            <a:extLst>
              <a:ext uri="{FF2B5EF4-FFF2-40B4-BE49-F238E27FC236}">
                <a16:creationId xmlns:a16="http://schemas.microsoft.com/office/drawing/2014/main" id="{3BE5C67D-6B25-CA27-8FB2-CDC2C2104E9E}"/>
              </a:ext>
            </a:extLst>
          </p:cNvPr>
          <p:cNvSpPr>
            <a:spLocks noChangeArrowheads="1"/>
          </p:cNvSpPr>
          <p:nvPr/>
        </p:nvSpPr>
        <p:spPr bwMode="auto">
          <a:xfrm>
            <a:off x="2525713" y="6572250"/>
            <a:ext cx="6226175" cy="15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ja-JP" sz="1000" b="1" dirty="0">
                <a:solidFill>
                  <a:srgbClr val="262626"/>
                </a:solidFill>
              </a:rPr>
              <a:t>小林寛伊 編：最新 病院感染対策Q&amp;A エビデンスに基づく効果的対策（第2版），2004，pp.</a:t>
            </a:r>
            <a:r>
              <a:rPr lang="ja-JP" altLang="en-US" sz="1000" b="1" dirty="0">
                <a:solidFill>
                  <a:srgbClr val="262626"/>
                </a:solidFill>
              </a:rPr>
              <a:t>9</a:t>
            </a:r>
            <a:r>
              <a:rPr lang="en-US" altLang="ja-JP" sz="1000" b="1" dirty="0">
                <a:solidFill>
                  <a:srgbClr val="262626"/>
                </a:solidFill>
              </a:rPr>
              <a:t>-10</a:t>
            </a:r>
            <a:r>
              <a:rPr lang="ja-JP" altLang="ja-JP" sz="1000" b="1" dirty="0">
                <a:solidFill>
                  <a:srgbClr val="262626"/>
                </a:solidFill>
              </a:rPr>
              <a:t>，照林社，東京</a:t>
            </a:r>
          </a:p>
        </p:txBody>
      </p:sp>
    </p:spTree>
    <p:extLst>
      <p:ext uri="{BB962C8B-B14F-4D97-AF65-F5344CB8AC3E}">
        <p14:creationId xmlns:p14="http://schemas.microsoft.com/office/powerpoint/2010/main" val="2683604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E16C4-30A3-EC96-DACE-54C6880A75AC}"/>
            </a:ext>
          </a:extLst>
        </p:cNvPr>
        <p:cNvGrpSpPr/>
        <p:nvPr/>
      </p:nvGrpSpPr>
      <p:grpSpPr>
        <a:xfrm>
          <a:off x="0" y="0"/>
          <a:ext cx="0" cy="0"/>
          <a:chOff x="0" y="0"/>
          <a:chExt cx="0" cy="0"/>
        </a:xfrm>
      </p:grpSpPr>
      <p:grpSp>
        <p:nvGrpSpPr>
          <p:cNvPr id="2" name="グループ化 17">
            <a:extLst>
              <a:ext uri="{FF2B5EF4-FFF2-40B4-BE49-F238E27FC236}">
                <a16:creationId xmlns:a16="http://schemas.microsoft.com/office/drawing/2014/main" id="{41E6626A-5488-3CEA-3DEF-4492B0ABB35F}"/>
              </a:ext>
            </a:extLst>
          </p:cNvPr>
          <p:cNvGrpSpPr>
            <a:grpSpLocks/>
          </p:cNvGrpSpPr>
          <p:nvPr/>
        </p:nvGrpSpPr>
        <p:grpSpPr bwMode="auto">
          <a:xfrm>
            <a:off x="252413" y="1763713"/>
            <a:ext cx="8639175" cy="4554537"/>
            <a:chOff x="252413" y="2195535"/>
            <a:chExt cx="8639175" cy="4270374"/>
          </a:xfrm>
        </p:grpSpPr>
        <p:sp>
          <p:nvSpPr>
            <p:cNvPr id="19" name="角丸四角形 18">
              <a:extLst>
                <a:ext uri="{FF2B5EF4-FFF2-40B4-BE49-F238E27FC236}">
                  <a16:creationId xmlns:a16="http://schemas.microsoft.com/office/drawing/2014/main" id="{82EEF7D9-4743-EC7F-5921-995859575524}"/>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0" name="角丸四角形 19">
              <a:extLst>
                <a:ext uri="{FF2B5EF4-FFF2-40B4-BE49-F238E27FC236}">
                  <a16:creationId xmlns:a16="http://schemas.microsoft.com/office/drawing/2014/main" id="{49D9529B-77AD-7EBD-C50E-9D567C81D0D7}"/>
                </a:ext>
              </a:extLst>
            </p:cNvPr>
            <p:cNvSpPr/>
            <p:nvPr/>
          </p:nvSpPr>
          <p:spPr>
            <a:xfrm>
              <a:off x="252413" y="2195535"/>
              <a:ext cx="8639175" cy="4270374"/>
            </a:xfrm>
            <a:prstGeom prst="roundRect">
              <a:avLst>
                <a:gd name="adj" fmla="val 2923"/>
              </a:avLst>
            </a:prstGeom>
            <a:noFill/>
            <a:ln w="19050">
              <a:solidFill>
                <a:srgbClr val="5DD1FF"/>
              </a:solidFill>
            </a:ln>
            <a:effectLst>
              <a:glow rad="127000">
                <a:srgbClr val="5DD1FF"/>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45059" name="Rectangle 2">
            <a:extLst>
              <a:ext uri="{FF2B5EF4-FFF2-40B4-BE49-F238E27FC236}">
                <a16:creationId xmlns:a16="http://schemas.microsoft.com/office/drawing/2014/main" id="{65656B3C-0406-6523-834C-7A3E392C6998}"/>
              </a:ext>
            </a:extLst>
          </p:cNvPr>
          <p:cNvSpPr>
            <a:spLocks noGrp="1" noChangeArrowheads="1"/>
          </p:cNvSpPr>
          <p:nvPr>
            <p:ph type="title"/>
          </p:nvPr>
        </p:nvSpPr>
        <p:spPr/>
        <p:txBody>
          <a:bodyPr/>
          <a:lstStyle/>
          <a:p>
            <a:pPr eaLnBrk="1" hangingPunct="1"/>
            <a:r>
              <a:rPr lang="en-US" altLang="ja-JP"/>
              <a:t>①</a:t>
            </a:r>
            <a:r>
              <a:rPr lang="ja-JP" altLang="en-US"/>
              <a:t>空気予防策</a:t>
            </a:r>
          </a:p>
        </p:txBody>
      </p:sp>
      <p:sp>
        <p:nvSpPr>
          <p:cNvPr id="63515" name="スライド番号プレースホルダー 1">
            <a:extLst>
              <a:ext uri="{FF2B5EF4-FFF2-40B4-BE49-F238E27FC236}">
                <a16:creationId xmlns:a16="http://schemas.microsoft.com/office/drawing/2014/main" id="{973860C7-EBE9-2BB3-6337-2AE96C462229}"/>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34D1C11-BB13-470D-9EFC-DFD64386A192}" type="slidenum">
              <a:rPr lang="en-US" altLang="ja-JP"/>
              <a:pPr eaLnBrk="1" hangingPunct="1"/>
              <a:t>32</a:t>
            </a:fld>
            <a:endParaRPr lang="en-US" altLang="ja-JP"/>
          </a:p>
        </p:txBody>
      </p:sp>
      <p:graphicFrame>
        <p:nvGraphicFramePr>
          <p:cNvPr id="45124" name="Group 68">
            <a:extLst>
              <a:ext uri="{FF2B5EF4-FFF2-40B4-BE49-F238E27FC236}">
                <a16:creationId xmlns:a16="http://schemas.microsoft.com/office/drawing/2014/main" id="{27AC597D-4BE7-F500-9DD9-88462E8A09EF}"/>
              </a:ext>
            </a:extLst>
          </p:cNvPr>
          <p:cNvGraphicFramePr>
            <a:graphicFrameLocks noGrp="1"/>
          </p:cNvGraphicFramePr>
          <p:nvPr/>
        </p:nvGraphicFramePr>
        <p:xfrm>
          <a:off x="481013" y="3067049"/>
          <a:ext cx="8205791" cy="2997199"/>
        </p:xfrm>
        <a:graphic>
          <a:graphicData uri="http://schemas.openxmlformats.org/drawingml/2006/table">
            <a:tbl>
              <a:tblPr/>
              <a:tblGrid>
                <a:gridCol w="1429237">
                  <a:extLst>
                    <a:ext uri="{9D8B030D-6E8A-4147-A177-3AD203B41FA5}">
                      <a16:colId xmlns:a16="http://schemas.microsoft.com/office/drawing/2014/main" val="20000"/>
                    </a:ext>
                  </a:extLst>
                </a:gridCol>
                <a:gridCol w="1129425">
                  <a:extLst>
                    <a:ext uri="{9D8B030D-6E8A-4147-A177-3AD203B41FA5}">
                      <a16:colId xmlns:a16="http://schemas.microsoft.com/office/drawing/2014/main" val="20001"/>
                    </a:ext>
                  </a:extLst>
                </a:gridCol>
                <a:gridCol w="1129427">
                  <a:extLst>
                    <a:ext uri="{9D8B030D-6E8A-4147-A177-3AD203B41FA5}">
                      <a16:colId xmlns:a16="http://schemas.microsoft.com/office/drawing/2014/main" val="20002"/>
                    </a:ext>
                  </a:extLst>
                </a:gridCol>
                <a:gridCol w="1129425">
                  <a:extLst>
                    <a:ext uri="{9D8B030D-6E8A-4147-A177-3AD203B41FA5}">
                      <a16:colId xmlns:a16="http://schemas.microsoft.com/office/drawing/2014/main" val="20003"/>
                    </a:ext>
                  </a:extLst>
                </a:gridCol>
                <a:gridCol w="1129427">
                  <a:extLst>
                    <a:ext uri="{9D8B030D-6E8A-4147-A177-3AD203B41FA5}">
                      <a16:colId xmlns:a16="http://schemas.microsoft.com/office/drawing/2014/main" val="20004"/>
                    </a:ext>
                  </a:extLst>
                </a:gridCol>
                <a:gridCol w="1129425">
                  <a:extLst>
                    <a:ext uri="{9D8B030D-6E8A-4147-A177-3AD203B41FA5}">
                      <a16:colId xmlns:a16="http://schemas.microsoft.com/office/drawing/2014/main" val="20005"/>
                    </a:ext>
                  </a:extLst>
                </a:gridCol>
                <a:gridCol w="1129425">
                  <a:extLst>
                    <a:ext uri="{9D8B030D-6E8A-4147-A177-3AD203B41FA5}">
                      <a16:colId xmlns:a16="http://schemas.microsoft.com/office/drawing/2014/main" val="1459971033"/>
                    </a:ext>
                  </a:extLst>
                </a:gridCol>
              </a:tblGrid>
              <a:tr h="423846">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chemeClr val="tx1"/>
                          </a:solidFill>
                          <a:effectLst/>
                          <a:latin typeface="Arial" charset="0"/>
                          <a:ea typeface="ＭＳ Ｐゴシック" charset="-128"/>
                        </a:rPr>
                        <a:t>対策方法</a:t>
                      </a:r>
                      <a:endParaRPr kumimoji="1" lang="ja-JP" altLang="en-US" sz="2000" b="1" i="0" u="none" strike="noStrike" cap="none" normalizeH="0" baseline="0" dirty="0">
                        <a:ln>
                          <a:noFill/>
                        </a:ln>
                        <a:solidFill>
                          <a:schemeClr val="tx1"/>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個室</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換気</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マスク</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手袋</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dirty="0">
                          <a:ln>
                            <a:noFill/>
                          </a:ln>
                          <a:solidFill>
                            <a:schemeClr val="tx1"/>
                          </a:solidFill>
                          <a:effectLst/>
                          <a:latin typeface="Arial" charset="0"/>
                          <a:ea typeface="ＭＳ Ｐゴシック" charset="-128"/>
                        </a:rPr>
                        <a:t>ガウン</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50" b="1" i="0" u="none" strike="noStrike" cap="none" normalizeH="0" baseline="0" dirty="0">
                          <a:ln>
                            <a:noFill/>
                          </a:ln>
                          <a:solidFill>
                            <a:schemeClr val="tx1"/>
                          </a:solidFill>
                          <a:effectLst/>
                          <a:latin typeface="Arial" charset="0"/>
                          <a:ea typeface="ＭＳ Ｐゴシック" charset="-128"/>
                        </a:rPr>
                        <a:t>ゴーグル </a:t>
                      </a:r>
                      <a:r>
                        <a:rPr kumimoji="1" lang="en-US" altLang="ja-JP" sz="1050" b="1" i="0" u="none" strike="noStrike" cap="none" normalizeH="0" baseline="0" dirty="0">
                          <a:ln>
                            <a:noFill/>
                          </a:ln>
                          <a:solidFill>
                            <a:schemeClr val="tx1"/>
                          </a:solidFill>
                          <a:effectLst/>
                          <a:latin typeface="Arial" charset="0"/>
                          <a:ea typeface="ＭＳ Ｐゴシック" charset="-128"/>
                        </a:rPr>
                        <a:t>/</a:t>
                      </a:r>
                      <a:br>
                        <a:rPr kumimoji="1" lang="en-US" altLang="ja-JP" sz="1050" b="1" i="0" u="none" strike="noStrike" cap="none" normalizeH="0" baseline="0" dirty="0">
                          <a:ln>
                            <a:noFill/>
                          </a:ln>
                          <a:solidFill>
                            <a:schemeClr val="tx1"/>
                          </a:solidFill>
                          <a:effectLst/>
                          <a:latin typeface="Arial" charset="0"/>
                          <a:ea typeface="ＭＳ Ｐゴシック" charset="-128"/>
                        </a:rPr>
                      </a:br>
                      <a:r>
                        <a:rPr kumimoji="1" lang="ja-JP" altLang="en-US" sz="1050" b="1" i="0" u="none" strike="noStrike" cap="none" normalizeH="0" baseline="0" dirty="0">
                          <a:ln>
                            <a:noFill/>
                          </a:ln>
                          <a:solidFill>
                            <a:schemeClr val="tx1"/>
                          </a:solidFill>
                          <a:effectLst/>
                          <a:latin typeface="Arial" charset="0"/>
                          <a:ea typeface="ＭＳ Ｐゴシック" charset="-128"/>
                        </a:rPr>
                        <a:t>フェイスシールド</a:t>
                      </a:r>
                      <a:r>
                        <a:rPr kumimoji="1" lang="en-US" altLang="ja-JP" sz="1050" b="1" i="0" u="none" strike="noStrike" cap="none" normalizeH="0" baseline="30000" dirty="0">
                          <a:ln>
                            <a:noFill/>
                          </a:ln>
                          <a:solidFill>
                            <a:schemeClr val="tx1"/>
                          </a:solidFill>
                          <a:effectLst/>
                          <a:latin typeface="Arial" charset="0"/>
                          <a:ea typeface="ＭＳ Ｐゴシック" charset="-128"/>
                        </a:rPr>
                        <a:t>3)</a:t>
                      </a:r>
                      <a:endParaRPr kumimoji="1" lang="ja-JP" altLang="en-US" sz="1200" b="1" i="0" u="none" strike="noStrike" cap="none" normalizeH="0" baseline="30000" dirty="0">
                        <a:ln>
                          <a:noFill/>
                        </a:ln>
                        <a:solidFill>
                          <a:schemeClr val="tx1"/>
                        </a:solidFill>
                        <a:effectLst/>
                        <a:latin typeface="Arial" charset="0"/>
                        <a:ea typeface="ＭＳ Ｐゴシック" charset="-128"/>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extLst>
                  <a:ext uri="{0D108BD9-81ED-4DB2-BD59-A6C34878D82A}">
                    <a16:rowId xmlns:a16="http://schemas.microsoft.com/office/drawing/2014/main" val="10000"/>
                  </a:ext>
                </a:extLst>
              </a:tr>
              <a:tr h="1278267">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9508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chemeClr val="tx1"/>
                          </a:solidFill>
                          <a:effectLst/>
                          <a:latin typeface="Arial" charset="0"/>
                          <a:ea typeface="ＭＳ Ｐゴシック" charset="-128"/>
                        </a:rPr>
                        <a:t>必要度</a:t>
                      </a:r>
                      <a:endParaRPr kumimoji="1" lang="en-US" altLang="ja-JP" sz="1800" b="1" i="0" u="none" strike="noStrike" cap="none" normalizeH="0" baseline="0" dirty="0">
                        <a:ln>
                          <a:noFill/>
                        </a:ln>
                        <a:solidFill>
                          <a:schemeClr val="tx1"/>
                        </a:solidFill>
                        <a:effectLst/>
                        <a:latin typeface="Arial" charset="0"/>
                        <a:ea typeface="ＭＳ Ｐゴシック"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rgbClr val="D5000F"/>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：必須</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rgbClr val="387CE0"/>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：できるだけ利用</a:t>
                      </a:r>
                    </a:p>
                    <a:p>
                      <a:pPr marL="0" marR="0" lvl="0" indent="0" algn="l" defTabSz="914400" rtl="0" eaLnBrk="1" fontAlgn="base" latinLnBrk="0" hangingPunct="1">
                        <a:lnSpc>
                          <a:spcPct val="100000"/>
                        </a:lnSpc>
                        <a:spcBef>
                          <a:spcPct val="20000"/>
                        </a:spcBef>
                        <a:spcAft>
                          <a:spcPct val="0"/>
                        </a:spcAft>
                        <a:buClrTx/>
                        <a:buSzTx/>
                        <a:buFontTx/>
                        <a:buNone/>
                        <a:tabLst>
                          <a:tab pos="230188" algn="l"/>
                        </a:tabLst>
                      </a:pPr>
                      <a:r>
                        <a:rPr kumimoji="1" lang="ja-JP" altLang="en-US" sz="1100" b="1" i="0" u="none" strike="noStrike" cap="none" normalizeH="0" baseline="0" dirty="0">
                          <a:ln>
                            <a:noFill/>
                          </a:ln>
                          <a:solidFill>
                            <a:srgbClr val="42AC1C"/>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：状況に応じ利用</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ja-JP" sz="20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D5D8"/>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000" b="0" i="0" u="none" strike="noStrike" cap="none" normalizeH="0" baseline="0" dirty="0">
                          <a:ln>
                            <a:noFill/>
                          </a:ln>
                          <a:solidFill>
                            <a:srgbClr val="D5000F"/>
                          </a:solidFill>
                          <a:effectLst/>
                          <a:latin typeface="Arial" charset="0"/>
                          <a:ea typeface="ＭＳ Ｐゴシック" charset="-128"/>
                        </a:rPr>
                        <a:t> </a:t>
                      </a:r>
                      <a:endParaRPr kumimoji="1" lang="en-US" altLang="ja-JP" sz="18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D5D8"/>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000" b="0" i="0" u="none" strike="noStrike" cap="none" normalizeH="0" baseline="0" dirty="0">
                          <a:ln>
                            <a:noFill/>
                          </a:ln>
                          <a:solidFill>
                            <a:srgbClr val="D5000F"/>
                          </a:solidFill>
                          <a:effectLst/>
                          <a:latin typeface="Arial" charset="0"/>
                          <a:ea typeface="ＭＳ Ｐゴシック" charset="-128"/>
                        </a:rPr>
                        <a:t> </a:t>
                      </a:r>
                      <a:endParaRPr kumimoji="1" lang="en-US" altLang="ja-JP" sz="18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D5D8"/>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6FB"/>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6FB"/>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17" name="角丸四角形 16">
            <a:extLst>
              <a:ext uri="{FF2B5EF4-FFF2-40B4-BE49-F238E27FC236}">
                <a16:creationId xmlns:a16="http://schemas.microsoft.com/office/drawing/2014/main" id="{89F8FFED-69CC-7569-0CEB-2AF1C6BCCFE0}"/>
              </a:ext>
            </a:extLst>
          </p:cNvPr>
          <p:cNvSpPr/>
          <p:nvPr/>
        </p:nvSpPr>
        <p:spPr>
          <a:xfrm>
            <a:off x="7213600" y="158412"/>
            <a:ext cx="1841118" cy="290463"/>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1500" dirty="0">
                <a:solidFill>
                  <a:schemeClr val="bg1"/>
                </a:solidFill>
                <a:effectLst>
                  <a:glow rad="63500">
                    <a:schemeClr val="tx1"/>
                  </a:glow>
                </a:effectLst>
                <a:latin typeface="+mj-ea"/>
                <a:ea typeface="+mj-ea"/>
              </a:rPr>
              <a:t>感染経路別予防策</a:t>
            </a:r>
          </a:p>
        </p:txBody>
      </p:sp>
      <p:sp>
        <p:nvSpPr>
          <p:cNvPr id="22" name="正方形/長方形 21">
            <a:extLst>
              <a:ext uri="{FF2B5EF4-FFF2-40B4-BE49-F238E27FC236}">
                <a16:creationId xmlns:a16="http://schemas.microsoft.com/office/drawing/2014/main" id="{24C83703-7ADE-5137-2B39-96317708883C}"/>
              </a:ext>
            </a:extLst>
          </p:cNvPr>
          <p:cNvSpPr/>
          <p:nvPr/>
        </p:nvSpPr>
        <p:spPr>
          <a:xfrm>
            <a:off x="533400" y="2055813"/>
            <a:ext cx="8153400" cy="739775"/>
          </a:xfrm>
          <a:prstGeom prst="rect">
            <a:avLst/>
          </a:prstGeom>
        </p:spPr>
        <p:txBody>
          <a:bodyPr>
            <a:spAutoFit/>
          </a:bodyPr>
          <a:lstStyle/>
          <a:p>
            <a:pPr marL="176213" indent="-176213">
              <a:lnSpc>
                <a:spcPct val="105000"/>
              </a:lnSpc>
              <a:spcBef>
                <a:spcPts val="600"/>
              </a:spcBef>
              <a:buFont typeface="Symbol" pitchFamily="18" charset="2"/>
              <a:buChar char="·"/>
              <a:defRPr/>
            </a:pPr>
            <a:r>
              <a:rPr lang="ja-JP" altLang="en-US" b="1" dirty="0">
                <a:latin typeface="Arial" charset="0"/>
                <a:ea typeface="ＭＳ Ｐゴシック" charset="-128"/>
              </a:rPr>
              <a:t>空気感染は，</a:t>
            </a:r>
            <a:r>
              <a:rPr lang="ja-JP" altLang="en-US" sz="2000" dirty="0">
                <a:solidFill>
                  <a:srgbClr val="D5000F"/>
                </a:solidFill>
                <a:latin typeface="+mj-ea"/>
                <a:ea typeface="+mj-ea"/>
              </a:rPr>
              <a:t>直径</a:t>
            </a:r>
            <a:r>
              <a:rPr lang="en-US" altLang="ja-JP" sz="2000" dirty="0">
                <a:solidFill>
                  <a:srgbClr val="D5000F"/>
                </a:solidFill>
                <a:latin typeface="+mj-ea"/>
                <a:ea typeface="+mj-ea"/>
              </a:rPr>
              <a:t>5</a:t>
            </a:r>
            <a:r>
              <a:rPr lang="en-US" altLang="ja-JP" sz="2000" b="1" dirty="0">
                <a:solidFill>
                  <a:srgbClr val="D5000F"/>
                </a:solidFill>
                <a:latin typeface="+mn-lt"/>
                <a:ea typeface="+mj-ea"/>
              </a:rPr>
              <a:t>μm</a:t>
            </a:r>
            <a:r>
              <a:rPr lang="ja-JP" altLang="en-US" sz="2000" dirty="0">
                <a:solidFill>
                  <a:srgbClr val="D5000F"/>
                </a:solidFill>
                <a:latin typeface="+mj-ea"/>
                <a:ea typeface="+mj-ea"/>
              </a:rPr>
              <a:t>未満の飛沫核が，長時間空中を浮遊する</a:t>
            </a:r>
            <a:r>
              <a:rPr lang="ja-JP" altLang="en-US" b="1" dirty="0">
                <a:latin typeface="Arial" charset="0"/>
                <a:ea typeface="ＭＳ Ｐゴシック" charset="-128"/>
              </a:rPr>
              <a:t>ことにより伝播し，感染しますので，院内の空気の流れを考慮した対策が必要です。</a:t>
            </a:r>
            <a:r>
              <a:rPr lang="ja-JP" altLang="en-US" sz="2000" b="1" dirty="0">
                <a:latin typeface="Arial" charset="0"/>
                <a:ea typeface="ＭＳ Ｐゴシック" charset="-128"/>
              </a:rPr>
              <a:t>　</a:t>
            </a:r>
            <a:endParaRPr lang="ja-JP" altLang="en-US" b="1" dirty="0">
              <a:latin typeface="Arial" charset="0"/>
              <a:ea typeface="ＭＳ Ｐゴシック" charset="-128"/>
            </a:endParaRPr>
          </a:p>
        </p:txBody>
      </p:sp>
      <p:sp>
        <p:nvSpPr>
          <p:cNvPr id="45091" name="正方形/長方形 13">
            <a:extLst>
              <a:ext uri="{FF2B5EF4-FFF2-40B4-BE49-F238E27FC236}">
                <a16:creationId xmlns:a16="http://schemas.microsoft.com/office/drawing/2014/main" id="{5FE7D987-3240-C30A-4544-777F5D3210DF}"/>
              </a:ext>
            </a:extLst>
          </p:cNvPr>
          <p:cNvSpPr>
            <a:spLocks noChangeArrowheads="1"/>
          </p:cNvSpPr>
          <p:nvPr/>
        </p:nvSpPr>
        <p:spPr bwMode="auto">
          <a:xfrm>
            <a:off x="1523947" y="6356777"/>
            <a:ext cx="7227941" cy="4154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900" b="1" dirty="0">
                <a:solidFill>
                  <a:srgbClr val="000000"/>
                </a:solidFill>
              </a:rPr>
              <a:t>1) </a:t>
            </a:r>
            <a:r>
              <a:rPr lang="ja-JP" altLang="ja-JP" sz="900" b="1" dirty="0">
                <a:solidFill>
                  <a:srgbClr val="000000"/>
                </a:solidFill>
              </a:rPr>
              <a:t>小林寛伊 編：最新 病院感染対策Q&amp;A エビデンスに基づく効果的対策（第2版），2004，pp.9-10，照林社，東京</a:t>
            </a:r>
          </a:p>
          <a:p>
            <a:pPr algn="r" eaLnBrk="1" hangingPunct="1"/>
            <a:r>
              <a:rPr lang="en-US" altLang="ja-JP" sz="900" b="1" dirty="0">
                <a:solidFill>
                  <a:srgbClr val="000000"/>
                </a:solidFill>
              </a:rPr>
              <a:t>2) </a:t>
            </a:r>
            <a:r>
              <a:rPr lang="ja-JP" altLang="ja-JP" sz="900" b="1" dirty="0">
                <a:solidFill>
                  <a:srgbClr val="000000"/>
                </a:solidFill>
              </a:rPr>
              <a:t>浅利誠志ほか 編：こんなときどうする！？実践感染管理，2011，p.39，金原出版，東京</a:t>
            </a:r>
            <a:r>
              <a:rPr lang="ja-JP" altLang="en-US" sz="900" b="1" dirty="0">
                <a:solidFill>
                  <a:srgbClr val="000000"/>
                </a:solidFill>
              </a:rPr>
              <a:t>　を参照して作成</a:t>
            </a:r>
            <a:endParaRPr lang="en-US" altLang="ja-JP" sz="900" b="1" dirty="0">
              <a:solidFill>
                <a:srgbClr val="000000"/>
              </a:solidFill>
            </a:endParaRPr>
          </a:p>
          <a:p>
            <a:pPr algn="r" eaLnBrk="1" hangingPunct="1"/>
            <a:r>
              <a:rPr lang="en-US" altLang="ja-JP" sz="900" b="1" dirty="0">
                <a:solidFill>
                  <a:srgbClr val="000000"/>
                </a:solidFill>
              </a:rPr>
              <a:t>3) </a:t>
            </a:r>
            <a:r>
              <a:rPr lang="ja-JP" altLang="en-US" sz="900" b="1" dirty="0">
                <a:solidFill>
                  <a:srgbClr val="000000"/>
                </a:solidFill>
              </a:rPr>
              <a:t>厚生労働省：医療施設等における感染対策ガイドライン，</a:t>
            </a:r>
            <a:r>
              <a:rPr lang="en-US" altLang="ja-JP" sz="900" b="1" dirty="0">
                <a:solidFill>
                  <a:srgbClr val="000000"/>
                </a:solidFill>
              </a:rPr>
              <a:t>https://www.mhlw.go.jp/bunya/kenkou/kekkaku-kansenshou04/pdf/08-06-04.pdf</a:t>
            </a:r>
            <a:endParaRPr lang="ja-JP" altLang="ja-JP" sz="900" b="1" dirty="0">
              <a:solidFill>
                <a:srgbClr val="000000"/>
              </a:solidFill>
            </a:endParaRPr>
          </a:p>
        </p:txBody>
      </p:sp>
      <p:sp>
        <p:nvSpPr>
          <p:cNvPr id="25" name="Rectangle 29">
            <a:extLst>
              <a:ext uri="{FF2B5EF4-FFF2-40B4-BE49-F238E27FC236}">
                <a16:creationId xmlns:a16="http://schemas.microsoft.com/office/drawing/2014/main" id="{02CD458C-F7EF-8857-41C2-C2C437360EF5}"/>
              </a:ext>
            </a:extLst>
          </p:cNvPr>
          <p:cNvSpPr>
            <a:spLocks noChangeArrowheads="1"/>
          </p:cNvSpPr>
          <p:nvPr/>
        </p:nvSpPr>
        <p:spPr bwMode="auto">
          <a:xfrm>
            <a:off x="457200" y="1592263"/>
            <a:ext cx="1879600" cy="349250"/>
          </a:xfrm>
          <a:prstGeom prst="rect">
            <a:avLst/>
          </a:prstGeom>
          <a:solidFill>
            <a:srgbClr val="00A1E5"/>
          </a:solidFill>
          <a:ln w="9525">
            <a:noFill/>
            <a:miter lim="800000"/>
            <a:headEnd/>
            <a:tailEnd/>
          </a:ln>
        </p:spPr>
        <p:txBody>
          <a:bodyPr lIns="90000" tIns="36000" rIns="90000" bIns="36000" anchor="ctr">
            <a:spAutoFit/>
          </a:bodyPr>
          <a:lstStyle/>
          <a:p>
            <a:pPr algn="ctr">
              <a:lnSpc>
                <a:spcPct val="90000"/>
              </a:lnSpc>
              <a:defRPr/>
            </a:pPr>
            <a:r>
              <a:rPr lang="ja-JP" altLang="en-US" sz="2000" dirty="0">
                <a:solidFill>
                  <a:schemeClr val="bg1"/>
                </a:solidFill>
                <a:latin typeface="+mj-ea"/>
                <a:ea typeface="+mj-ea"/>
              </a:rPr>
              <a:t>対策ポイント</a:t>
            </a:r>
            <a:r>
              <a:rPr lang="en-US" altLang="ja-JP" sz="2000" baseline="30000" dirty="0">
                <a:solidFill>
                  <a:schemeClr val="bg1"/>
                </a:solidFill>
                <a:latin typeface="+mj-ea"/>
                <a:ea typeface="+mj-ea"/>
              </a:rPr>
              <a:t>2)</a:t>
            </a:r>
            <a:endParaRPr lang="ja-JP" altLang="en-US" sz="2000" baseline="30000" dirty="0">
              <a:solidFill>
                <a:schemeClr val="bg1"/>
              </a:solidFill>
              <a:latin typeface="+mj-ea"/>
              <a:ea typeface="+mj-ea"/>
            </a:endParaRPr>
          </a:p>
        </p:txBody>
      </p:sp>
      <p:sp>
        <p:nvSpPr>
          <p:cNvPr id="26" name="AutoShape 253">
            <a:extLst>
              <a:ext uri="{FF2B5EF4-FFF2-40B4-BE49-F238E27FC236}">
                <a16:creationId xmlns:a16="http://schemas.microsoft.com/office/drawing/2014/main" id="{C96C2EC4-325C-BAD7-5F59-A057D0C4586C}"/>
              </a:ext>
            </a:extLst>
          </p:cNvPr>
          <p:cNvSpPr>
            <a:spLocks noChangeArrowheads="1"/>
          </p:cNvSpPr>
          <p:nvPr/>
        </p:nvSpPr>
        <p:spPr bwMode="auto">
          <a:xfrm>
            <a:off x="252413" y="941388"/>
            <a:ext cx="8639175" cy="536575"/>
          </a:xfrm>
          <a:prstGeom prst="roundRect">
            <a:avLst>
              <a:gd name="adj" fmla="val 11667"/>
            </a:avLst>
          </a:prstGeom>
          <a:noFill/>
          <a:ln w="38100">
            <a:noFill/>
            <a:round/>
            <a:headEnd/>
            <a:tailEnd/>
          </a:ln>
        </p:spPr>
        <p:txBody>
          <a:bodyPr lIns="90000" tIns="46800" rIns="90000" bIns="46800" anchor="ctr"/>
          <a:lstStyle/>
          <a:p>
            <a:pPr>
              <a:tabLst>
                <a:tab pos="447675" algn="l"/>
              </a:tabLst>
              <a:defRPr/>
            </a:pPr>
            <a:r>
              <a:rPr lang="en-US" altLang="ja-JP" sz="1600" dirty="0">
                <a:solidFill>
                  <a:srgbClr val="D5000F"/>
                </a:solidFill>
                <a:latin typeface="+mn-lt"/>
                <a:ea typeface="+mn-ea"/>
              </a:rPr>
              <a:t>●</a:t>
            </a:r>
            <a:r>
              <a:rPr lang="ja-JP" altLang="en-US" sz="1600" b="1" dirty="0">
                <a:latin typeface="+mn-lt"/>
                <a:ea typeface="+mn-ea"/>
              </a:rPr>
              <a:t>主な感染症（病原体）</a:t>
            </a:r>
            <a:r>
              <a:rPr lang="en-US" altLang="ja-JP" sz="1600" b="1" baseline="30000" dirty="0">
                <a:latin typeface="+mn-lt"/>
                <a:ea typeface="+mn-ea"/>
              </a:rPr>
              <a:t>1)</a:t>
            </a:r>
            <a:r>
              <a:rPr lang="ja-JP" altLang="en-US" sz="1600" b="1" dirty="0">
                <a:latin typeface="+mn-lt"/>
                <a:ea typeface="+mn-ea"/>
              </a:rPr>
              <a:t>：</a:t>
            </a:r>
            <a:r>
              <a:rPr lang="ja-JP" altLang="en-US" sz="1600" b="1" dirty="0">
                <a:solidFill>
                  <a:srgbClr val="D5000F"/>
                </a:solidFill>
                <a:latin typeface="+mn-lt"/>
                <a:ea typeface="+mn-ea"/>
              </a:rPr>
              <a:t>　</a:t>
            </a:r>
            <a:r>
              <a:rPr lang="ja-JP" altLang="en-US" sz="2000" dirty="0">
                <a:solidFill>
                  <a:srgbClr val="4685E2"/>
                </a:solidFill>
                <a:latin typeface="+mj-ea"/>
                <a:ea typeface="+mj-ea"/>
              </a:rPr>
              <a:t>結核，水痘，麻疹</a:t>
            </a:r>
            <a:r>
              <a:rPr lang="en-US" altLang="ja-JP" sz="2000" dirty="0">
                <a:solidFill>
                  <a:srgbClr val="4685E2"/>
                </a:solidFill>
                <a:latin typeface="+mj-ea"/>
                <a:ea typeface="+mj-ea"/>
              </a:rPr>
              <a:t> </a:t>
            </a:r>
            <a:endParaRPr lang="ja-JP" altLang="en-US" sz="1100" dirty="0">
              <a:solidFill>
                <a:srgbClr val="4685E2"/>
              </a:solidFill>
              <a:latin typeface="+mj-ea"/>
              <a:ea typeface="+mj-ea"/>
            </a:endParaRPr>
          </a:p>
        </p:txBody>
      </p:sp>
      <p:sp>
        <p:nvSpPr>
          <p:cNvPr id="28" name="正方形/長方形 27">
            <a:extLst>
              <a:ext uri="{FF2B5EF4-FFF2-40B4-BE49-F238E27FC236}">
                <a16:creationId xmlns:a16="http://schemas.microsoft.com/office/drawing/2014/main" id="{0C6425DD-63C3-AE9C-2472-6D521A863FD3}"/>
              </a:ext>
            </a:extLst>
          </p:cNvPr>
          <p:cNvSpPr>
            <a:spLocks noChangeArrowheads="1"/>
          </p:cNvSpPr>
          <p:nvPr/>
        </p:nvSpPr>
        <p:spPr bwMode="auto">
          <a:xfrm>
            <a:off x="5632860" y="519430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29" name="正方形/長方形 28">
            <a:extLst>
              <a:ext uri="{FF2B5EF4-FFF2-40B4-BE49-F238E27FC236}">
                <a16:creationId xmlns:a16="http://schemas.microsoft.com/office/drawing/2014/main" id="{4364187D-9399-F49C-E8E4-7B5B8E194BA9}"/>
              </a:ext>
            </a:extLst>
          </p:cNvPr>
          <p:cNvSpPr/>
          <p:nvPr/>
        </p:nvSpPr>
        <p:spPr>
          <a:xfrm>
            <a:off x="5315422" y="3066466"/>
            <a:ext cx="1101600" cy="3024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0" name="正方形/長方形 29">
            <a:extLst>
              <a:ext uri="{FF2B5EF4-FFF2-40B4-BE49-F238E27FC236}">
                <a16:creationId xmlns:a16="http://schemas.microsoft.com/office/drawing/2014/main" id="{E36D0A3A-5EB5-5C47-4BD6-44D85784207F}"/>
              </a:ext>
            </a:extLst>
          </p:cNvPr>
          <p:cNvSpPr>
            <a:spLocks noChangeArrowheads="1"/>
          </p:cNvSpPr>
          <p:nvPr/>
        </p:nvSpPr>
        <p:spPr bwMode="auto">
          <a:xfrm>
            <a:off x="6766118" y="519430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31" name="正方形/長方形 30">
            <a:extLst>
              <a:ext uri="{FF2B5EF4-FFF2-40B4-BE49-F238E27FC236}">
                <a16:creationId xmlns:a16="http://schemas.microsoft.com/office/drawing/2014/main" id="{222AEFDA-613E-9AA3-6481-A3B0B807884E}"/>
              </a:ext>
            </a:extLst>
          </p:cNvPr>
          <p:cNvSpPr/>
          <p:nvPr/>
        </p:nvSpPr>
        <p:spPr>
          <a:xfrm>
            <a:off x="6448680" y="3066466"/>
            <a:ext cx="1101600" cy="3024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F1958AB8-70BA-251B-7D45-0E6917FF8E1D}"/>
              </a:ext>
            </a:extLst>
          </p:cNvPr>
          <p:cNvSpPr>
            <a:spLocks noChangeArrowheads="1"/>
          </p:cNvSpPr>
          <p:nvPr/>
        </p:nvSpPr>
        <p:spPr bwMode="auto">
          <a:xfrm>
            <a:off x="1916814" y="4710589"/>
            <a:ext cx="1095375" cy="12618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ts val="0"/>
              </a:spcBef>
            </a:pPr>
            <a:r>
              <a:rPr lang="en-US" altLang="ja-JP" sz="2800" dirty="0">
                <a:solidFill>
                  <a:srgbClr val="D5000F"/>
                </a:solidFill>
              </a:rPr>
              <a:t>★</a:t>
            </a:r>
          </a:p>
          <a:p>
            <a:pPr algn="ctr" eaLnBrk="1" hangingPunct="1">
              <a:spcBef>
                <a:spcPts val="0"/>
              </a:spcBef>
            </a:pPr>
            <a:r>
              <a:rPr lang="ja-JP" altLang="en-US" sz="1200" b="1" dirty="0">
                <a:solidFill>
                  <a:srgbClr val="000000"/>
                </a:solidFill>
              </a:rPr>
              <a:t>陰圧個室 </a:t>
            </a:r>
            <a:r>
              <a:rPr lang="en-US" altLang="ja-JP" sz="1200" b="1" dirty="0">
                <a:solidFill>
                  <a:srgbClr val="000000"/>
                </a:solidFill>
              </a:rPr>
              <a:t>or </a:t>
            </a:r>
            <a:r>
              <a:rPr lang="ja-JP" altLang="en-US" sz="1200" b="1" dirty="0">
                <a:solidFill>
                  <a:srgbClr val="000000"/>
                </a:solidFill>
              </a:rPr>
              <a:t>高性能フィルタを備えた病室</a:t>
            </a:r>
          </a:p>
        </p:txBody>
      </p:sp>
      <p:sp>
        <p:nvSpPr>
          <p:cNvPr id="21" name="正方形/長方形 20">
            <a:extLst>
              <a:ext uri="{FF2B5EF4-FFF2-40B4-BE49-F238E27FC236}">
                <a16:creationId xmlns:a16="http://schemas.microsoft.com/office/drawing/2014/main" id="{5F4E7AD9-96A1-4C30-E266-CFB6D1159719}"/>
              </a:ext>
            </a:extLst>
          </p:cNvPr>
          <p:cNvSpPr>
            <a:spLocks noChangeArrowheads="1"/>
          </p:cNvSpPr>
          <p:nvPr/>
        </p:nvSpPr>
        <p:spPr bwMode="auto">
          <a:xfrm>
            <a:off x="3038592" y="4710589"/>
            <a:ext cx="110126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ts val="0"/>
              </a:spcBef>
            </a:pPr>
            <a:r>
              <a:rPr lang="en-US" altLang="ja-JP" sz="2800" dirty="0">
                <a:solidFill>
                  <a:srgbClr val="D5000F"/>
                </a:solidFill>
              </a:rPr>
              <a:t>★</a:t>
            </a:r>
          </a:p>
          <a:p>
            <a:pPr algn="ctr" eaLnBrk="1" hangingPunct="1">
              <a:spcBef>
                <a:spcPts val="0"/>
              </a:spcBef>
            </a:pPr>
            <a:r>
              <a:rPr lang="ja-JP" altLang="en-US" sz="1200" b="1" dirty="0">
                <a:solidFill>
                  <a:srgbClr val="000000"/>
                </a:solidFill>
              </a:rPr>
              <a:t>頻回な換気</a:t>
            </a:r>
          </a:p>
        </p:txBody>
      </p:sp>
      <p:sp>
        <p:nvSpPr>
          <p:cNvPr id="23" name="正方形/長方形 22">
            <a:extLst>
              <a:ext uri="{FF2B5EF4-FFF2-40B4-BE49-F238E27FC236}">
                <a16:creationId xmlns:a16="http://schemas.microsoft.com/office/drawing/2014/main" id="{F2898950-2744-378C-34C6-DC63F07D4148}"/>
              </a:ext>
            </a:extLst>
          </p:cNvPr>
          <p:cNvSpPr>
            <a:spLocks noChangeArrowheads="1"/>
          </p:cNvSpPr>
          <p:nvPr/>
        </p:nvSpPr>
        <p:spPr bwMode="auto">
          <a:xfrm>
            <a:off x="4176622" y="4710589"/>
            <a:ext cx="1101268" cy="892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ts val="0"/>
              </a:spcBef>
            </a:pPr>
            <a:r>
              <a:rPr lang="en-US" altLang="ja-JP" sz="2800" dirty="0">
                <a:solidFill>
                  <a:srgbClr val="D5000F"/>
                </a:solidFill>
              </a:rPr>
              <a:t>★</a:t>
            </a:r>
          </a:p>
          <a:p>
            <a:pPr algn="ctr" eaLnBrk="1" hangingPunct="1">
              <a:spcBef>
                <a:spcPts val="0"/>
              </a:spcBef>
            </a:pPr>
            <a:r>
              <a:rPr lang="en-US" altLang="ja-JP" sz="1200" b="1" dirty="0">
                <a:solidFill>
                  <a:srgbClr val="000000"/>
                </a:solidFill>
              </a:rPr>
              <a:t>N95</a:t>
            </a:r>
            <a:r>
              <a:rPr lang="ja-JP" altLang="en-US" sz="1200" b="1" dirty="0">
                <a:solidFill>
                  <a:srgbClr val="000000"/>
                </a:solidFill>
              </a:rPr>
              <a:t>マスク</a:t>
            </a:r>
            <a:br>
              <a:rPr lang="en-US" altLang="ja-JP" sz="1200" b="1" dirty="0">
                <a:solidFill>
                  <a:srgbClr val="000000"/>
                </a:solidFill>
              </a:rPr>
            </a:br>
            <a:r>
              <a:rPr lang="ja-JP" altLang="en-US" sz="1200" b="1" dirty="0">
                <a:solidFill>
                  <a:srgbClr val="000000"/>
                </a:solidFill>
              </a:rPr>
              <a:t>を使用</a:t>
            </a:r>
            <a:endParaRPr lang="en-US" altLang="ja-JP" sz="2400" b="1" dirty="0">
              <a:solidFill>
                <a:srgbClr val="D5000F"/>
              </a:solidFill>
            </a:endParaRPr>
          </a:p>
        </p:txBody>
      </p:sp>
      <p:sp>
        <p:nvSpPr>
          <p:cNvPr id="6" name="正方形/長方形 5">
            <a:extLst>
              <a:ext uri="{FF2B5EF4-FFF2-40B4-BE49-F238E27FC236}">
                <a16:creationId xmlns:a16="http://schemas.microsoft.com/office/drawing/2014/main" id="{9C024875-A2DE-C33C-8F12-B82AFC11048F}"/>
              </a:ext>
            </a:extLst>
          </p:cNvPr>
          <p:cNvSpPr/>
          <p:nvPr/>
        </p:nvSpPr>
        <p:spPr>
          <a:xfrm>
            <a:off x="1916814" y="3066467"/>
            <a:ext cx="1101268" cy="3024000"/>
          </a:xfrm>
          <a:prstGeom prst="rect">
            <a:avLst/>
          </a:prstGeom>
          <a:noFill/>
          <a:ln w="19050">
            <a:solidFill>
              <a:srgbClr val="D5000F"/>
            </a:solidFill>
          </a:ln>
          <a:effectLst>
            <a:glow rad="63500">
              <a:srgbClr val="E84068">
                <a:alpha val="73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45114" name="Picture 2">
            <a:extLst>
              <a:ext uri="{FF2B5EF4-FFF2-40B4-BE49-F238E27FC236}">
                <a16:creationId xmlns:a16="http://schemas.microsoft.com/office/drawing/2014/main" id="{0AC968D3-8FDB-8F52-F455-27ACFDD7C5C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773624" y="3456875"/>
            <a:ext cx="1294511" cy="129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115" name="Picture 3">
            <a:extLst>
              <a:ext uri="{FF2B5EF4-FFF2-40B4-BE49-F238E27FC236}">
                <a16:creationId xmlns:a16="http://schemas.microsoft.com/office/drawing/2014/main" id="{796D9F29-C1C7-D65D-B8E4-4564E1ACAB4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r="22581"/>
          <a:stretch/>
        </p:blipFill>
        <p:spPr bwMode="auto">
          <a:xfrm>
            <a:off x="3098265" y="3462868"/>
            <a:ext cx="1002197" cy="129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116" name="Picture 6">
            <a:extLst>
              <a:ext uri="{FF2B5EF4-FFF2-40B4-BE49-F238E27FC236}">
                <a16:creationId xmlns:a16="http://schemas.microsoft.com/office/drawing/2014/main" id="{7D74982A-74D2-EE27-6E00-E0D7A466A0B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r="14801"/>
          <a:stretch/>
        </p:blipFill>
        <p:spPr bwMode="auto">
          <a:xfrm>
            <a:off x="6470222" y="3550236"/>
            <a:ext cx="1010596" cy="1186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117" name="Picture 2">
            <a:extLst>
              <a:ext uri="{FF2B5EF4-FFF2-40B4-BE49-F238E27FC236}">
                <a16:creationId xmlns:a16="http://schemas.microsoft.com/office/drawing/2014/main" id="{A1306206-E72B-52F6-452D-1A98F7A190B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4128612" y="3543077"/>
            <a:ext cx="1088137" cy="108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118" name="Picture 5">
            <a:extLst>
              <a:ext uri="{FF2B5EF4-FFF2-40B4-BE49-F238E27FC236}">
                <a16:creationId xmlns:a16="http://schemas.microsoft.com/office/drawing/2014/main" id="{82801515-AE58-ACC2-EB8B-69008212C8A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5239617" y="3459743"/>
            <a:ext cx="1171508" cy="1171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正方形/長方形 31">
            <a:extLst>
              <a:ext uri="{FF2B5EF4-FFF2-40B4-BE49-F238E27FC236}">
                <a16:creationId xmlns:a16="http://schemas.microsoft.com/office/drawing/2014/main" id="{820C287C-9D14-0F32-999A-209FACCD1FD2}"/>
              </a:ext>
            </a:extLst>
          </p:cNvPr>
          <p:cNvSpPr/>
          <p:nvPr/>
        </p:nvSpPr>
        <p:spPr>
          <a:xfrm>
            <a:off x="3043369" y="3066466"/>
            <a:ext cx="1101268" cy="3024000"/>
          </a:xfrm>
          <a:prstGeom prst="rect">
            <a:avLst/>
          </a:prstGeom>
          <a:noFill/>
          <a:ln w="19050">
            <a:solidFill>
              <a:srgbClr val="D5000F"/>
            </a:solidFill>
          </a:ln>
          <a:effectLst>
            <a:glow rad="63500">
              <a:srgbClr val="E84068">
                <a:alpha val="73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3" name="正方形/長方形 32">
            <a:extLst>
              <a:ext uri="{FF2B5EF4-FFF2-40B4-BE49-F238E27FC236}">
                <a16:creationId xmlns:a16="http://schemas.microsoft.com/office/drawing/2014/main" id="{F22BE5A2-215B-42A1-3378-739A99EBBA6D}"/>
              </a:ext>
            </a:extLst>
          </p:cNvPr>
          <p:cNvSpPr/>
          <p:nvPr/>
        </p:nvSpPr>
        <p:spPr>
          <a:xfrm>
            <a:off x="4169924" y="3066465"/>
            <a:ext cx="1101268" cy="3024000"/>
          </a:xfrm>
          <a:prstGeom prst="rect">
            <a:avLst/>
          </a:prstGeom>
          <a:noFill/>
          <a:ln w="19050">
            <a:solidFill>
              <a:srgbClr val="D5000F"/>
            </a:solidFill>
          </a:ln>
          <a:effectLst>
            <a:glow rad="63500">
              <a:srgbClr val="E84068">
                <a:alpha val="73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7" name="正方形/長方形 36">
            <a:extLst>
              <a:ext uri="{FF2B5EF4-FFF2-40B4-BE49-F238E27FC236}">
                <a16:creationId xmlns:a16="http://schemas.microsoft.com/office/drawing/2014/main" id="{3BA31583-BFC2-B4A0-D47A-371D61C34A01}"/>
              </a:ext>
            </a:extLst>
          </p:cNvPr>
          <p:cNvSpPr>
            <a:spLocks noChangeArrowheads="1"/>
          </p:cNvSpPr>
          <p:nvPr/>
        </p:nvSpPr>
        <p:spPr bwMode="auto">
          <a:xfrm>
            <a:off x="7866063" y="5194300"/>
            <a:ext cx="493712"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en-US" altLang="ja-JP" sz="2400" dirty="0">
                <a:solidFill>
                  <a:srgbClr val="42AC1C"/>
                </a:solidFill>
              </a:rPr>
              <a:t>▲</a:t>
            </a:r>
          </a:p>
        </p:txBody>
      </p:sp>
      <p:pic>
        <p:nvPicPr>
          <p:cNvPr id="38" name="Picture 3">
            <a:extLst>
              <a:ext uri="{FF2B5EF4-FFF2-40B4-BE49-F238E27FC236}">
                <a16:creationId xmlns:a16="http://schemas.microsoft.com/office/drawing/2014/main" id="{F989E2B3-7883-418E-7616-0FDBCF02C1D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7581909" y="3338134"/>
            <a:ext cx="840979" cy="8405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4">
            <a:extLst>
              <a:ext uri="{FF2B5EF4-FFF2-40B4-BE49-F238E27FC236}">
                <a16:creationId xmlns:a16="http://schemas.microsoft.com/office/drawing/2014/main" id="{FDE09DD5-6217-9FE1-9B61-FE1E66503DE9}"/>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l="6530" r="6530"/>
          <a:stretch/>
        </p:blipFill>
        <p:spPr bwMode="auto">
          <a:xfrm>
            <a:off x="7845786" y="3820820"/>
            <a:ext cx="913843" cy="10505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7038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F1981-5BEA-7263-7F8C-43DD33787F20}"/>
            </a:ext>
          </a:extLst>
        </p:cNvPr>
        <p:cNvGrpSpPr/>
        <p:nvPr/>
      </p:nvGrpSpPr>
      <p:grpSpPr>
        <a:xfrm>
          <a:off x="0" y="0"/>
          <a:ext cx="0" cy="0"/>
          <a:chOff x="0" y="0"/>
          <a:chExt cx="0" cy="0"/>
        </a:xfrm>
      </p:grpSpPr>
      <p:grpSp>
        <p:nvGrpSpPr>
          <p:cNvPr id="2" name="グループ化 13">
            <a:extLst>
              <a:ext uri="{FF2B5EF4-FFF2-40B4-BE49-F238E27FC236}">
                <a16:creationId xmlns:a16="http://schemas.microsoft.com/office/drawing/2014/main" id="{571823E2-674D-A3EC-8806-237CFC32A5DC}"/>
              </a:ext>
            </a:extLst>
          </p:cNvPr>
          <p:cNvGrpSpPr>
            <a:grpSpLocks/>
          </p:cNvGrpSpPr>
          <p:nvPr/>
        </p:nvGrpSpPr>
        <p:grpSpPr bwMode="auto">
          <a:xfrm>
            <a:off x="252413" y="2156488"/>
            <a:ext cx="8639175" cy="3973278"/>
            <a:chOff x="252413" y="2195535"/>
            <a:chExt cx="8639175" cy="4270374"/>
          </a:xfrm>
        </p:grpSpPr>
        <p:sp>
          <p:nvSpPr>
            <p:cNvPr id="15" name="角丸四角形 14">
              <a:extLst>
                <a:ext uri="{FF2B5EF4-FFF2-40B4-BE49-F238E27FC236}">
                  <a16:creationId xmlns:a16="http://schemas.microsoft.com/office/drawing/2014/main" id="{2F38DE2E-FD73-F21C-4D13-A4E67F4ED321}"/>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6" name="角丸四角形 15">
              <a:extLst>
                <a:ext uri="{FF2B5EF4-FFF2-40B4-BE49-F238E27FC236}">
                  <a16:creationId xmlns:a16="http://schemas.microsoft.com/office/drawing/2014/main" id="{FC85E3E5-2FDA-3053-B4AE-8AA62F9E7945}"/>
                </a:ext>
              </a:extLst>
            </p:cNvPr>
            <p:cNvSpPr/>
            <p:nvPr/>
          </p:nvSpPr>
          <p:spPr>
            <a:xfrm>
              <a:off x="252413" y="2195535"/>
              <a:ext cx="8639175" cy="4270374"/>
            </a:xfrm>
            <a:prstGeom prst="roundRect">
              <a:avLst>
                <a:gd name="adj" fmla="val 2923"/>
              </a:avLst>
            </a:prstGeom>
            <a:noFill/>
            <a:ln w="19050">
              <a:solidFill>
                <a:srgbClr val="5DD1FF"/>
              </a:solidFill>
            </a:ln>
            <a:effectLst>
              <a:glow rad="127000">
                <a:srgbClr val="5DD1FF"/>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46111" name="Rectangle 2">
            <a:extLst>
              <a:ext uri="{FF2B5EF4-FFF2-40B4-BE49-F238E27FC236}">
                <a16:creationId xmlns:a16="http://schemas.microsoft.com/office/drawing/2014/main" id="{BF9B68A9-E816-207A-7198-951FB5A82E73}"/>
              </a:ext>
            </a:extLst>
          </p:cNvPr>
          <p:cNvSpPr>
            <a:spLocks noGrp="1" noChangeArrowheads="1"/>
          </p:cNvSpPr>
          <p:nvPr>
            <p:ph type="title"/>
          </p:nvPr>
        </p:nvSpPr>
        <p:spPr/>
        <p:txBody>
          <a:bodyPr/>
          <a:lstStyle/>
          <a:p>
            <a:pPr eaLnBrk="1" hangingPunct="1"/>
            <a:r>
              <a:rPr lang="en-US" altLang="ja-JP"/>
              <a:t>②</a:t>
            </a:r>
            <a:r>
              <a:rPr lang="ja-JP" altLang="en-US"/>
              <a:t>飛沫予防策</a:t>
            </a:r>
          </a:p>
        </p:txBody>
      </p:sp>
      <p:sp>
        <p:nvSpPr>
          <p:cNvPr id="64539" name="スライド番号プレースホルダー 1">
            <a:extLst>
              <a:ext uri="{FF2B5EF4-FFF2-40B4-BE49-F238E27FC236}">
                <a16:creationId xmlns:a16="http://schemas.microsoft.com/office/drawing/2014/main" id="{A8AE4068-3112-7520-0551-EB62CAC8F438}"/>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914A4120-7E31-4203-AF20-595C1F2C5976}" type="slidenum">
              <a:rPr lang="en-US" altLang="ja-JP"/>
              <a:pPr eaLnBrk="1" hangingPunct="1"/>
              <a:t>33</a:t>
            </a:fld>
            <a:endParaRPr lang="en-US" altLang="ja-JP"/>
          </a:p>
        </p:txBody>
      </p:sp>
      <p:sp>
        <p:nvSpPr>
          <p:cNvPr id="13" name="角丸四角形 12">
            <a:extLst>
              <a:ext uri="{FF2B5EF4-FFF2-40B4-BE49-F238E27FC236}">
                <a16:creationId xmlns:a16="http://schemas.microsoft.com/office/drawing/2014/main" id="{0D49A689-0041-F94D-2234-33D9D5951015}"/>
              </a:ext>
            </a:extLst>
          </p:cNvPr>
          <p:cNvSpPr/>
          <p:nvPr/>
        </p:nvSpPr>
        <p:spPr>
          <a:xfrm>
            <a:off x="7213600" y="158412"/>
            <a:ext cx="1841118" cy="290463"/>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1500" dirty="0">
                <a:solidFill>
                  <a:schemeClr val="bg1"/>
                </a:solidFill>
                <a:effectLst>
                  <a:glow rad="63500">
                    <a:schemeClr val="tx1"/>
                  </a:glow>
                </a:effectLst>
                <a:latin typeface="+mj-ea"/>
                <a:ea typeface="+mj-ea"/>
              </a:rPr>
              <a:t>感染経路別予防策</a:t>
            </a:r>
          </a:p>
        </p:txBody>
      </p:sp>
      <p:sp>
        <p:nvSpPr>
          <p:cNvPr id="12" name="AutoShape 253">
            <a:extLst>
              <a:ext uri="{FF2B5EF4-FFF2-40B4-BE49-F238E27FC236}">
                <a16:creationId xmlns:a16="http://schemas.microsoft.com/office/drawing/2014/main" id="{E09AFE18-329B-AAED-4EC7-8E5F176C8225}"/>
              </a:ext>
            </a:extLst>
          </p:cNvPr>
          <p:cNvSpPr>
            <a:spLocks noChangeArrowheads="1"/>
          </p:cNvSpPr>
          <p:nvPr/>
        </p:nvSpPr>
        <p:spPr bwMode="auto">
          <a:xfrm>
            <a:off x="252413" y="895350"/>
            <a:ext cx="8716489" cy="1016000"/>
          </a:xfrm>
          <a:prstGeom prst="roundRect">
            <a:avLst>
              <a:gd name="adj" fmla="val 8940"/>
            </a:avLst>
          </a:prstGeom>
          <a:noFill/>
          <a:ln w="38100">
            <a:noFill/>
            <a:round/>
            <a:headEnd/>
            <a:tailEnd/>
          </a:ln>
        </p:spPr>
        <p:txBody>
          <a:bodyPr lIns="90000" tIns="46800" rIns="90000" bIns="46800" anchor="ctr"/>
          <a:lstStyle/>
          <a:p>
            <a:pPr>
              <a:lnSpc>
                <a:spcPct val="110000"/>
              </a:lnSpc>
              <a:tabLst>
                <a:tab pos="360363" algn="l"/>
                <a:tab pos="1154113" algn="l"/>
                <a:tab pos="1284288" algn="l"/>
              </a:tabLst>
              <a:defRPr/>
            </a:pPr>
            <a:r>
              <a:rPr lang="en-US" altLang="ja-JP" sz="1200" dirty="0">
                <a:solidFill>
                  <a:srgbClr val="D5000F"/>
                </a:solidFill>
                <a:latin typeface="+mn-lt"/>
                <a:ea typeface="+mn-ea"/>
              </a:rPr>
              <a:t>●</a:t>
            </a:r>
            <a:r>
              <a:rPr lang="ja-JP" altLang="en-US" sz="1200" b="1" dirty="0">
                <a:latin typeface="+mn-lt"/>
                <a:ea typeface="+mn-ea"/>
              </a:rPr>
              <a:t>主な感染症（病原体）</a:t>
            </a:r>
            <a:r>
              <a:rPr lang="en-US" altLang="ja-JP" sz="1200" b="1" baseline="30000" dirty="0">
                <a:latin typeface="+mn-lt"/>
                <a:ea typeface="+mn-ea"/>
              </a:rPr>
              <a:t>1)</a:t>
            </a:r>
            <a:r>
              <a:rPr lang="ja-JP" altLang="en-US" sz="1200" b="1" dirty="0">
                <a:latin typeface="+mn-lt"/>
                <a:ea typeface="+mn-ea"/>
              </a:rPr>
              <a:t>：</a:t>
            </a:r>
            <a:r>
              <a:rPr lang="ja-JP" altLang="en-US" sz="1400" b="1" dirty="0">
                <a:solidFill>
                  <a:srgbClr val="D5000F"/>
                </a:solidFill>
                <a:latin typeface="+mn-lt"/>
                <a:ea typeface="+mn-ea"/>
              </a:rPr>
              <a:t>　</a:t>
            </a:r>
            <a:r>
              <a:rPr lang="ja-JP" altLang="en-US" sz="1400" dirty="0">
                <a:solidFill>
                  <a:srgbClr val="D5000F"/>
                </a:solidFill>
                <a:latin typeface="+mn-lt"/>
                <a:ea typeface="+mn-ea"/>
              </a:rPr>
              <a:t>	</a:t>
            </a:r>
            <a:br>
              <a:rPr lang="en-US" altLang="ja-JP" sz="1400" dirty="0">
                <a:solidFill>
                  <a:srgbClr val="D5000F"/>
                </a:solidFill>
                <a:latin typeface="+mn-lt"/>
                <a:ea typeface="+mn-ea"/>
              </a:rPr>
            </a:br>
            <a:r>
              <a:rPr lang="ja-JP" altLang="en-US" sz="1400" dirty="0">
                <a:solidFill>
                  <a:srgbClr val="B48900"/>
                </a:solidFill>
                <a:latin typeface="+mj-ea"/>
                <a:ea typeface="+mj-ea"/>
              </a:rPr>
              <a:t>・細菌</a:t>
            </a:r>
            <a:r>
              <a:rPr lang="en-US" altLang="ja-JP" sz="1400" dirty="0">
                <a:solidFill>
                  <a:srgbClr val="B48900"/>
                </a:solidFill>
                <a:latin typeface="+mj-ea"/>
                <a:ea typeface="+mj-ea"/>
              </a:rPr>
              <a:t>	</a:t>
            </a:r>
            <a:r>
              <a:rPr lang="ja-JP" altLang="en-US" sz="1400" dirty="0">
                <a:solidFill>
                  <a:srgbClr val="B48900"/>
                </a:solidFill>
                <a:latin typeface="+mj-ea"/>
                <a:ea typeface="+mj-ea"/>
              </a:rPr>
              <a:t>：</a:t>
            </a:r>
            <a:r>
              <a:rPr lang="en-US" altLang="ja-JP" sz="1400" dirty="0">
                <a:solidFill>
                  <a:srgbClr val="B48900"/>
                </a:solidFill>
                <a:latin typeface="+mj-ea"/>
                <a:ea typeface="+mj-ea"/>
              </a:rPr>
              <a:t> </a:t>
            </a:r>
            <a:r>
              <a:rPr lang="ja-JP" altLang="en-US" sz="1400" dirty="0">
                <a:solidFill>
                  <a:srgbClr val="B48900"/>
                </a:solidFill>
                <a:latin typeface="+mj-ea"/>
                <a:ea typeface="+mj-ea"/>
              </a:rPr>
              <a:t>インフルエンザ菌，髄膜炎菌，ジフテリア菌，百日咳菌，ペスト菌，</a:t>
            </a:r>
            <a:r>
              <a:rPr lang="en-US" altLang="ja-JP" sz="1400" dirty="0">
                <a:solidFill>
                  <a:srgbClr val="B48900"/>
                </a:solidFill>
                <a:latin typeface="+mj-ea"/>
                <a:ea typeface="+mj-ea"/>
              </a:rPr>
              <a:t>A</a:t>
            </a:r>
            <a:r>
              <a:rPr lang="ja-JP" altLang="en-US" sz="1400" dirty="0">
                <a:solidFill>
                  <a:srgbClr val="B48900"/>
                </a:solidFill>
                <a:latin typeface="+mj-ea"/>
                <a:ea typeface="+mj-ea"/>
              </a:rPr>
              <a:t>群溶連菌</a:t>
            </a:r>
          </a:p>
          <a:p>
            <a:pPr>
              <a:lnSpc>
                <a:spcPct val="110000"/>
              </a:lnSpc>
              <a:tabLst>
                <a:tab pos="360363" algn="l"/>
                <a:tab pos="1154113" algn="l"/>
                <a:tab pos="1284288" algn="l"/>
              </a:tabLst>
              <a:defRPr/>
            </a:pPr>
            <a:r>
              <a:rPr lang="ja-JP" altLang="en-US" sz="1400" dirty="0">
                <a:solidFill>
                  <a:srgbClr val="B48900"/>
                </a:solidFill>
                <a:latin typeface="+mj-ea"/>
                <a:ea typeface="+mj-ea"/>
              </a:rPr>
              <a:t>・ウイルス </a:t>
            </a:r>
            <a:r>
              <a:rPr lang="en-US" altLang="ja-JP" sz="1400" dirty="0">
                <a:solidFill>
                  <a:srgbClr val="B48900"/>
                </a:solidFill>
                <a:latin typeface="+mj-ea"/>
                <a:ea typeface="+mj-ea"/>
              </a:rPr>
              <a:t>	</a:t>
            </a:r>
            <a:r>
              <a:rPr lang="ja-JP" altLang="en-US" sz="1400" dirty="0">
                <a:solidFill>
                  <a:srgbClr val="B48900"/>
                </a:solidFill>
                <a:latin typeface="+mj-ea"/>
                <a:ea typeface="+mj-ea"/>
              </a:rPr>
              <a:t>：</a:t>
            </a:r>
            <a:r>
              <a:rPr lang="en-US" altLang="ja-JP" sz="1400" dirty="0">
                <a:solidFill>
                  <a:srgbClr val="B48900"/>
                </a:solidFill>
                <a:latin typeface="+mj-ea"/>
                <a:ea typeface="+mj-ea"/>
              </a:rPr>
              <a:t> </a:t>
            </a:r>
            <a:r>
              <a:rPr lang="ja-JP" altLang="en-US" sz="1400" dirty="0">
                <a:solidFill>
                  <a:srgbClr val="B48900"/>
                </a:solidFill>
                <a:latin typeface="+mj-ea"/>
                <a:ea typeface="+mj-ea"/>
              </a:rPr>
              <a:t>新型コロナウイルス</a:t>
            </a:r>
            <a:r>
              <a:rPr lang="en-US" altLang="ja-JP" sz="1400" baseline="30000" dirty="0">
                <a:solidFill>
                  <a:srgbClr val="B48900"/>
                </a:solidFill>
                <a:latin typeface="+mj-ea"/>
                <a:ea typeface="+mj-ea"/>
              </a:rPr>
              <a:t>※</a:t>
            </a:r>
            <a:r>
              <a:rPr lang="ja-JP" altLang="en-US" sz="1400" dirty="0">
                <a:solidFill>
                  <a:srgbClr val="B48900"/>
                </a:solidFill>
                <a:latin typeface="+mj-ea"/>
                <a:ea typeface="+mj-ea"/>
              </a:rPr>
              <a:t>，アデノウイルス，インフルエンザウイルス</a:t>
            </a:r>
            <a:r>
              <a:rPr lang="en-US" altLang="ja-JP" sz="1400" baseline="30000" dirty="0">
                <a:solidFill>
                  <a:srgbClr val="B48900"/>
                </a:solidFill>
                <a:latin typeface="+mj-ea"/>
                <a:ea typeface="+mj-ea"/>
              </a:rPr>
              <a:t>※ </a:t>
            </a:r>
            <a:r>
              <a:rPr lang="ja-JP" altLang="en-US" sz="1400" dirty="0">
                <a:solidFill>
                  <a:srgbClr val="B48900"/>
                </a:solidFill>
                <a:latin typeface="+mj-ea"/>
                <a:ea typeface="+mj-ea"/>
              </a:rPr>
              <a:t>，ムンプスウイルス，風疹ウイルス</a:t>
            </a:r>
            <a:endParaRPr lang="en-US" altLang="ja-JP" sz="1400" dirty="0">
              <a:solidFill>
                <a:srgbClr val="B48900"/>
              </a:solidFill>
              <a:latin typeface="+mj-ea"/>
              <a:ea typeface="+mj-ea"/>
            </a:endParaRPr>
          </a:p>
          <a:p>
            <a:pPr>
              <a:lnSpc>
                <a:spcPct val="110000"/>
              </a:lnSpc>
              <a:tabLst>
                <a:tab pos="360363" algn="l"/>
                <a:tab pos="1154113" algn="l"/>
                <a:tab pos="1284288" algn="l"/>
              </a:tabLst>
              <a:defRPr/>
            </a:pPr>
            <a:r>
              <a:rPr lang="ja-JP" altLang="en-US" sz="1400" dirty="0">
                <a:solidFill>
                  <a:srgbClr val="B48900"/>
                </a:solidFill>
                <a:latin typeface="+mj-ea"/>
                <a:ea typeface="+mj-ea"/>
              </a:rPr>
              <a:t>・その他 </a:t>
            </a:r>
            <a:r>
              <a:rPr lang="en-US" altLang="ja-JP" sz="1400" dirty="0">
                <a:solidFill>
                  <a:srgbClr val="B48900"/>
                </a:solidFill>
                <a:latin typeface="+mj-ea"/>
                <a:ea typeface="+mj-ea"/>
              </a:rPr>
              <a:t>	</a:t>
            </a:r>
            <a:r>
              <a:rPr lang="ja-JP" altLang="en-US" sz="1400" dirty="0">
                <a:solidFill>
                  <a:srgbClr val="B48900"/>
                </a:solidFill>
                <a:latin typeface="+mj-ea"/>
                <a:ea typeface="+mj-ea"/>
              </a:rPr>
              <a:t>： マイコプラズマ</a:t>
            </a:r>
          </a:p>
        </p:txBody>
      </p:sp>
      <p:sp>
        <p:nvSpPr>
          <p:cNvPr id="17" name="Rectangle 29">
            <a:extLst>
              <a:ext uri="{FF2B5EF4-FFF2-40B4-BE49-F238E27FC236}">
                <a16:creationId xmlns:a16="http://schemas.microsoft.com/office/drawing/2014/main" id="{F4C7FB87-C7A7-8EE0-8BEE-309516BD4EA8}"/>
              </a:ext>
            </a:extLst>
          </p:cNvPr>
          <p:cNvSpPr>
            <a:spLocks noChangeArrowheads="1"/>
          </p:cNvSpPr>
          <p:nvPr/>
        </p:nvSpPr>
        <p:spPr bwMode="auto">
          <a:xfrm>
            <a:off x="457200" y="2008188"/>
            <a:ext cx="1879600" cy="349250"/>
          </a:xfrm>
          <a:prstGeom prst="rect">
            <a:avLst/>
          </a:prstGeom>
          <a:solidFill>
            <a:srgbClr val="00A1E5"/>
          </a:solidFill>
          <a:ln w="9525">
            <a:noFill/>
            <a:miter lim="800000"/>
            <a:headEnd/>
            <a:tailEnd/>
          </a:ln>
        </p:spPr>
        <p:txBody>
          <a:bodyPr lIns="90000" tIns="36000" rIns="90000" bIns="36000" anchor="ctr">
            <a:spAutoFit/>
          </a:bodyPr>
          <a:lstStyle/>
          <a:p>
            <a:pPr algn="ctr">
              <a:lnSpc>
                <a:spcPct val="90000"/>
              </a:lnSpc>
              <a:defRPr/>
            </a:pPr>
            <a:r>
              <a:rPr lang="ja-JP" altLang="en-US" sz="2000" dirty="0">
                <a:solidFill>
                  <a:schemeClr val="bg1"/>
                </a:solidFill>
                <a:latin typeface="+mj-ea"/>
                <a:ea typeface="+mj-ea"/>
              </a:rPr>
              <a:t>対策ポイント</a:t>
            </a:r>
            <a:r>
              <a:rPr lang="en-US" altLang="ja-JP" sz="2000" baseline="30000" dirty="0">
                <a:solidFill>
                  <a:schemeClr val="bg1"/>
                </a:solidFill>
                <a:latin typeface="+mj-ea"/>
                <a:ea typeface="+mj-ea"/>
              </a:rPr>
              <a:t>4)</a:t>
            </a:r>
            <a:endParaRPr lang="ja-JP" altLang="en-US" sz="2000" baseline="30000" dirty="0">
              <a:solidFill>
                <a:schemeClr val="bg1"/>
              </a:solidFill>
              <a:latin typeface="+mj-ea"/>
              <a:ea typeface="+mj-ea"/>
            </a:endParaRPr>
          </a:p>
        </p:txBody>
      </p:sp>
      <p:sp>
        <p:nvSpPr>
          <p:cNvPr id="46116" name="正方形/長方形 18">
            <a:extLst>
              <a:ext uri="{FF2B5EF4-FFF2-40B4-BE49-F238E27FC236}">
                <a16:creationId xmlns:a16="http://schemas.microsoft.com/office/drawing/2014/main" id="{BCF7A717-9D2B-E2EB-0503-3C5974E4B132}"/>
              </a:ext>
            </a:extLst>
          </p:cNvPr>
          <p:cNvSpPr>
            <a:spLocks noChangeArrowheads="1"/>
          </p:cNvSpPr>
          <p:nvPr/>
        </p:nvSpPr>
        <p:spPr bwMode="auto">
          <a:xfrm>
            <a:off x="533399" y="2408238"/>
            <a:ext cx="8358187" cy="9402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95000"/>
              </a:lnSpc>
              <a:spcBef>
                <a:spcPts val="600"/>
              </a:spcBef>
              <a:buFont typeface="Symbol" panose="05050102010706020507" pitchFamily="18" charset="2"/>
              <a:buChar char="·"/>
            </a:pPr>
            <a:r>
              <a:rPr lang="ja-JP" altLang="en-US" sz="1400" b="1" dirty="0"/>
              <a:t>飛沫感染は，</a:t>
            </a:r>
            <a:r>
              <a:rPr lang="ja-JP" altLang="en-US" sz="1600" dirty="0">
                <a:solidFill>
                  <a:srgbClr val="D5000F"/>
                </a:solidFill>
                <a:latin typeface="HGP創英角ｺﾞｼｯｸUB" panose="020B0900000000000000" pitchFamily="50" charset="-128"/>
                <a:ea typeface="HGP創英角ｺﾞｼｯｸUB" panose="020B0900000000000000" pitchFamily="50" charset="-128"/>
              </a:rPr>
              <a:t>直径</a:t>
            </a:r>
            <a:r>
              <a:rPr lang="en-US" altLang="ja-JP" sz="1600" dirty="0">
                <a:solidFill>
                  <a:srgbClr val="D5000F"/>
                </a:solidFill>
                <a:latin typeface="HGP創英角ｺﾞｼｯｸUB" panose="020B0900000000000000" pitchFamily="50" charset="-128"/>
                <a:ea typeface="HGP創英角ｺﾞｼｯｸUB" panose="020B0900000000000000" pitchFamily="50" charset="-128"/>
              </a:rPr>
              <a:t>5</a:t>
            </a:r>
            <a:r>
              <a:rPr lang="en-US" altLang="ja-JP" sz="1600" b="1" dirty="0">
                <a:solidFill>
                  <a:srgbClr val="D5000F"/>
                </a:solidFill>
                <a:ea typeface="HGP創英角ｺﾞｼｯｸUB" panose="020B0900000000000000" pitchFamily="50" charset="-128"/>
              </a:rPr>
              <a:t>μm</a:t>
            </a:r>
            <a:r>
              <a:rPr lang="ja-JP" altLang="en-US" sz="1600" dirty="0">
                <a:solidFill>
                  <a:srgbClr val="D5000F"/>
                </a:solidFill>
                <a:latin typeface="HGP創英角ｺﾞｼｯｸUB" panose="020B0900000000000000" pitchFamily="50" charset="-128"/>
                <a:ea typeface="HGP創英角ｺﾞｼｯｸUB" panose="020B0900000000000000" pitchFamily="50" charset="-128"/>
              </a:rPr>
              <a:t>以上の飛沫が，短時間空中を浮遊する</a:t>
            </a:r>
            <a:r>
              <a:rPr lang="ja-JP" altLang="en-US" sz="1400" b="1" dirty="0"/>
              <a:t>ことにより伝播し，</a:t>
            </a:r>
            <a:br>
              <a:rPr lang="en-US" altLang="ja-JP" sz="1400" b="1" dirty="0"/>
            </a:br>
            <a:r>
              <a:rPr lang="ja-JP" altLang="en-US" sz="1400" b="1" dirty="0"/>
              <a:t>感染しますので，患者からの飛沫による感染を防ぐため，医師などが患者の</a:t>
            </a:r>
            <a:r>
              <a:rPr lang="en-US" altLang="ja-JP" sz="1400" b="1" dirty="0"/>
              <a:t>1m</a:t>
            </a:r>
            <a:r>
              <a:rPr lang="ja-JP" altLang="en-US" sz="1400" b="1" dirty="0"/>
              <a:t>以内でケアするときにはサージカルマスクを付けます。</a:t>
            </a:r>
            <a:br>
              <a:rPr lang="en-US" altLang="ja-JP" sz="1400" b="1" dirty="0"/>
            </a:br>
            <a:r>
              <a:rPr lang="ja-JP" altLang="en-US" sz="1400" b="1" dirty="0"/>
              <a:t>また，患者が検査などでやむをえず室外に出るときは，患者にサージカルマスクを付けてもらうようにします。</a:t>
            </a:r>
          </a:p>
        </p:txBody>
      </p:sp>
      <p:sp>
        <p:nvSpPr>
          <p:cNvPr id="46117" name="正方形/長方形 13">
            <a:extLst>
              <a:ext uri="{FF2B5EF4-FFF2-40B4-BE49-F238E27FC236}">
                <a16:creationId xmlns:a16="http://schemas.microsoft.com/office/drawing/2014/main" id="{48462492-BC2F-C93F-887E-E90F183D559E}"/>
              </a:ext>
            </a:extLst>
          </p:cNvPr>
          <p:cNvSpPr>
            <a:spLocks noChangeArrowheads="1"/>
          </p:cNvSpPr>
          <p:nvPr/>
        </p:nvSpPr>
        <p:spPr bwMode="auto">
          <a:xfrm>
            <a:off x="0" y="6159916"/>
            <a:ext cx="8774850" cy="615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228600" indent="-228600" algn="r" eaLnBrk="1" hangingPunct="1">
              <a:buAutoNum type="arabicParenR"/>
            </a:pPr>
            <a:r>
              <a:rPr lang="ja-JP" altLang="ja-JP" sz="800" b="1" dirty="0">
                <a:solidFill>
                  <a:srgbClr val="000000"/>
                </a:solidFill>
              </a:rPr>
              <a:t>小林寛伊 編：最新 病院感染対策Q&amp;A エビデンスに基づく効果的対策（第2版），2004，p.</a:t>
            </a:r>
            <a:r>
              <a:rPr lang="ja-JP" altLang="en-US" sz="800" b="1" dirty="0">
                <a:solidFill>
                  <a:srgbClr val="000000"/>
                </a:solidFill>
              </a:rPr>
              <a:t>1</a:t>
            </a:r>
            <a:r>
              <a:rPr lang="en-US" altLang="ja-JP" sz="800" b="1" dirty="0">
                <a:solidFill>
                  <a:srgbClr val="000000"/>
                </a:solidFill>
              </a:rPr>
              <a:t>1</a:t>
            </a:r>
            <a:r>
              <a:rPr lang="ja-JP" altLang="ja-JP" sz="800" b="1" dirty="0">
                <a:solidFill>
                  <a:srgbClr val="000000"/>
                </a:solidFill>
              </a:rPr>
              <a:t>，照林社，東京</a:t>
            </a:r>
            <a:endParaRPr lang="en-US" altLang="ja-JP" sz="800" b="1" dirty="0">
              <a:solidFill>
                <a:srgbClr val="000000"/>
              </a:solidFill>
            </a:endParaRPr>
          </a:p>
          <a:p>
            <a:pPr marL="228600" indent="-228600" algn="r" eaLnBrk="1" hangingPunct="1">
              <a:buAutoNum type="arabicParenR"/>
            </a:pPr>
            <a:r>
              <a:rPr lang="ja-JP" altLang="en-US" sz="800" b="1" dirty="0">
                <a:solidFill>
                  <a:srgbClr val="000000"/>
                </a:solidFill>
              </a:rPr>
              <a:t>厚生労働省</a:t>
            </a:r>
            <a:r>
              <a:rPr lang="ja-JP" altLang="ja-JP" sz="800" b="1" dirty="0">
                <a:solidFill>
                  <a:srgbClr val="000000"/>
                </a:solidFill>
              </a:rPr>
              <a:t>：</a:t>
            </a:r>
            <a:r>
              <a:rPr lang="ja-JP" altLang="en-US" sz="800" b="1" dirty="0">
                <a:solidFill>
                  <a:srgbClr val="000000"/>
                </a:solidFill>
              </a:rPr>
              <a:t>新型コロナウイルス感染症　診療の手引き　第</a:t>
            </a:r>
            <a:r>
              <a:rPr lang="en-US" altLang="ja-JP" sz="800" b="1" dirty="0">
                <a:solidFill>
                  <a:srgbClr val="000000"/>
                </a:solidFill>
              </a:rPr>
              <a:t>10.1</a:t>
            </a:r>
            <a:r>
              <a:rPr lang="ja-JP" altLang="en-US" sz="800" b="1" dirty="0">
                <a:solidFill>
                  <a:srgbClr val="000000"/>
                </a:solidFill>
              </a:rPr>
              <a:t>版</a:t>
            </a:r>
            <a:endParaRPr lang="en-US" altLang="ja-JP" sz="800" b="1" dirty="0">
              <a:solidFill>
                <a:srgbClr val="000000"/>
              </a:solidFill>
            </a:endParaRPr>
          </a:p>
          <a:p>
            <a:pPr marL="228600" indent="-228600" algn="r" eaLnBrk="1" hangingPunct="1">
              <a:buFontTx/>
              <a:buAutoNum type="arabicParenR"/>
            </a:pPr>
            <a:r>
              <a:rPr lang="en-US" altLang="ja-JP" sz="800" b="1" dirty="0">
                <a:solidFill>
                  <a:srgbClr val="000000"/>
                </a:solidFill>
              </a:rPr>
              <a:t>WHO</a:t>
            </a:r>
            <a:r>
              <a:rPr lang="ja-JP" altLang="ja-JP" sz="800" b="1" dirty="0">
                <a:solidFill>
                  <a:srgbClr val="000000"/>
                </a:solidFill>
              </a:rPr>
              <a:t> ：</a:t>
            </a:r>
            <a:r>
              <a:rPr lang="en-US" altLang="ja-JP" sz="800" b="1" dirty="0">
                <a:solidFill>
                  <a:srgbClr val="000000"/>
                </a:solidFill>
              </a:rPr>
              <a:t>Guidelines for the clinical management of severe illness from influenza virus infections</a:t>
            </a:r>
          </a:p>
          <a:p>
            <a:pPr marL="228600" indent="-228600" algn="r" eaLnBrk="1" hangingPunct="1">
              <a:buAutoNum type="arabicParenR"/>
            </a:pPr>
            <a:r>
              <a:rPr lang="en-US" altLang="ja-JP" sz="800" b="1" dirty="0">
                <a:solidFill>
                  <a:srgbClr val="000000"/>
                </a:solidFill>
              </a:rPr>
              <a:t> </a:t>
            </a:r>
            <a:r>
              <a:rPr lang="ja-JP" altLang="ja-JP" sz="800" b="1" dirty="0">
                <a:solidFill>
                  <a:srgbClr val="000000"/>
                </a:solidFill>
              </a:rPr>
              <a:t>浅利誠志ほか 編：こんなときどうする！？実践感染管理，2011，p.39，金原出版，東京</a:t>
            </a:r>
            <a:r>
              <a:rPr lang="ja-JP" altLang="en-US" sz="800" b="1" dirty="0">
                <a:solidFill>
                  <a:srgbClr val="000000"/>
                </a:solidFill>
              </a:rPr>
              <a:t>　を参照して作成</a:t>
            </a:r>
            <a:endParaRPr lang="en-US" altLang="ja-JP" sz="800" b="1" dirty="0">
              <a:solidFill>
                <a:srgbClr val="000000"/>
              </a:solidFill>
            </a:endParaRPr>
          </a:p>
          <a:p>
            <a:pPr marL="228600" indent="-228600" algn="r" eaLnBrk="1" hangingPunct="1">
              <a:buAutoNum type="arabicParenR"/>
            </a:pPr>
            <a:r>
              <a:rPr lang="ja-JP" altLang="en-US" sz="800" b="1" dirty="0">
                <a:solidFill>
                  <a:srgbClr val="000000"/>
                </a:solidFill>
              </a:rPr>
              <a:t>日本環境感染学会： 医療機関における新型コロナウイルス感染症への対応ガイド 第</a:t>
            </a:r>
            <a:r>
              <a:rPr lang="en-US" altLang="ja-JP" sz="800" b="1" dirty="0">
                <a:solidFill>
                  <a:srgbClr val="000000"/>
                </a:solidFill>
              </a:rPr>
              <a:t>5</a:t>
            </a:r>
            <a:r>
              <a:rPr lang="ja-JP" altLang="en-US" sz="800" b="1" dirty="0">
                <a:solidFill>
                  <a:srgbClr val="000000"/>
                </a:solidFill>
              </a:rPr>
              <a:t>版，</a:t>
            </a:r>
            <a:r>
              <a:rPr lang="en-US" altLang="ja-JP" sz="800" b="1" dirty="0">
                <a:solidFill>
                  <a:srgbClr val="000000"/>
                </a:solidFill>
              </a:rPr>
              <a:t>2023</a:t>
            </a:r>
          </a:p>
        </p:txBody>
      </p:sp>
      <p:sp>
        <p:nvSpPr>
          <p:cNvPr id="5" name="テキスト ボックス 4">
            <a:extLst>
              <a:ext uri="{FF2B5EF4-FFF2-40B4-BE49-F238E27FC236}">
                <a16:creationId xmlns:a16="http://schemas.microsoft.com/office/drawing/2014/main" id="{66C9C8D2-0737-4E96-D345-2AB498399F2D}"/>
              </a:ext>
            </a:extLst>
          </p:cNvPr>
          <p:cNvSpPr txBox="1"/>
          <p:nvPr/>
        </p:nvSpPr>
        <p:spPr>
          <a:xfrm>
            <a:off x="4979653" y="1652976"/>
            <a:ext cx="4059125" cy="246221"/>
          </a:xfrm>
          <a:prstGeom prst="rect">
            <a:avLst/>
          </a:prstGeom>
          <a:noFill/>
        </p:spPr>
        <p:txBody>
          <a:bodyPr wrap="none" rtlCol="0">
            <a:spAutoFit/>
          </a:bodyPr>
          <a:lstStyle/>
          <a:p>
            <a:r>
              <a:rPr lang="en-US" altLang="ja-JP" sz="1000" baseline="30000" dirty="0">
                <a:solidFill>
                  <a:srgbClr val="B48900"/>
                </a:solidFill>
                <a:latin typeface="+mj-ea"/>
                <a:ea typeface="+mj-ea"/>
              </a:rPr>
              <a:t>※</a:t>
            </a:r>
            <a:r>
              <a:rPr lang="ja-JP" altLang="en-US" sz="1000" dirty="0">
                <a:solidFill>
                  <a:srgbClr val="B48900"/>
                </a:solidFill>
                <a:latin typeface="+mj-ea"/>
                <a:ea typeface="+mj-ea"/>
              </a:rPr>
              <a:t>エアロゾルを吸入することも感染経路であることが報告されている</a:t>
            </a:r>
            <a:r>
              <a:rPr lang="en-US" altLang="ja-JP" sz="1000" baseline="30000" dirty="0">
                <a:solidFill>
                  <a:srgbClr val="B48900"/>
                </a:solidFill>
                <a:latin typeface="+mj-ea"/>
                <a:ea typeface="+mj-ea"/>
              </a:rPr>
              <a:t>2),3)</a:t>
            </a:r>
            <a:endParaRPr kumimoji="1" lang="ja-JP" altLang="en-US" sz="1000" baseline="30000" dirty="0"/>
          </a:p>
        </p:txBody>
      </p:sp>
      <p:graphicFrame>
        <p:nvGraphicFramePr>
          <p:cNvPr id="48" name="Group 68">
            <a:extLst>
              <a:ext uri="{FF2B5EF4-FFF2-40B4-BE49-F238E27FC236}">
                <a16:creationId xmlns:a16="http://schemas.microsoft.com/office/drawing/2014/main" id="{802D5134-9D3A-0A91-9F8A-DED65EFC503C}"/>
              </a:ext>
            </a:extLst>
          </p:cNvPr>
          <p:cNvGraphicFramePr>
            <a:graphicFrameLocks noGrp="1"/>
          </p:cNvGraphicFramePr>
          <p:nvPr/>
        </p:nvGraphicFramePr>
        <p:xfrm>
          <a:off x="481013" y="3331970"/>
          <a:ext cx="8205791" cy="2673499"/>
        </p:xfrm>
        <a:graphic>
          <a:graphicData uri="http://schemas.openxmlformats.org/drawingml/2006/table">
            <a:tbl>
              <a:tblPr/>
              <a:tblGrid>
                <a:gridCol w="1429237">
                  <a:extLst>
                    <a:ext uri="{9D8B030D-6E8A-4147-A177-3AD203B41FA5}">
                      <a16:colId xmlns:a16="http://schemas.microsoft.com/office/drawing/2014/main" val="20000"/>
                    </a:ext>
                  </a:extLst>
                </a:gridCol>
                <a:gridCol w="1129425">
                  <a:extLst>
                    <a:ext uri="{9D8B030D-6E8A-4147-A177-3AD203B41FA5}">
                      <a16:colId xmlns:a16="http://schemas.microsoft.com/office/drawing/2014/main" val="20001"/>
                    </a:ext>
                  </a:extLst>
                </a:gridCol>
                <a:gridCol w="1129427">
                  <a:extLst>
                    <a:ext uri="{9D8B030D-6E8A-4147-A177-3AD203B41FA5}">
                      <a16:colId xmlns:a16="http://schemas.microsoft.com/office/drawing/2014/main" val="20002"/>
                    </a:ext>
                  </a:extLst>
                </a:gridCol>
                <a:gridCol w="1129425">
                  <a:extLst>
                    <a:ext uri="{9D8B030D-6E8A-4147-A177-3AD203B41FA5}">
                      <a16:colId xmlns:a16="http://schemas.microsoft.com/office/drawing/2014/main" val="20003"/>
                    </a:ext>
                  </a:extLst>
                </a:gridCol>
                <a:gridCol w="1129427">
                  <a:extLst>
                    <a:ext uri="{9D8B030D-6E8A-4147-A177-3AD203B41FA5}">
                      <a16:colId xmlns:a16="http://schemas.microsoft.com/office/drawing/2014/main" val="20004"/>
                    </a:ext>
                  </a:extLst>
                </a:gridCol>
                <a:gridCol w="1129425">
                  <a:extLst>
                    <a:ext uri="{9D8B030D-6E8A-4147-A177-3AD203B41FA5}">
                      <a16:colId xmlns:a16="http://schemas.microsoft.com/office/drawing/2014/main" val="20005"/>
                    </a:ext>
                  </a:extLst>
                </a:gridCol>
                <a:gridCol w="1129425">
                  <a:extLst>
                    <a:ext uri="{9D8B030D-6E8A-4147-A177-3AD203B41FA5}">
                      <a16:colId xmlns:a16="http://schemas.microsoft.com/office/drawing/2014/main" val="1459971033"/>
                    </a:ext>
                  </a:extLst>
                </a:gridCol>
              </a:tblGrid>
              <a:tr h="423846">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chemeClr val="tx1"/>
                          </a:solidFill>
                          <a:effectLst/>
                          <a:latin typeface="Arial" charset="0"/>
                          <a:ea typeface="ＭＳ Ｐゴシック" charset="-128"/>
                        </a:rPr>
                        <a:t>対策方法</a:t>
                      </a:r>
                      <a:endParaRPr kumimoji="1" lang="ja-JP" altLang="en-US" sz="2000" b="1" i="0" u="none" strike="noStrike" cap="none" normalizeH="0" baseline="0" dirty="0">
                        <a:ln>
                          <a:noFill/>
                        </a:ln>
                        <a:solidFill>
                          <a:schemeClr val="tx1"/>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個室</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換気</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マスク</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手袋</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dirty="0">
                          <a:ln>
                            <a:noFill/>
                          </a:ln>
                          <a:solidFill>
                            <a:schemeClr val="tx1"/>
                          </a:solidFill>
                          <a:effectLst/>
                          <a:latin typeface="Arial" charset="0"/>
                          <a:ea typeface="ＭＳ Ｐゴシック" charset="-128"/>
                        </a:rPr>
                        <a:t>ガウン</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50" b="1" i="0" u="none" strike="noStrike" cap="none" normalizeH="0" baseline="0" dirty="0">
                          <a:ln>
                            <a:noFill/>
                          </a:ln>
                          <a:solidFill>
                            <a:schemeClr val="tx1"/>
                          </a:solidFill>
                          <a:effectLst/>
                          <a:latin typeface="Arial" charset="0"/>
                          <a:ea typeface="ＭＳ Ｐゴシック" charset="-128"/>
                        </a:rPr>
                        <a:t>ゴーグル </a:t>
                      </a:r>
                      <a:r>
                        <a:rPr kumimoji="1" lang="en-US" altLang="ja-JP" sz="1050" b="1" i="0" u="none" strike="noStrike" cap="none" normalizeH="0" baseline="0" dirty="0">
                          <a:ln>
                            <a:noFill/>
                          </a:ln>
                          <a:solidFill>
                            <a:schemeClr val="tx1"/>
                          </a:solidFill>
                          <a:effectLst/>
                          <a:latin typeface="Arial" charset="0"/>
                          <a:ea typeface="ＭＳ Ｐゴシック" charset="-128"/>
                        </a:rPr>
                        <a:t>/</a:t>
                      </a:r>
                      <a:br>
                        <a:rPr kumimoji="1" lang="en-US" altLang="ja-JP" sz="1050" b="1" i="0" u="none" strike="noStrike" cap="none" normalizeH="0" baseline="0" dirty="0">
                          <a:ln>
                            <a:noFill/>
                          </a:ln>
                          <a:solidFill>
                            <a:schemeClr val="tx1"/>
                          </a:solidFill>
                          <a:effectLst/>
                          <a:latin typeface="Arial" charset="0"/>
                          <a:ea typeface="ＭＳ Ｐゴシック" charset="-128"/>
                        </a:rPr>
                      </a:br>
                      <a:r>
                        <a:rPr kumimoji="1" lang="ja-JP" altLang="en-US" sz="1050" b="1" i="0" u="none" strike="noStrike" cap="none" normalizeH="0" baseline="0" dirty="0">
                          <a:ln>
                            <a:noFill/>
                          </a:ln>
                          <a:solidFill>
                            <a:schemeClr val="tx1"/>
                          </a:solidFill>
                          <a:effectLst/>
                          <a:latin typeface="Arial" charset="0"/>
                          <a:ea typeface="ＭＳ Ｐゴシック" charset="-128"/>
                        </a:rPr>
                        <a:t>フェイスシールド</a:t>
                      </a:r>
                      <a:r>
                        <a:rPr kumimoji="1" lang="en-US" altLang="ja-JP" sz="1050" b="1" i="0" u="none" strike="noStrike" cap="none" normalizeH="0" baseline="30000" dirty="0">
                          <a:ln>
                            <a:noFill/>
                          </a:ln>
                          <a:solidFill>
                            <a:schemeClr val="tx1"/>
                          </a:solidFill>
                          <a:effectLst/>
                          <a:latin typeface="Arial" charset="0"/>
                          <a:ea typeface="ＭＳ Ｐゴシック" charset="-128"/>
                        </a:rPr>
                        <a:t>5)</a:t>
                      </a:r>
                      <a:endParaRPr kumimoji="1" lang="ja-JP" altLang="en-US" sz="1200" b="1" i="0" u="none" strike="noStrike" cap="none" normalizeH="0" baseline="30000" dirty="0">
                        <a:ln>
                          <a:noFill/>
                        </a:ln>
                        <a:solidFill>
                          <a:schemeClr val="tx1"/>
                        </a:solidFill>
                        <a:effectLst/>
                        <a:latin typeface="Arial" charset="0"/>
                        <a:ea typeface="ＭＳ Ｐゴシック" charset="-128"/>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extLst>
                  <a:ext uri="{0D108BD9-81ED-4DB2-BD59-A6C34878D82A}">
                    <a16:rowId xmlns:a16="http://schemas.microsoft.com/office/drawing/2014/main" val="10000"/>
                  </a:ext>
                </a:extLst>
              </a:tr>
              <a:tr h="1278267">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881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chemeClr val="tx1"/>
                          </a:solidFill>
                          <a:effectLst/>
                          <a:latin typeface="Arial" charset="0"/>
                          <a:ea typeface="ＭＳ Ｐゴシック" charset="-128"/>
                        </a:rPr>
                        <a:t>必要度</a:t>
                      </a:r>
                      <a:endParaRPr kumimoji="1" lang="en-US" altLang="ja-JP" sz="1800" b="1" i="0" u="none" strike="noStrike" cap="none" normalizeH="0" baseline="0" dirty="0">
                        <a:ln>
                          <a:noFill/>
                        </a:ln>
                        <a:solidFill>
                          <a:schemeClr val="tx1"/>
                        </a:solidFill>
                        <a:effectLst/>
                        <a:latin typeface="Arial" charset="0"/>
                        <a:ea typeface="ＭＳ Ｐゴシック"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rgbClr val="D5000F"/>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：必須</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rgbClr val="387CE0"/>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：できるだけ利用</a:t>
                      </a:r>
                    </a:p>
                    <a:p>
                      <a:pPr marL="0" marR="0" lvl="0" indent="0" algn="l" defTabSz="914400" rtl="0" eaLnBrk="1" fontAlgn="base" latinLnBrk="0" hangingPunct="1">
                        <a:lnSpc>
                          <a:spcPct val="100000"/>
                        </a:lnSpc>
                        <a:spcBef>
                          <a:spcPct val="20000"/>
                        </a:spcBef>
                        <a:spcAft>
                          <a:spcPct val="0"/>
                        </a:spcAft>
                        <a:buClrTx/>
                        <a:buSzTx/>
                        <a:buFontTx/>
                        <a:buNone/>
                        <a:tabLst>
                          <a:tab pos="230188" algn="l"/>
                        </a:tabLst>
                      </a:pPr>
                      <a:r>
                        <a:rPr kumimoji="1" lang="ja-JP" altLang="en-US" sz="1100" b="1" i="0" u="none" strike="noStrike" cap="none" normalizeH="0" baseline="0" dirty="0">
                          <a:ln>
                            <a:noFill/>
                          </a:ln>
                          <a:solidFill>
                            <a:srgbClr val="42AC1C"/>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：状況に応じ利用</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ja-JP" sz="20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000" b="0" i="0" u="none" strike="noStrike" cap="none" normalizeH="0" baseline="0" dirty="0">
                          <a:ln>
                            <a:noFill/>
                          </a:ln>
                          <a:solidFill>
                            <a:srgbClr val="D5000F"/>
                          </a:solidFill>
                          <a:effectLst/>
                          <a:latin typeface="Arial" charset="0"/>
                          <a:ea typeface="ＭＳ Ｐゴシック" charset="-128"/>
                        </a:rPr>
                        <a:t> </a:t>
                      </a:r>
                      <a:endParaRPr kumimoji="1" lang="en-US" altLang="ja-JP" sz="18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000" b="0" i="0" u="none" strike="noStrike" cap="none" normalizeH="0" baseline="0" dirty="0">
                          <a:ln>
                            <a:noFill/>
                          </a:ln>
                          <a:solidFill>
                            <a:srgbClr val="D5000F"/>
                          </a:solidFill>
                          <a:effectLst/>
                          <a:latin typeface="Arial" charset="0"/>
                          <a:ea typeface="ＭＳ Ｐゴシック" charset="-128"/>
                        </a:rPr>
                        <a:t> </a:t>
                      </a:r>
                      <a:endParaRPr kumimoji="1" lang="en-US" altLang="ja-JP" sz="18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7D5D8"/>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val="10002"/>
                  </a:ext>
                </a:extLst>
              </a:tr>
            </a:tbl>
          </a:graphicData>
        </a:graphic>
      </p:graphicFrame>
      <p:sp>
        <p:nvSpPr>
          <p:cNvPr id="51" name="正方形/長方形 50">
            <a:extLst>
              <a:ext uri="{FF2B5EF4-FFF2-40B4-BE49-F238E27FC236}">
                <a16:creationId xmlns:a16="http://schemas.microsoft.com/office/drawing/2014/main" id="{FDF47091-DD62-E31F-0861-024D0ACEF2FD}"/>
              </a:ext>
            </a:extLst>
          </p:cNvPr>
          <p:cNvSpPr>
            <a:spLocks noChangeArrowheads="1"/>
          </p:cNvSpPr>
          <p:nvPr/>
        </p:nvSpPr>
        <p:spPr bwMode="auto">
          <a:xfrm>
            <a:off x="7897464" y="527976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52" name="正方形/長方形 51">
            <a:extLst>
              <a:ext uri="{FF2B5EF4-FFF2-40B4-BE49-F238E27FC236}">
                <a16:creationId xmlns:a16="http://schemas.microsoft.com/office/drawing/2014/main" id="{67EBB86C-65FE-F1E2-41A9-51FFD544BD46}"/>
              </a:ext>
            </a:extLst>
          </p:cNvPr>
          <p:cNvSpPr/>
          <p:nvPr/>
        </p:nvSpPr>
        <p:spPr>
          <a:xfrm>
            <a:off x="7585204" y="3331387"/>
            <a:ext cx="1101600" cy="2700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6" name="正方形/長方形 55">
            <a:extLst>
              <a:ext uri="{FF2B5EF4-FFF2-40B4-BE49-F238E27FC236}">
                <a16:creationId xmlns:a16="http://schemas.microsoft.com/office/drawing/2014/main" id="{369532D7-3E63-0E9C-AF51-BC9D47231800}"/>
              </a:ext>
            </a:extLst>
          </p:cNvPr>
          <p:cNvSpPr/>
          <p:nvPr/>
        </p:nvSpPr>
        <p:spPr>
          <a:xfrm>
            <a:off x="1916814" y="3331388"/>
            <a:ext cx="1101268" cy="2700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p>
        </p:txBody>
      </p:sp>
      <p:sp>
        <p:nvSpPr>
          <p:cNvPr id="62" name="正方形/長方形 61">
            <a:extLst>
              <a:ext uri="{FF2B5EF4-FFF2-40B4-BE49-F238E27FC236}">
                <a16:creationId xmlns:a16="http://schemas.microsoft.com/office/drawing/2014/main" id="{9DAE1C03-06BD-71AA-1359-2EF3705A3A68}"/>
              </a:ext>
            </a:extLst>
          </p:cNvPr>
          <p:cNvSpPr/>
          <p:nvPr/>
        </p:nvSpPr>
        <p:spPr>
          <a:xfrm>
            <a:off x="3043369" y="3331387"/>
            <a:ext cx="1101268" cy="2700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p>
        </p:txBody>
      </p:sp>
      <p:sp>
        <p:nvSpPr>
          <p:cNvPr id="63" name="正方形/長方形 62">
            <a:extLst>
              <a:ext uri="{FF2B5EF4-FFF2-40B4-BE49-F238E27FC236}">
                <a16:creationId xmlns:a16="http://schemas.microsoft.com/office/drawing/2014/main" id="{0D13F1F1-4E3E-EA6A-A125-73E402B33A76}"/>
              </a:ext>
            </a:extLst>
          </p:cNvPr>
          <p:cNvSpPr/>
          <p:nvPr/>
        </p:nvSpPr>
        <p:spPr>
          <a:xfrm>
            <a:off x="4169924" y="3331386"/>
            <a:ext cx="1101268" cy="2700000"/>
          </a:xfrm>
          <a:prstGeom prst="rect">
            <a:avLst/>
          </a:prstGeom>
          <a:noFill/>
          <a:ln w="19050">
            <a:solidFill>
              <a:srgbClr val="D5000F"/>
            </a:solidFill>
          </a:ln>
          <a:effectLst>
            <a:glow rad="63500">
              <a:srgbClr val="E84068">
                <a:alpha val="73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4" name="正方形/長方形 63">
            <a:extLst>
              <a:ext uri="{FF2B5EF4-FFF2-40B4-BE49-F238E27FC236}">
                <a16:creationId xmlns:a16="http://schemas.microsoft.com/office/drawing/2014/main" id="{F71776D7-C46D-71C2-2403-D7936B774752}"/>
              </a:ext>
            </a:extLst>
          </p:cNvPr>
          <p:cNvSpPr>
            <a:spLocks noChangeArrowheads="1"/>
          </p:cNvSpPr>
          <p:nvPr/>
        </p:nvSpPr>
        <p:spPr bwMode="auto">
          <a:xfrm>
            <a:off x="6720492" y="5251185"/>
            <a:ext cx="493712"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en-US" altLang="ja-JP" sz="2400" dirty="0">
                <a:solidFill>
                  <a:srgbClr val="42AC1C"/>
                </a:solidFill>
              </a:rPr>
              <a:t>▲</a:t>
            </a:r>
          </a:p>
        </p:txBody>
      </p:sp>
      <p:sp>
        <p:nvSpPr>
          <p:cNvPr id="67" name="正方形/長方形 66">
            <a:extLst>
              <a:ext uri="{FF2B5EF4-FFF2-40B4-BE49-F238E27FC236}">
                <a16:creationId xmlns:a16="http://schemas.microsoft.com/office/drawing/2014/main" id="{CCC6DBA6-4A94-E504-4029-A055D6A8EB96}"/>
              </a:ext>
            </a:extLst>
          </p:cNvPr>
          <p:cNvSpPr>
            <a:spLocks noChangeArrowheads="1"/>
          </p:cNvSpPr>
          <p:nvPr/>
        </p:nvSpPr>
        <p:spPr bwMode="auto">
          <a:xfrm>
            <a:off x="2234086" y="527976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68" name="正方形/長方形 67">
            <a:extLst>
              <a:ext uri="{FF2B5EF4-FFF2-40B4-BE49-F238E27FC236}">
                <a16:creationId xmlns:a16="http://schemas.microsoft.com/office/drawing/2014/main" id="{18629340-CFD1-11B3-27EB-674347D3E885}"/>
              </a:ext>
            </a:extLst>
          </p:cNvPr>
          <p:cNvSpPr>
            <a:spLocks noChangeArrowheads="1"/>
          </p:cNvSpPr>
          <p:nvPr/>
        </p:nvSpPr>
        <p:spPr bwMode="auto">
          <a:xfrm>
            <a:off x="3360641" y="527976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69" name="正方形/長方形 68">
            <a:extLst>
              <a:ext uri="{FF2B5EF4-FFF2-40B4-BE49-F238E27FC236}">
                <a16:creationId xmlns:a16="http://schemas.microsoft.com/office/drawing/2014/main" id="{C1351C3F-0E9E-86DB-2117-072141608310}"/>
              </a:ext>
            </a:extLst>
          </p:cNvPr>
          <p:cNvSpPr>
            <a:spLocks noChangeArrowheads="1"/>
          </p:cNvSpPr>
          <p:nvPr/>
        </p:nvSpPr>
        <p:spPr bwMode="auto">
          <a:xfrm>
            <a:off x="4195684" y="4983163"/>
            <a:ext cx="1075508" cy="10218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ts val="0"/>
              </a:spcBef>
            </a:pPr>
            <a:r>
              <a:rPr lang="en-US" altLang="ja-JP" sz="2800" dirty="0">
                <a:solidFill>
                  <a:srgbClr val="D5000F"/>
                </a:solidFill>
              </a:rPr>
              <a:t>★</a:t>
            </a:r>
          </a:p>
          <a:p>
            <a:pPr algn="ctr" eaLnBrk="1" hangingPunct="1">
              <a:lnSpc>
                <a:spcPct val="90000"/>
              </a:lnSpc>
              <a:spcBef>
                <a:spcPts val="0"/>
              </a:spcBef>
            </a:pPr>
            <a:r>
              <a:rPr lang="ja-JP" altLang="en-US" sz="1200" b="1" dirty="0">
                <a:solidFill>
                  <a:srgbClr val="000000"/>
                </a:solidFill>
              </a:rPr>
              <a:t>サージカル</a:t>
            </a:r>
            <a:br>
              <a:rPr lang="en-US" altLang="ja-JP" sz="1200" b="1" dirty="0">
                <a:solidFill>
                  <a:srgbClr val="000000"/>
                </a:solidFill>
              </a:rPr>
            </a:br>
            <a:r>
              <a:rPr lang="ja-JP" altLang="en-US" sz="1200" b="1" dirty="0">
                <a:solidFill>
                  <a:srgbClr val="000000"/>
                </a:solidFill>
              </a:rPr>
              <a:t>マスク</a:t>
            </a:r>
            <a:br>
              <a:rPr lang="en-US" altLang="ja-JP" sz="1200" b="1" dirty="0">
                <a:solidFill>
                  <a:srgbClr val="000000"/>
                </a:solidFill>
              </a:rPr>
            </a:br>
            <a:r>
              <a:rPr lang="ja-JP" altLang="en-US" sz="1200" b="1" dirty="0">
                <a:solidFill>
                  <a:srgbClr val="000000"/>
                </a:solidFill>
              </a:rPr>
              <a:t>を使用</a:t>
            </a:r>
          </a:p>
        </p:txBody>
      </p:sp>
      <p:sp>
        <p:nvSpPr>
          <p:cNvPr id="71" name="正方形/長方形 70">
            <a:extLst>
              <a:ext uri="{FF2B5EF4-FFF2-40B4-BE49-F238E27FC236}">
                <a16:creationId xmlns:a16="http://schemas.microsoft.com/office/drawing/2014/main" id="{07F35151-9054-8AEA-E2A1-E363E6E3437E}"/>
              </a:ext>
            </a:extLst>
          </p:cNvPr>
          <p:cNvSpPr>
            <a:spLocks noChangeArrowheads="1"/>
          </p:cNvSpPr>
          <p:nvPr/>
        </p:nvSpPr>
        <p:spPr bwMode="auto">
          <a:xfrm>
            <a:off x="5607573" y="5251185"/>
            <a:ext cx="493712"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en-US" altLang="ja-JP" sz="2400" dirty="0">
                <a:solidFill>
                  <a:srgbClr val="42AC1C"/>
                </a:solidFill>
              </a:rPr>
              <a:t>▲</a:t>
            </a:r>
          </a:p>
        </p:txBody>
      </p:sp>
      <p:pic>
        <p:nvPicPr>
          <p:cNvPr id="3" name="Picture 2">
            <a:extLst>
              <a:ext uri="{FF2B5EF4-FFF2-40B4-BE49-F238E27FC236}">
                <a16:creationId xmlns:a16="http://schemas.microsoft.com/office/drawing/2014/main" id="{C752F6CA-5596-C84F-A6F0-8298F1C87D6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773624" y="3746806"/>
            <a:ext cx="1294511" cy="129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3881E1C8-123A-A722-F704-10A0AC379D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r="22581"/>
          <a:stretch/>
        </p:blipFill>
        <p:spPr bwMode="auto">
          <a:xfrm>
            <a:off x="3098265" y="3752799"/>
            <a:ext cx="1002197" cy="129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6">
            <a:extLst>
              <a:ext uri="{FF2B5EF4-FFF2-40B4-BE49-F238E27FC236}">
                <a16:creationId xmlns:a16="http://schemas.microsoft.com/office/drawing/2014/main" id="{C2388306-AEF6-4EBB-477C-FA65E2D798F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r="14801"/>
          <a:stretch/>
        </p:blipFill>
        <p:spPr bwMode="auto">
          <a:xfrm>
            <a:off x="6470222" y="3840167"/>
            <a:ext cx="1010596" cy="1186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a:extLst>
              <a:ext uri="{FF2B5EF4-FFF2-40B4-BE49-F238E27FC236}">
                <a16:creationId xmlns:a16="http://schemas.microsoft.com/office/drawing/2014/main" id="{AD3FB949-46EA-9DA6-AE64-2E47A3E476D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4195518" y="3833315"/>
            <a:ext cx="1088137" cy="1087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5">
            <a:extLst>
              <a:ext uri="{FF2B5EF4-FFF2-40B4-BE49-F238E27FC236}">
                <a16:creationId xmlns:a16="http://schemas.microsoft.com/office/drawing/2014/main" id="{CAAC428C-E5D0-B9B8-1CB9-EC2D25848B2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5239617" y="3749674"/>
            <a:ext cx="1171508" cy="1171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
            <a:extLst>
              <a:ext uri="{FF2B5EF4-FFF2-40B4-BE49-F238E27FC236}">
                <a16:creationId xmlns:a16="http://schemas.microsoft.com/office/drawing/2014/main" id="{F22B54E1-A3E1-64C4-1B87-474203D6397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7581909" y="3605762"/>
            <a:ext cx="840979" cy="8405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4">
            <a:extLst>
              <a:ext uri="{FF2B5EF4-FFF2-40B4-BE49-F238E27FC236}">
                <a16:creationId xmlns:a16="http://schemas.microsoft.com/office/drawing/2014/main" id="{2D069A88-2097-A56E-F653-81AD884A77E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l="6530" r="6530"/>
          <a:stretch/>
        </p:blipFill>
        <p:spPr bwMode="auto">
          <a:xfrm>
            <a:off x="7845786" y="4088448"/>
            <a:ext cx="913843" cy="10505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4102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3EB6A-8D36-8210-C9D3-583517D31EA1}"/>
            </a:ext>
          </a:extLst>
        </p:cNvPr>
        <p:cNvGrpSpPr/>
        <p:nvPr/>
      </p:nvGrpSpPr>
      <p:grpSpPr>
        <a:xfrm>
          <a:off x="0" y="0"/>
          <a:ext cx="0" cy="0"/>
          <a:chOff x="0" y="0"/>
          <a:chExt cx="0" cy="0"/>
        </a:xfrm>
      </p:grpSpPr>
      <p:grpSp>
        <p:nvGrpSpPr>
          <p:cNvPr id="47106" name="グループ化 29">
            <a:extLst>
              <a:ext uri="{FF2B5EF4-FFF2-40B4-BE49-F238E27FC236}">
                <a16:creationId xmlns:a16="http://schemas.microsoft.com/office/drawing/2014/main" id="{3F02DADC-843E-2CA5-E899-97A30ECBC56E}"/>
              </a:ext>
            </a:extLst>
          </p:cNvPr>
          <p:cNvGrpSpPr>
            <a:grpSpLocks/>
          </p:cNvGrpSpPr>
          <p:nvPr/>
        </p:nvGrpSpPr>
        <p:grpSpPr bwMode="auto">
          <a:xfrm>
            <a:off x="252413" y="1347788"/>
            <a:ext cx="8639175" cy="5016500"/>
            <a:chOff x="252413" y="2195535"/>
            <a:chExt cx="8639175" cy="4270374"/>
          </a:xfrm>
        </p:grpSpPr>
        <p:sp>
          <p:nvSpPr>
            <p:cNvPr id="31" name="角丸四角形 30">
              <a:extLst>
                <a:ext uri="{FF2B5EF4-FFF2-40B4-BE49-F238E27FC236}">
                  <a16:creationId xmlns:a16="http://schemas.microsoft.com/office/drawing/2014/main" id="{C36299E2-5F8F-0ED2-089B-5E2053AD4832}"/>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2" name="角丸四角形 31">
              <a:extLst>
                <a:ext uri="{FF2B5EF4-FFF2-40B4-BE49-F238E27FC236}">
                  <a16:creationId xmlns:a16="http://schemas.microsoft.com/office/drawing/2014/main" id="{6908654E-5594-FDE7-F556-6700DCA1A237}"/>
                </a:ext>
              </a:extLst>
            </p:cNvPr>
            <p:cNvSpPr/>
            <p:nvPr/>
          </p:nvSpPr>
          <p:spPr>
            <a:xfrm>
              <a:off x="252413" y="2195535"/>
              <a:ext cx="8639175" cy="4270374"/>
            </a:xfrm>
            <a:prstGeom prst="roundRect">
              <a:avLst>
                <a:gd name="adj" fmla="val 2923"/>
              </a:avLst>
            </a:prstGeom>
            <a:noFill/>
            <a:ln w="19050">
              <a:solidFill>
                <a:schemeClr val="tx1">
                  <a:lumMod val="50000"/>
                  <a:lumOff val="50000"/>
                </a:schemeClr>
              </a:solidFill>
            </a:ln>
            <a:effectLst>
              <a:glow rad="127000">
                <a:schemeClr val="tx1">
                  <a:lumMod val="50000"/>
                  <a:lumOff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pic>
        <p:nvPicPr>
          <p:cNvPr id="47107" name="Picture 3">
            <a:extLst>
              <a:ext uri="{FF2B5EF4-FFF2-40B4-BE49-F238E27FC236}">
                <a16:creationId xmlns:a16="http://schemas.microsoft.com/office/drawing/2014/main" id="{D4472D7B-389F-A399-E938-0CA3E408510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908147" y="1847456"/>
            <a:ext cx="3903634" cy="39058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108" name="Picture 2">
            <a:extLst>
              <a:ext uri="{FF2B5EF4-FFF2-40B4-BE49-F238E27FC236}">
                <a16:creationId xmlns:a16="http://schemas.microsoft.com/office/drawing/2014/main" id="{C6E3C959-7D2D-C7B8-80FE-45D6CD98CE7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346928" y="1873991"/>
            <a:ext cx="3859265" cy="38592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9" name="Rectangle 2">
            <a:extLst>
              <a:ext uri="{FF2B5EF4-FFF2-40B4-BE49-F238E27FC236}">
                <a16:creationId xmlns:a16="http://schemas.microsoft.com/office/drawing/2014/main" id="{20595B99-CBA0-D054-BE4D-F35E3E9CF76B}"/>
              </a:ext>
            </a:extLst>
          </p:cNvPr>
          <p:cNvSpPr>
            <a:spLocks noGrp="1" noChangeArrowheads="1"/>
          </p:cNvSpPr>
          <p:nvPr>
            <p:ph type="title"/>
          </p:nvPr>
        </p:nvSpPr>
        <p:spPr/>
        <p:txBody>
          <a:bodyPr/>
          <a:lstStyle/>
          <a:p>
            <a:pPr eaLnBrk="1" hangingPunct="1"/>
            <a:r>
              <a:rPr lang="en-US" altLang="ja-JP"/>
              <a:t>③</a:t>
            </a:r>
            <a:r>
              <a:rPr lang="ja-JP" altLang="en-US"/>
              <a:t>接触予防策</a:t>
            </a:r>
          </a:p>
        </p:txBody>
      </p:sp>
      <p:sp>
        <p:nvSpPr>
          <p:cNvPr id="65546" name="スライド番号プレースホルダー 1">
            <a:extLst>
              <a:ext uri="{FF2B5EF4-FFF2-40B4-BE49-F238E27FC236}">
                <a16:creationId xmlns:a16="http://schemas.microsoft.com/office/drawing/2014/main" id="{EC4FBB79-05BD-5187-BD80-863B6164B9CA}"/>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ED35421D-A014-43F4-B496-378B4BA38C6A}" type="slidenum">
              <a:rPr lang="en-US" altLang="ja-JP"/>
              <a:pPr eaLnBrk="1" hangingPunct="1"/>
              <a:t>34</a:t>
            </a:fld>
            <a:endParaRPr lang="en-US" altLang="ja-JP"/>
          </a:p>
        </p:txBody>
      </p:sp>
      <p:sp>
        <p:nvSpPr>
          <p:cNvPr id="18" name="角丸四角形 17">
            <a:extLst>
              <a:ext uri="{FF2B5EF4-FFF2-40B4-BE49-F238E27FC236}">
                <a16:creationId xmlns:a16="http://schemas.microsoft.com/office/drawing/2014/main" id="{8D00D014-09BB-50A0-3CE5-239FF6831946}"/>
              </a:ext>
            </a:extLst>
          </p:cNvPr>
          <p:cNvSpPr/>
          <p:nvPr/>
        </p:nvSpPr>
        <p:spPr>
          <a:xfrm>
            <a:off x="7213600" y="158412"/>
            <a:ext cx="1841118" cy="290463"/>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1500" dirty="0">
                <a:solidFill>
                  <a:schemeClr val="bg1"/>
                </a:solidFill>
                <a:effectLst>
                  <a:glow rad="63500">
                    <a:schemeClr val="tx1"/>
                  </a:glow>
                </a:effectLst>
                <a:latin typeface="+mj-ea"/>
                <a:ea typeface="+mj-ea"/>
              </a:rPr>
              <a:t>感染経路別予防策</a:t>
            </a:r>
          </a:p>
        </p:txBody>
      </p:sp>
      <p:sp>
        <p:nvSpPr>
          <p:cNvPr id="47112" name="Text Box 3">
            <a:extLst>
              <a:ext uri="{FF2B5EF4-FFF2-40B4-BE49-F238E27FC236}">
                <a16:creationId xmlns:a16="http://schemas.microsoft.com/office/drawing/2014/main" id="{7488E8E8-E656-FA0B-6249-DE54D7EAA779}"/>
              </a:ext>
            </a:extLst>
          </p:cNvPr>
          <p:cNvSpPr txBox="1">
            <a:spLocks noChangeArrowheads="1"/>
          </p:cNvSpPr>
          <p:nvPr/>
        </p:nvSpPr>
        <p:spPr bwMode="auto">
          <a:xfrm>
            <a:off x="842963" y="2105025"/>
            <a:ext cx="33178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400">
                <a:solidFill>
                  <a:srgbClr val="D5000F"/>
                </a:solidFill>
                <a:latin typeface="HGP創英角ｺﾞｼｯｸUB" panose="020B0900000000000000" pitchFamily="50" charset="-128"/>
                <a:ea typeface="HGP創英角ｺﾞｼｯｸUB" panose="020B0900000000000000" pitchFamily="50" charset="-128"/>
              </a:rPr>
              <a:t>手袋を付けていない</a:t>
            </a:r>
            <a:r>
              <a:rPr lang="ja-JP" altLang="en-US" b="1">
                <a:latin typeface="ＭＳ Ｐゴシック" panose="020B0600070205080204" pitchFamily="50" charset="-128"/>
              </a:rPr>
              <a:t>。</a:t>
            </a:r>
          </a:p>
        </p:txBody>
      </p:sp>
      <p:sp>
        <p:nvSpPr>
          <p:cNvPr id="47113" name="Text Box 6">
            <a:extLst>
              <a:ext uri="{FF2B5EF4-FFF2-40B4-BE49-F238E27FC236}">
                <a16:creationId xmlns:a16="http://schemas.microsoft.com/office/drawing/2014/main" id="{0A47954E-D2E0-5F1D-A81D-70AC6D32D203}"/>
              </a:ext>
            </a:extLst>
          </p:cNvPr>
          <p:cNvSpPr txBox="1">
            <a:spLocks noChangeArrowheads="1"/>
          </p:cNvSpPr>
          <p:nvPr/>
        </p:nvSpPr>
        <p:spPr bwMode="auto">
          <a:xfrm>
            <a:off x="5397500" y="2105025"/>
            <a:ext cx="2906713"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400">
                <a:solidFill>
                  <a:srgbClr val="D5000F"/>
                </a:solidFill>
                <a:latin typeface="HGP創英角ｺﾞｼｯｸUB" panose="020B0900000000000000" pitchFamily="50" charset="-128"/>
                <a:ea typeface="HGP創英角ｺﾞｼｯｸUB" panose="020B0900000000000000" pitchFamily="50" charset="-128"/>
              </a:rPr>
              <a:t>手袋を付けている</a:t>
            </a:r>
            <a:r>
              <a:rPr lang="ja-JP" altLang="en-US" b="1"/>
              <a:t>。</a:t>
            </a:r>
          </a:p>
        </p:txBody>
      </p:sp>
      <p:sp>
        <p:nvSpPr>
          <p:cNvPr id="47114" name="AutoShape 148">
            <a:extLst>
              <a:ext uri="{FF2B5EF4-FFF2-40B4-BE49-F238E27FC236}">
                <a16:creationId xmlns:a16="http://schemas.microsoft.com/office/drawing/2014/main" id="{711D97C9-8066-E195-3B56-1D8FABDD4FEA}"/>
              </a:ext>
            </a:extLst>
          </p:cNvPr>
          <p:cNvSpPr>
            <a:spLocks noChangeArrowheads="1"/>
          </p:cNvSpPr>
          <p:nvPr/>
        </p:nvSpPr>
        <p:spPr bwMode="auto">
          <a:xfrm>
            <a:off x="4076700" y="3289300"/>
            <a:ext cx="1143000" cy="685800"/>
          </a:xfrm>
          <a:prstGeom prst="rightArrow">
            <a:avLst>
              <a:gd name="adj1" fmla="val 50000"/>
              <a:gd name="adj2" fmla="val 60764"/>
            </a:avLst>
          </a:prstGeom>
          <a:solidFill>
            <a:srgbClr val="00A1E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lang="ja-JP" altLang="en-US"/>
          </a:p>
        </p:txBody>
      </p:sp>
      <p:sp>
        <p:nvSpPr>
          <p:cNvPr id="47115" name="正方形/長方形 21">
            <a:extLst>
              <a:ext uri="{FF2B5EF4-FFF2-40B4-BE49-F238E27FC236}">
                <a16:creationId xmlns:a16="http://schemas.microsoft.com/office/drawing/2014/main" id="{B553BCCB-BB8E-145F-7BC8-DDF25F05E0A4}"/>
              </a:ext>
            </a:extLst>
          </p:cNvPr>
          <p:cNvSpPr>
            <a:spLocks noChangeArrowheads="1"/>
          </p:cNvSpPr>
          <p:nvPr/>
        </p:nvSpPr>
        <p:spPr bwMode="auto">
          <a:xfrm>
            <a:off x="406400" y="5349875"/>
            <a:ext cx="8358188" cy="6513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105000"/>
              </a:lnSpc>
              <a:spcBef>
                <a:spcPts val="600"/>
              </a:spcBef>
              <a:buFont typeface="Symbol" panose="05050102010706020507" pitchFamily="18" charset="2"/>
              <a:buChar char="·"/>
            </a:pPr>
            <a:r>
              <a:rPr lang="ja-JP" altLang="en-US" b="1" dirty="0"/>
              <a:t>感染症に罹患している患者をケアすると接触感染を引き起こす可能性があるので手袋を付けてケアを行い，使用した手袋は適切に処理し，感染の拡大を予防します。</a:t>
            </a:r>
          </a:p>
        </p:txBody>
      </p:sp>
      <p:sp>
        <p:nvSpPr>
          <p:cNvPr id="47116" name="正方形/長方形 13">
            <a:extLst>
              <a:ext uri="{FF2B5EF4-FFF2-40B4-BE49-F238E27FC236}">
                <a16:creationId xmlns:a16="http://schemas.microsoft.com/office/drawing/2014/main" id="{01353B9F-8CD6-3CB9-EFB1-BCAFD5689EE8}"/>
              </a:ext>
            </a:extLst>
          </p:cNvPr>
          <p:cNvSpPr>
            <a:spLocks noChangeArrowheads="1"/>
          </p:cNvSpPr>
          <p:nvPr/>
        </p:nvSpPr>
        <p:spPr bwMode="auto">
          <a:xfrm>
            <a:off x="1385888" y="6572250"/>
            <a:ext cx="7366000" cy="15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ja-JP" sz="1000" b="1" dirty="0">
                <a:solidFill>
                  <a:srgbClr val="000000"/>
                </a:solidFill>
              </a:rPr>
              <a:t>一般社団法人 日本感染管理ネットワーク（ICNJ） 編：感染対策ズバッと問題解決 ベストアンサー171，2011，p</a:t>
            </a:r>
            <a:r>
              <a:rPr lang="ja-JP" altLang="en-US" sz="1000" b="1" dirty="0">
                <a:solidFill>
                  <a:srgbClr val="000000"/>
                </a:solidFill>
              </a:rPr>
              <a:t>p</a:t>
            </a:r>
            <a:r>
              <a:rPr lang="ja-JP" altLang="ja-JP" sz="1000" b="1" dirty="0">
                <a:solidFill>
                  <a:srgbClr val="000000"/>
                </a:solidFill>
              </a:rPr>
              <a:t>.</a:t>
            </a:r>
            <a:r>
              <a:rPr lang="en-US" altLang="ja-JP" sz="1000" b="1" dirty="0">
                <a:solidFill>
                  <a:srgbClr val="000000"/>
                </a:solidFill>
              </a:rPr>
              <a:t>76-77</a:t>
            </a:r>
            <a:r>
              <a:rPr lang="ja-JP" altLang="ja-JP" sz="1000" b="1" dirty="0" err="1">
                <a:solidFill>
                  <a:srgbClr val="000000"/>
                </a:solidFill>
              </a:rPr>
              <a:t>，</a:t>
            </a:r>
            <a:r>
              <a:rPr lang="ja-JP" altLang="ja-JP" sz="1000" b="1" dirty="0">
                <a:solidFill>
                  <a:srgbClr val="000000"/>
                </a:solidFill>
              </a:rPr>
              <a:t>メディカ出版，大阪</a:t>
            </a:r>
          </a:p>
        </p:txBody>
      </p:sp>
      <p:sp>
        <p:nvSpPr>
          <p:cNvPr id="27" name="十字形 26">
            <a:extLst>
              <a:ext uri="{FF2B5EF4-FFF2-40B4-BE49-F238E27FC236}">
                <a16:creationId xmlns:a16="http://schemas.microsoft.com/office/drawing/2014/main" id="{FA58B60B-49FB-FC55-2832-54DBE892B581}"/>
              </a:ext>
            </a:extLst>
          </p:cNvPr>
          <p:cNvSpPr/>
          <p:nvPr/>
        </p:nvSpPr>
        <p:spPr>
          <a:xfrm rot="2700000">
            <a:off x="1022351" y="2503487"/>
            <a:ext cx="2728912" cy="2728913"/>
          </a:xfrm>
          <a:prstGeom prst="plus">
            <a:avLst>
              <a:gd name="adj" fmla="val 48993"/>
            </a:avLst>
          </a:prstGeom>
          <a:solidFill>
            <a:srgbClr val="D50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 name="円/楕円 1">
            <a:extLst>
              <a:ext uri="{FF2B5EF4-FFF2-40B4-BE49-F238E27FC236}">
                <a16:creationId xmlns:a16="http://schemas.microsoft.com/office/drawing/2014/main" id="{CC3697BC-67E7-98CD-3631-8DCF159F58F1}"/>
              </a:ext>
            </a:extLst>
          </p:cNvPr>
          <p:cNvSpPr/>
          <p:nvPr/>
        </p:nvSpPr>
        <p:spPr>
          <a:xfrm>
            <a:off x="5578475" y="4821238"/>
            <a:ext cx="2725738" cy="396875"/>
          </a:xfrm>
          <a:prstGeom prst="ellipse">
            <a:avLst/>
          </a:prstGeom>
          <a:solidFill>
            <a:srgbClr val="00A4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b="1" dirty="0"/>
              <a:t>正しい方法</a:t>
            </a:r>
          </a:p>
        </p:txBody>
      </p:sp>
      <p:sp>
        <p:nvSpPr>
          <p:cNvPr id="33" name="Rectangle 29">
            <a:extLst>
              <a:ext uri="{FF2B5EF4-FFF2-40B4-BE49-F238E27FC236}">
                <a16:creationId xmlns:a16="http://schemas.microsoft.com/office/drawing/2014/main" id="{8D6DA7D5-66C0-C2BA-5F74-E5971265B4A7}"/>
              </a:ext>
            </a:extLst>
          </p:cNvPr>
          <p:cNvSpPr>
            <a:spLocks noChangeArrowheads="1"/>
          </p:cNvSpPr>
          <p:nvPr/>
        </p:nvSpPr>
        <p:spPr bwMode="auto">
          <a:xfrm>
            <a:off x="457200" y="1122363"/>
            <a:ext cx="4252913" cy="450850"/>
          </a:xfrm>
          <a:prstGeom prst="rect">
            <a:avLst/>
          </a:prstGeom>
          <a:solidFill>
            <a:schemeClr val="tx1">
              <a:lumMod val="50000"/>
              <a:lumOff val="50000"/>
            </a:schemeClr>
          </a:solidFill>
          <a:ln w="9525">
            <a:noFill/>
            <a:miter lim="800000"/>
            <a:headEnd/>
            <a:tailEnd/>
          </a:ln>
        </p:spPr>
        <p:txBody>
          <a:bodyPr lIns="90000" tIns="72000" rIns="90000" bIns="72000" anchor="ctr">
            <a:spAutoFit/>
          </a:bodyPr>
          <a:lstStyle/>
          <a:p>
            <a:pPr algn="ctr">
              <a:lnSpc>
                <a:spcPct val="90000"/>
              </a:lnSpc>
              <a:defRPr/>
            </a:pPr>
            <a:r>
              <a:rPr lang="ja-JP" altLang="en-US" sz="2200" dirty="0">
                <a:solidFill>
                  <a:schemeClr val="bg1"/>
                </a:solidFill>
                <a:latin typeface="+mj-ea"/>
                <a:ea typeface="+mj-ea"/>
              </a:rPr>
              <a:t>このようなことをしていませんか？</a:t>
            </a:r>
          </a:p>
        </p:txBody>
      </p:sp>
      <p:sp>
        <p:nvSpPr>
          <p:cNvPr id="47120" name="Text Box 3">
            <a:extLst>
              <a:ext uri="{FF2B5EF4-FFF2-40B4-BE49-F238E27FC236}">
                <a16:creationId xmlns:a16="http://schemas.microsoft.com/office/drawing/2014/main" id="{80676413-FC04-C28B-C821-0A2C0CEF5B01}"/>
              </a:ext>
            </a:extLst>
          </p:cNvPr>
          <p:cNvSpPr txBox="1">
            <a:spLocks noChangeArrowheads="1"/>
          </p:cNvSpPr>
          <p:nvPr/>
        </p:nvSpPr>
        <p:spPr bwMode="auto">
          <a:xfrm>
            <a:off x="719138" y="1639888"/>
            <a:ext cx="5807075" cy="371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b="1" dirty="0"/>
              <a:t>耐性菌やノロウイルスなどに感染した患者をケアするとき，</a:t>
            </a:r>
            <a:endParaRPr lang="ja-JP" altLang="en-US" b="1" dirty="0">
              <a:latin typeface="ＭＳ Ｐゴシック" panose="020B0600070205080204" pitchFamily="50" charset="-128"/>
            </a:endParaRPr>
          </a:p>
        </p:txBody>
      </p:sp>
    </p:spTree>
    <p:extLst>
      <p:ext uri="{BB962C8B-B14F-4D97-AF65-F5344CB8AC3E}">
        <p14:creationId xmlns:p14="http://schemas.microsoft.com/office/powerpoint/2010/main" val="2360858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F4C97-9D75-8E4C-D05C-55F419ED8345}"/>
            </a:ext>
          </a:extLst>
        </p:cNvPr>
        <p:cNvGrpSpPr/>
        <p:nvPr/>
      </p:nvGrpSpPr>
      <p:grpSpPr>
        <a:xfrm>
          <a:off x="0" y="0"/>
          <a:ext cx="0" cy="0"/>
          <a:chOff x="0" y="0"/>
          <a:chExt cx="0" cy="0"/>
        </a:xfrm>
      </p:grpSpPr>
      <p:sp>
        <p:nvSpPr>
          <p:cNvPr id="48130" name="Rectangle 2">
            <a:extLst>
              <a:ext uri="{FF2B5EF4-FFF2-40B4-BE49-F238E27FC236}">
                <a16:creationId xmlns:a16="http://schemas.microsoft.com/office/drawing/2014/main" id="{E056AF6D-CE8A-AE18-C521-0C4FF35A6529}"/>
              </a:ext>
            </a:extLst>
          </p:cNvPr>
          <p:cNvSpPr>
            <a:spLocks noGrp="1" noChangeArrowheads="1"/>
          </p:cNvSpPr>
          <p:nvPr>
            <p:ph type="title"/>
          </p:nvPr>
        </p:nvSpPr>
        <p:spPr/>
        <p:txBody>
          <a:bodyPr/>
          <a:lstStyle/>
          <a:p>
            <a:pPr eaLnBrk="1" hangingPunct="1"/>
            <a:r>
              <a:rPr lang="en-US" altLang="ja-JP"/>
              <a:t>③</a:t>
            </a:r>
            <a:r>
              <a:rPr lang="ja-JP" altLang="en-US"/>
              <a:t>接触予防策</a:t>
            </a:r>
          </a:p>
        </p:txBody>
      </p:sp>
      <p:sp>
        <p:nvSpPr>
          <p:cNvPr id="66587" name="スライド番号プレースホルダー 1">
            <a:extLst>
              <a:ext uri="{FF2B5EF4-FFF2-40B4-BE49-F238E27FC236}">
                <a16:creationId xmlns:a16="http://schemas.microsoft.com/office/drawing/2014/main" id="{590A5D92-6877-C796-05FD-1E2A5FFB9A0D}"/>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F15976E9-7EAF-4C4E-8B2B-9F81A6ADA644}" type="slidenum">
              <a:rPr lang="en-US" altLang="ja-JP"/>
              <a:pPr eaLnBrk="1" hangingPunct="1"/>
              <a:t>35</a:t>
            </a:fld>
            <a:endParaRPr lang="en-US" altLang="ja-JP"/>
          </a:p>
        </p:txBody>
      </p:sp>
      <p:sp>
        <p:nvSpPr>
          <p:cNvPr id="9" name="角丸四角形 8">
            <a:extLst>
              <a:ext uri="{FF2B5EF4-FFF2-40B4-BE49-F238E27FC236}">
                <a16:creationId xmlns:a16="http://schemas.microsoft.com/office/drawing/2014/main" id="{F8274CF7-B920-A767-8E5B-95D7CFE6EF65}"/>
              </a:ext>
            </a:extLst>
          </p:cNvPr>
          <p:cNvSpPr/>
          <p:nvPr/>
        </p:nvSpPr>
        <p:spPr>
          <a:xfrm>
            <a:off x="7213600" y="158412"/>
            <a:ext cx="1841118" cy="290463"/>
          </a:xfrm>
          <a:prstGeom prst="roundRect">
            <a:avLst/>
          </a:prstGeom>
          <a:gradFill flip="none" rotWithShape="1">
            <a:gsLst>
              <a:gs pos="0">
                <a:srgbClr val="009AD5">
                  <a:shade val="30000"/>
                  <a:satMod val="115000"/>
                </a:srgbClr>
              </a:gs>
              <a:gs pos="50000">
                <a:srgbClr val="009AD5">
                  <a:shade val="67500"/>
                  <a:satMod val="115000"/>
                </a:srgbClr>
              </a:gs>
              <a:gs pos="100000">
                <a:srgbClr val="00A1E5"/>
              </a:gs>
            </a:gsLst>
            <a:lin ang="16200000" scaled="1"/>
            <a:tileRect/>
          </a:gradFill>
          <a:ln w="28575">
            <a:noFill/>
          </a:ln>
          <a:effectLst/>
          <a:scene3d>
            <a:camera prst="orthographicFront"/>
            <a:lightRig rig="threePt" dir="t"/>
          </a:scene3d>
          <a:sp3d>
            <a:bevelT w="38100" h="38100" prst="hardEdge"/>
          </a:sp3d>
        </p:spPr>
        <p:style>
          <a:lnRef idx="2">
            <a:schemeClr val="accent1">
              <a:shade val="50000"/>
            </a:schemeClr>
          </a:lnRef>
          <a:fillRef idx="1">
            <a:schemeClr val="accent1"/>
          </a:fillRef>
          <a:effectRef idx="0">
            <a:schemeClr val="accent1"/>
          </a:effectRef>
          <a:fontRef idx="minor">
            <a:schemeClr val="lt1"/>
          </a:fontRef>
        </p:style>
        <p:txBody>
          <a:bodyPr bIns="54000" anchor="ctr"/>
          <a:lstStyle/>
          <a:p>
            <a:pPr algn="ctr">
              <a:lnSpc>
                <a:spcPct val="90000"/>
              </a:lnSpc>
              <a:defRPr/>
            </a:pPr>
            <a:r>
              <a:rPr lang="zh-TW" altLang="en-US" sz="1500" dirty="0">
                <a:solidFill>
                  <a:schemeClr val="bg1"/>
                </a:solidFill>
                <a:effectLst>
                  <a:glow rad="63500">
                    <a:schemeClr val="tx1"/>
                  </a:glow>
                </a:effectLst>
                <a:latin typeface="+mj-ea"/>
                <a:ea typeface="+mj-ea"/>
              </a:rPr>
              <a:t>感染経路別予防策</a:t>
            </a:r>
          </a:p>
        </p:txBody>
      </p:sp>
      <p:grpSp>
        <p:nvGrpSpPr>
          <p:cNvPr id="2" name="グループ化 11">
            <a:extLst>
              <a:ext uri="{FF2B5EF4-FFF2-40B4-BE49-F238E27FC236}">
                <a16:creationId xmlns:a16="http://schemas.microsoft.com/office/drawing/2014/main" id="{0D7F39E0-0A9A-CFD9-C561-1856FD868521}"/>
              </a:ext>
            </a:extLst>
          </p:cNvPr>
          <p:cNvGrpSpPr>
            <a:grpSpLocks/>
          </p:cNvGrpSpPr>
          <p:nvPr/>
        </p:nvGrpSpPr>
        <p:grpSpPr bwMode="auto">
          <a:xfrm>
            <a:off x="252413" y="2373658"/>
            <a:ext cx="8639175" cy="3813899"/>
            <a:chOff x="252413" y="2195535"/>
            <a:chExt cx="8639175" cy="4270374"/>
          </a:xfrm>
        </p:grpSpPr>
        <p:sp>
          <p:nvSpPr>
            <p:cNvPr id="13" name="角丸四角形 12">
              <a:extLst>
                <a:ext uri="{FF2B5EF4-FFF2-40B4-BE49-F238E27FC236}">
                  <a16:creationId xmlns:a16="http://schemas.microsoft.com/office/drawing/2014/main" id="{14F00D23-5E4A-FDF1-33C9-6B058DCD0CE0}"/>
                </a:ext>
              </a:extLst>
            </p:cNvPr>
            <p:cNvSpPr/>
            <p:nvPr/>
          </p:nvSpPr>
          <p:spPr>
            <a:xfrm>
              <a:off x="252413" y="2195535"/>
              <a:ext cx="8639175" cy="4270374"/>
            </a:xfrm>
            <a:prstGeom prst="roundRect">
              <a:avLst>
                <a:gd name="adj" fmla="val 29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4" name="角丸四角形 13">
              <a:extLst>
                <a:ext uri="{FF2B5EF4-FFF2-40B4-BE49-F238E27FC236}">
                  <a16:creationId xmlns:a16="http://schemas.microsoft.com/office/drawing/2014/main" id="{6BA06A2C-F524-70F0-B6D3-822CDC779B1F}"/>
                </a:ext>
              </a:extLst>
            </p:cNvPr>
            <p:cNvSpPr/>
            <p:nvPr/>
          </p:nvSpPr>
          <p:spPr>
            <a:xfrm>
              <a:off x="252413" y="2195535"/>
              <a:ext cx="8639175" cy="4270374"/>
            </a:xfrm>
            <a:prstGeom prst="roundRect">
              <a:avLst>
                <a:gd name="adj" fmla="val 2923"/>
              </a:avLst>
            </a:prstGeom>
            <a:noFill/>
            <a:ln w="19050">
              <a:solidFill>
                <a:srgbClr val="5DD1FF"/>
              </a:solidFill>
            </a:ln>
            <a:effectLst>
              <a:glow rad="127000">
                <a:srgbClr val="5DD1FF"/>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15" name="Rectangle 29">
            <a:extLst>
              <a:ext uri="{FF2B5EF4-FFF2-40B4-BE49-F238E27FC236}">
                <a16:creationId xmlns:a16="http://schemas.microsoft.com/office/drawing/2014/main" id="{E738021F-EF6C-E5B1-3CEE-69FF10C4F0D7}"/>
              </a:ext>
            </a:extLst>
          </p:cNvPr>
          <p:cNvSpPr>
            <a:spLocks noChangeArrowheads="1"/>
          </p:cNvSpPr>
          <p:nvPr/>
        </p:nvSpPr>
        <p:spPr bwMode="auto">
          <a:xfrm>
            <a:off x="457200" y="2324337"/>
            <a:ext cx="1879600" cy="349250"/>
          </a:xfrm>
          <a:prstGeom prst="rect">
            <a:avLst/>
          </a:prstGeom>
          <a:solidFill>
            <a:srgbClr val="00A1E5"/>
          </a:solidFill>
          <a:ln w="9525">
            <a:noFill/>
            <a:miter lim="800000"/>
            <a:headEnd/>
            <a:tailEnd/>
          </a:ln>
        </p:spPr>
        <p:txBody>
          <a:bodyPr lIns="90000" tIns="36000" rIns="90000" bIns="36000" anchor="ctr">
            <a:spAutoFit/>
          </a:bodyPr>
          <a:lstStyle/>
          <a:p>
            <a:pPr algn="ctr">
              <a:lnSpc>
                <a:spcPct val="90000"/>
              </a:lnSpc>
              <a:defRPr/>
            </a:pPr>
            <a:r>
              <a:rPr lang="ja-JP" altLang="en-US" sz="2000" dirty="0">
                <a:solidFill>
                  <a:schemeClr val="bg1"/>
                </a:solidFill>
                <a:latin typeface="+mj-ea"/>
                <a:ea typeface="+mj-ea"/>
              </a:rPr>
              <a:t>対策ポイント</a:t>
            </a:r>
            <a:r>
              <a:rPr lang="en-US" altLang="ja-JP" sz="2000" baseline="30000" dirty="0">
                <a:solidFill>
                  <a:schemeClr val="bg1"/>
                </a:solidFill>
                <a:latin typeface="+mj-ea"/>
                <a:ea typeface="+mj-ea"/>
              </a:rPr>
              <a:t>3)</a:t>
            </a:r>
            <a:endParaRPr lang="ja-JP" altLang="en-US" sz="2000" baseline="30000" dirty="0">
              <a:solidFill>
                <a:schemeClr val="bg1"/>
              </a:solidFill>
              <a:latin typeface="+mj-ea"/>
              <a:ea typeface="+mj-ea"/>
            </a:endParaRPr>
          </a:p>
        </p:txBody>
      </p:sp>
      <p:sp>
        <p:nvSpPr>
          <p:cNvPr id="17" name="正方形/長方形 16">
            <a:extLst>
              <a:ext uri="{FF2B5EF4-FFF2-40B4-BE49-F238E27FC236}">
                <a16:creationId xmlns:a16="http://schemas.microsoft.com/office/drawing/2014/main" id="{CBEA7B9A-B207-8D60-DC90-7DF6F3BB5ED8}"/>
              </a:ext>
            </a:extLst>
          </p:cNvPr>
          <p:cNvSpPr/>
          <p:nvPr/>
        </p:nvSpPr>
        <p:spPr>
          <a:xfrm>
            <a:off x="533400" y="2604977"/>
            <a:ext cx="8153400" cy="644664"/>
          </a:xfrm>
          <a:prstGeom prst="rect">
            <a:avLst/>
          </a:prstGeom>
        </p:spPr>
        <p:txBody>
          <a:bodyPr>
            <a:spAutoFit/>
          </a:bodyPr>
          <a:lstStyle/>
          <a:p>
            <a:pPr marL="176213" indent="-176213">
              <a:lnSpc>
                <a:spcPct val="110000"/>
              </a:lnSpc>
              <a:spcBef>
                <a:spcPts val="600"/>
              </a:spcBef>
              <a:buFont typeface="Symbol" pitchFamily="18" charset="2"/>
              <a:buChar char="·"/>
              <a:defRPr/>
            </a:pPr>
            <a:r>
              <a:rPr lang="ja-JP" altLang="en-US" sz="1600" b="1" dirty="0">
                <a:latin typeface="Arial" charset="0"/>
                <a:ea typeface="ＭＳ Ｐゴシック" charset="-128"/>
              </a:rPr>
              <a:t>接触感染は，</a:t>
            </a:r>
            <a:r>
              <a:rPr lang="ja-JP" altLang="en-US" dirty="0">
                <a:solidFill>
                  <a:srgbClr val="D5000F"/>
                </a:solidFill>
                <a:latin typeface="+mj-ea"/>
                <a:ea typeface="+mj-ea"/>
              </a:rPr>
              <a:t>直接またはヒトやモノを介して</a:t>
            </a:r>
            <a:r>
              <a:rPr lang="ja-JP" altLang="en-US" sz="1600" b="1" dirty="0">
                <a:latin typeface="Arial" charset="0"/>
                <a:ea typeface="ＭＳ Ｐゴシック" charset="-128"/>
              </a:rPr>
              <a:t>伝播し，汚染された患者周囲物質との接触や診療，清掃などで感染しますので，感染の拡大を予防するため，手袋やガウンを着用します。</a:t>
            </a:r>
          </a:p>
        </p:txBody>
      </p:sp>
      <p:sp>
        <p:nvSpPr>
          <p:cNvPr id="10" name="AutoShape 253">
            <a:extLst>
              <a:ext uri="{FF2B5EF4-FFF2-40B4-BE49-F238E27FC236}">
                <a16:creationId xmlns:a16="http://schemas.microsoft.com/office/drawing/2014/main" id="{39FF914B-134F-31D6-D25B-FCC4DECD8CD7}"/>
              </a:ext>
            </a:extLst>
          </p:cNvPr>
          <p:cNvSpPr>
            <a:spLocks noChangeArrowheads="1"/>
          </p:cNvSpPr>
          <p:nvPr/>
        </p:nvSpPr>
        <p:spPr bwMode="auto">
          <a:xfrm>
            <a:off x="278312" y="947376"/>
            <a:ext cx="8106271" cy="1192212"/>
          </a:xfrm>
          <a:prstGeom prst="roundRect">
            <a:avLst>
              <a:gd name="adj" fmla="val 8566"/>
            </a:avLst>
          </a:prstGeom>
          <a:noFill/>
          <a:ln w="38100">
            <a:noFill/>
            <a:round/>
            <a:headEnd/>
            <a:tailEnd/>
          </a:ln>
        </p:spPr>
        <p:txBody>
          <a:bodyPr lIns="90000" tIns="46800" rIns="90000" bIns="46800" anchor="ctr"/>
          <a:lstStyle/>
          <a:p>
            <a:pPr marL="360363" indent="-360363">
              <a:lnSpc>
                <a:spcPct val="110000"/>
              </a:lnSpc>
              <a:tabLst>
                <a:tab pos="461963" algn="l"/>
              </a:tabLst>
              <a:defRPr/>
            </a:pPr>
            <a:r>
              <a:rPr lang="en-US" altLang="ja-JP" sz="1600" dirty="0">
                <a:solidFill>
                  <a:srgbClr val="D5000F"/>
                </a:solidFill>
                <a:latin typeface="+mn-ea"/>
                <a:ea typeface="+mn-ea"/>
              </a:rPr>
              <a:t>●</a:t>
            </a:r>
            <a:r>
              <a:rPr lang="ja-JP" altLang="en-US" sz="1600" b="1" dirty="0">
                <a:latin typeface="+mn-ea"/>
                <a:ea typeface="+mn-ea"/>
              </a:rPr>
              <a:t>主な感染症（病原体）</a:t>
            </a:r>
            <a:r>
              <a:rPr lang="en-US" altLang="ja-JP" sz="1600" b="1" baseline="30000" dirty="0">
                <a:latin typeface="+mn-ea"/>
                <a:ea typeface="+mn-ea"/>
              </a:rPr>
              <a:t>1) 2)</a:t>
            </a:r>
            <a:r>
              <a:rPr lang="ja-JP" altLang="en-US" sz="1600" b="1" dirty="0">
                <a:latin typeface="+mn-ea"/>
                <a:ea typeface="+mn-ea"/>
              </a:rPr>
              <a:t>：</a:t>
            </a:r>
            <a:r>
              <a:rPr lang="ja-JP" altLang="en-US" sz="1600" b="1" dirty="0">
                <a:solidFill>
                  <a:srgbClr val="00A1E5"/>
                </a:solidFill>
                <a:latin typeface="+mn-ea"/>
                <a:ea typeface="+mn-ea"/>
              </a:rPr>
              <a:t>　</a:t>
            </a:r>
            <a:r>
              <a:rPr lang="ja-JP" altLang="en-US" sz="1600" dirty="0">
                <a:solidFill>
                  <a:srgbClr val="00A1E5"/>
                </a:solidFill>
                <a:latin typeface="+mn-ea"/>
                <a:ea typeface="+mn-ea"/>
              </a:rPr>
              <a:t>	</a:t>
            </a:r>
            <a:br>
              <a:rPr lang="en-US" altLang="ja-JP" dirty="0">
                <a:solidFill>
                  <a:srgbClr val="00A1E5"/>
                </a:solidFill>
                <a:latin typeface="+mn-ea"/>
                <a:ea typeface="+mn-ea"/>
              </a:rPr>
            </a:br>
            <a:r>
              <a:rPr lang="ja-JP" altLang="en-US" spc="100" dirty="0">
                <a:solidFill>
                  <a:srgbClr val="E84068"/>
                </a:solidFill>
                <a:latin typeface="+mj-ea"/>
                <a:ea typeface="+mj-ea"/>
              </a:rPr>
              <a:t>・</a:t>
            </a:r>
            <a:r>
              <a:rPr lang="en-US" altLang="ja-JP" spc="100" dirty="0">
                <a:solidFill>
                  <a:srgbClr val="E84068"/>
                </a:solidFill>
                <a:latin typeface="+mj-ea"/>
                <a:ea typeface="+mj-ea"/>
              </a:rPr>
              <a:t>MRSA</a:t>
            </a:r>
            <a:r>
              <a:rPr lang="ja-JP" altLang="en-US" spc="100" dirty="0">
                <a:solidFill>
                  <a:srgbClr val="E84068"/>
                </a:solidFill>
                <a:latin typeface="+mj-ea"/>
                <a:ea typeface="+mj-ea"/>
              </a:rPr>
              <a:t>（メチシリン耐性黄色ブドウ球菌），</a:t>
            </a:r>
            <a:r>
              <a:rPr lang="en-US" altLang="ja-JP" spc="100" dirty="0">
                <a:solidFill>
                  <a:srgbClr val="E84068"/>
                </a:solidFill>
                <a:latin typeface="+mj-ea"/>
                <a:ea typeface="+mj-ea"/>
              </a:rPr>
              <a:t>MDRP</a:t>
            </a:r>
            <a:r>
              <a:rPr lang="ja-JP" altLang="en-US" spc="100" dirty="0">
                <a:solidFill>
                  <a:srgbClr val="E84068"/>
                </a:solidFill>
                <a:latin typeface="+mj-ea"/>
                <a:ea typeface="+mj-ea"/>
              </a:rPr>
              <a:t>（多剤耐性緑膿菌），</a:t>
            </a:r>
            <a:br>
              <a:rPr lang="en-US" altLang="ja-JP" spc="100" dirty="0">
                <a:solidFill>
                  <a:srgbClr val="E84068"/>
                </a:solidFill>
                <a:latin typeface="+mj-ea"/>
                <a:ea typeface="+mj-ea"/>
              </a:rPr>
            </a:br>
            <a:r>
              <a:rPr lang="en-US" altLang="ja-JP" spc="100" dirty="0">
                <a:solidFill>
                  <a:srgbClr val="E84068"/>
                </a:solidFill>
                <a:latin typeface="+mj-ea"/>
                <a:ea typeface="+mj-ea"/>
              </a:rPr>
              <a:t>	VRE</a:t>
            </a:r>
            <a:r>
              <a:rPr lang="ja-JP" altLang="en-US" spc="100" dirty="0">
                <a:solidFill>
                  <a:srgbClr val="E84068"/>
                </a:solidFill>
                <a:latin typeface="+mj-ea"/>
                <a:ea typeface="+mj-ea"/>
              </a:rPr>
              <a:t>（バンコマイシン耐性腸球菌）などの耐性菌</a:t>
            </a:r>
          </a:p>
          <a:p>
            <a:pPr marL="360363" indent="-360363">
              <a:lnSpc>
                <a:spcPct val="110000"/>
              </a:lnSpc>
              <a:tabLst>
                <a:tab pos="461963" algn="l"/>
              </a:tabLst>
              <a:defRPr/>
            </a:pPr>
            <a:r>
              <a:rPr lang="ja-JP" altLang="en-US" spc="100" dirty="0">
                <a:solidFill>
                  <a:srgbClr val="E84068"/>
                </a:solidFill>
                <a:latin typeface="+mj-ea"/>
                <a:ea typeface="+mj-ea"/>
              </a:rPr>
              <a:t>	・クロストリディオイデス（クロストリジウム）･ディフィシルやノロウイルスなど</a:t>
            </a:r>
            <a:r>
              <a:rPr lang="en-US" altLang="ja-JP" spc="100" dirty="0">
                <a:solidFill>
                  <a:srgbClr val="E84068"/>
                </a:solidFill>
                <a:latin typeface="+mj-ea"/>
                <a:ea typeface="+mj-ea"/>
              </a:rPr>
              <a:t>	</a:t>
            </a:r>
            <a:r>
              <a:rPr lang="ja-JP" altLang="en-US" spc="100" dirty="0">
                <a:solidFill>
                  <a:srgbClr val="E84068"/>
                </a:solidFill>
                <a:latin typeface="+mj-ea"/>
                <a:ea typeface="+mj-ea"/>
              </a:rPr>
              <a:t>の腸炎，赤痢，帯状疱疹，疥癬など</a:t>
            </a:r>
            <a:endParaRPr lang="ja-JP" altLang="en-US" sz="1600" spc="100" dirty="0">
              <a:solidFill>
                <a:srgbClr val="E84068"/>
              </a:solidFill>
              <a:latin typeface="+mj-ea"/>
              <a:ea typeface="+mj-ea"/>
            </a:endParaRPr>
          </a:p>
        </p:txBody>
      </p:sp>
      <p:graphicFrame>
        <p:nvGraphicFramePr>
          <p:cNvPr id="49" name="Group 68">
            <a:extLst>
              <a:ext uri="{FF2B5EF4-FFF2-40B4-BE49-F238E27FC236}">
                <a16:creationId xmlns:a16="http://schemas.microsoft.com/office/drawing/2014/main" id="{325A756D-B7EC-515F-5A6F-021C12872A0C}"/>
              </a:ext>
            </a:extLst>
          </p:cNvPr>
          <p:cNvGraphicFramePr>
            <a:graphicFrameLocks noGrp="1"/>
          </p:cNvGraphicFramePr>
          <p:nvPr/>
        </p:nvGraphicFramePr>
        <p:xfrm>
          <a:off x="481013" y="3331970"/>
          <a:ext cx="8205791" cy="2673499"/>
        </p:xfrm>
        <a:graphic>
          <a:graphicData uri="http://schemas.openxmlformats.org/drawingml/2006/table">
            <a:tbl>
              <a:tblPr/>
              <a:tblGrid>
                <a:gridCol w="1429237">
                  <a:extLst>
                    <a:ext uri="{9D8B030D-6E8A-4147-A177-3AD203B41FA5}">
                      <a16:colId xmlns:a16="http://schemas.microsoft.com/office/drawing/2014/main" val="20000"/>
                    </a:ext>
                  </a:extLst>
                </a:gridCol>
                <a:gridCol w="1129425">
                  <a:extLst>
                    <a:ext uri="{9D8B030D-6E8A-4147-A177-3AD203B41FA5}">
                      <a16:colId xmlns:a16="http://schemas.microsoft.com/office/drawing/2014/main" val="20001"/>
                    </a:ext>
                  </a:extLst>
                </a:gridCol>
                <a:gridCol w="1129427">
                  <a:extLst>
                    <a:ext uri="{9D8B030D-6E8A-4147-A177-3AD203B41FA5}">
                      <a16:colId xmlns:a16="http://schemas.microsoft.com/office/drawing/2014/main" val="20002"/>
                    </a:ext>
                  </a:extLst>
                </a:gridCol>
                <a:gridCol w="1129425">
                  <a:extLst>
                    <a:ext uri="{9D8B030D-6E8A-4147-A177-3AD203B41FA5}">
                      <a16:colId xmlns:a16="http://schemas.microsoft.com/office/drawing/2014/main" val="20003"/>
                    </a:ext>
                  </a:extLst>
                </a:gridCol>
                <a:gridCol w="1129427">
                  <a:extLst>
                    <a:ext uri="{9D8B030D-6E8A-4147-A177-3AD203B41FA5}">
                      <a16:colId xmlns:a16="http://schemas.microsoft.com/office/drawing/2014/main" val="20004"/>
                    </a:ext>
                  </a:extLst>
                </a:gridCol>
                <a:gridCol w="1129425">
                  <a:extLst>
                    <a:ext uri="{9D8B030D-6E8A-4147-A177-3AD203B41FA5}">
                      <a16:colId xmlns:a16="http://schemas.microsoft.com/office/drawing/2014/main" val="20005"/>
                    </a:ext>
                  </a:extLst>
                </a:gridCol>
                <a:gridCol w="1129425">
                  <a:extLst>
                    <a:ext uri="{9D8B030D-6E8A-4147-A177-3AD203B41FA5}">
                      <a16:colId xmlns:a16="http://schemas.microsoft.com/office/drawing/2014/main" val="1459971033"/>
                    </a:ext>
                  </a:extLst>
                </a:gridCol>
              </a:tblGrid>
              <a:tr h="423846">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chemeClr val="tx1"/>
                          </a:solidFill>
                          <a:effectLst/>
                          <a:latin typeface="Arial" charset="0"/>
                          <a:ea typeface="ＭＳ Ｐゴシック" charset="-128"/>
                        </a:rPr>
                        <a:t>対策方法</a:t>
                      </a:r>
                      <a:endParaRPr kumimoji="1" lang="ja-JP" altLang="en-US" sz="2000" b="1" i="0" u="none" strike="noStrike" cap="none" normalizeH="0" baseline="0" dirty="0">
                        <a:ln>
                          <a:noFill/>
                        </a:ln>
                        <a:solidFill>
                          <a:schemeClr val="tx1"/>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個室</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換気</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マスク</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a:ln>
                            <a:noFill/>
                          </a:ln>
                          <a:solidFill>
                            <a:schemeClr val="tx1"/>
                          </a:solidFill>
                          <a:effectLst/>
                          <a:latin typeface="Arial" charset="0"/>
                          <a:ea typeface="ＭＳ Ｐゴシック" charset="-128"/>
                        </a:rPr>
                        <a:t>手袋</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700" b="1" i="0" u="none" strike="noStrike" cap="none" normalizeH="0" baseline="0" dirty="0">
                          <a:ln>
                            <a:noFill/>
                          </a:ln>
                          <a:solidFill>
                            <a:schemeClr val="tx1"/>
                          </a:solidFill>
                          <a:effectLst/>
                          <a:latin typeface="Arial" charset="0"/>
                          <a:ea typeface="ＭＳ Ｐゴシック" charset="-128"/>
                        </a:rPr>
                        <a:t>ガウン</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50" b="1" i="0" u="none" strike="noStrike" cap="none" normalizeH="0" baseline="0" dirty="0">
                          <a:ln>
                            <a:noFill/>
                          </a:ln>
                          <a:solidFill>
                            <a:schemeClr val="tx1"/>
                          </a:solidFill>
                          <a:effectLst/>
                          <a:latin typeface="Arial" charset="0"/>
                          <a:ea typeface="ＭＳ Ｐゴシック" charset="-128"/>
                        </a:rPr>
                        <a:t>ゴーグル </a:t>
                      </a:r>
                      <a:r>
                        <a:rPr kumimoji="1" lang="en-US" altLang="ja-JP" sz="1050" b="1" i="0" u="none" strike="noStrike" cap="none" normalizeH="0" baseline="0" dirty="0">
                          <a:ln>
                            <a:noFill/>
                          </a:ln>
                          <a:solidFill>
                            <a:schemeClr val="tx1"/>
                          </a:solidFill>
                          <a:effectLst/>
                          <a:latin typeface="Arial" charset="0"/>
                          <a:ea typeface="ＭＳ Ｐゴシック" charset="-128"/>
                        </a:rPr>
                        <a:t>/</a:t>
                      </a:r>
                      <a:br>
                        <a:rPr kumimoji="1" lang="en-US" altLang="ja-JP" sz="1050" b="1" i="0" u="none" strike="noStrike" cap="none" normalizeH="0" baseline="0" dirty="0">
                          <a:ln>
                            <a:noFill/>
                          </a:ln>
                          <a:solidFill>
                            <a:schemeClr val="tx1"/>
                          </a:solidFill>
                          <a:effectLst/>
                          <a:latin typeface="Arial" charset="0"/>
                          <a:ea typeface="ＭＳ Ｐゴシック" charset="-128"/>
                        </a:rPr>
                      </a:br>
                      <a:r>
                        <a:rPr kumimoji="1" lang="ja-JP" altLang="en-US" sz="1050" b="1" i="0" u="none" strike="noStrike" cap="none" normalizeH="0" baseline="0" dirty="0">
                          <a:ln>
                            <a:noFill/>
                          </a:ln>
                          <a:solidFill>
                            <a:schemeClr val="tx1"/>
                          </a:solidFill>
                          <a:effectLst/>
                          <a:latin typeface="Arial" charset="0"/>
                          <a:ea typeface="ＭＳ Ｐゴシック" charset="-128"/>
                        </a:rPr>
                        <a:t>フェイスシールド</a:t>
                      </a:r>
                      <a:r>
                        <a:rPr kumimoji="1" lang="en-US" altLang="ja-JP" sz="1050" b="1" i="0" u="none" strike="noStrike" cap="none" normalizeH="0" baseline="30000" dirty="0">
                          <a:ln>
                            <a:noFill/>
                          </a:ln>
                          <a:solidFill>
                            <a:schemeClr val="tx1"/>
                          </a:solidFill>
                          <a:effectLst/>
                          <a:latin typeface="Arial" charset="0"/>
                          <a:ea typeface="ＭＳ Ｐゴシック" charset="-128"/>
                        </a:rPr>
                        <a:t>4)</a:t>
                      </a:r>
                      <a:endParaRPr kumimoji="1" lang="ja-JP" altLang="en-US" sz="1200" b="1" i="0" u="none" strike="noStrike" cap="none" normalizeH="0" baseline="30000" dirty="0">
                        <a:ln>
                          <a:noFill/>
                        </a:ln>
                        <a:solidFill>
                          <a:schemeClr val="tx1"/>
                        </a:solidFill>
                        <a:effectLst/>
                        <a:latin typeface="Arial" charset="0"/>
                        <a:ea typeface="ＭＳ Ｐゴシック" charset="-128"/>
                      </a:endParaRP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D9D9D9"/>
                    </a:solidFill>
                  </a:tcPr>
                </a:tc>
                <a:extLst>
                  <a:ext uri="{0D108BD9-81ED-4DB2-BD59-A6C34878D82A}">
                    <a16:rowId xmlns:a16="http://schemas.microsoft.com/office/drawing/2014/main" val="10000"/>
                  </a:ext>
                </a:extLst>
              </a:tr>
              <a:tr h="1278267">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881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800" b="1" i="0" u="none" strike="noStrike" cap="none" normalizeH="0" baseline="0" dirty="0">
                          <a:ln>
                            <a:noFill/>
                          </a:ln>
                          <a:solidFill>
                            <a:schemeClr val="tx1"/>
                          </a:solidFill>
                          <a:effectLst/>
                          <a:latin typeface="Arial" charset="0"/>
                          <a:ea typeface="ＭＳ Ｐゴシック" charset="-128"/>
                        </a:rPr>
                        <a:t>必要度</a:t>
                      </a:r>
                      <a:endParaRPr kumimoji="1" lang="en-US" altLang="ja-JP" sz="1800" b="1" i="0" u="none" strike="noStrike" cap="none" normalizeH="0" baseline="0" dirty="0">
                        <a:ln>
                          <a:noFill/>
                        </a:ln>
                        <a:solidFill>
                          <a:schemeClr val="tx1"/>
                        </a:solidFill>
                        <a:effectLst/>
                        <a:latin typeface="Arial" charset="0"/>
                        <a:ea typeface="ＭＳ Ｐゴシック"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rgbClr val="D5000F"/>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：必須</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dirty="0">
                          <a:ln>
                            <a:noFill/>
                          </a:ln>
                          <a:solidFill>
                            <a:srgbClr val="387CE0"/>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：できるだけ利用</a:t>
                      </a:r>
                    </a:p>
                    <a:p>
                      <a:pPr marL="0" marR="0" lvl="0" indent="0" algn="l" defTabSz="914400" rtl="0" eaLnBrk="1" fontAlgn="base" latinLnBrk="0" hangingPunct="1">
                        <a:lnSpc>
                          <a:spcPct val="100000"/>
                        </a:lnSpc>
                        <a:spcBef>
                          <a:spcPct val="20000"/>
                        </a:spcBef>
                        <a:spcAft>
                          <a:spcPct val="0"/>
                        </a:spcAft>
                        <a:buClrTx/>
                        <a:buSzTx/>
                        <a:buFontTx/>
                        <a:buNone/>
                        <a:tabLst>
                          <a:tab pos="230188" algn="l"/>
                        </a:tabLst>
                      </a:pPr>
                      <a:r>
                        <a:rPr kumimoji="1" lang="ja-JP" altLang="en-US" sz="1100" b="1" i="0" u="none" strike="noStrike" cap="none" normalizeH="0" baseline="0" dirty="0">
                          <a:ln>
                            <a:noFill/>
                          </a:ln>
                          <a:solidFill>
                            <a:srgbClr val="42AC1C"/>
                          </a:solidFill>
                          <a:effectLst/>
                          <a:latin typeface="Arial" charset="0"/>
                          <a:ea typeface="ＭＳ Ｐゴシック" charset="-128"/>
                        </a:rPr>
                        <a:t>▲</a:t>
                      </a:r>
                      <a:r>
                        <a:rPr kumimoji="1" lang="ja-JP" altLang="en-US" sz="1100" b="1" i="0" u="none" strike="noStrike" cap="none" normalizeH="0" baseline="0" dirty="0">
                          <a:ln>
                            <a:noFill/>
                          </a:ln>
                          <a:solidFill>
                            <a:schemeClr val="tx1"/>
                          </a:solidFill>
                          <a:effectLst/>
                          <a:latin typeface="Arial" charset="0"/>
                          <a:ea typeface="ＭＳ Ｐゴシック" charset="-128"/>
                        </a:rPr>
                        <a:t>：状況に応じ利用</a:t>
                      </a: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en-US" altLang="ja-JP" sz="20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000" b="0" i="0" u="none" strike="noStrike" cap="none" normalizeH="0" baseline="0" dirty="0">
                          <a:ln>
                            <a:noFill/>
                          </a:ln>
                          <a:solidFill>
                            <a:srgbClr val="D5000F"/>
                          </a:solidFill>
                          <a:effectLst/>
                          <a:latin typeface="Arial" charset="0"/>
                          <a:ea typeface="ＭＳ Ｐゴシック" charset="-128"/>
                        </a:rPr>
                        <a:t> </a:t>
                      </a:r>
                      <a:endParaRPr kumimoji="1" lang="en-US" altLang="ja-JP" sz="18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2000" b="0" i="0" u="none" strike="noStrike" cap="none" normalizeH="0" baseline="0" dirty="0">
                          <a:ln>
                            <a:noFill/>
                          </a:ln>
                          <a:solidFill>
                            <a:srgbClr val="D5000F"/>
                          </a:solidFill>
                          <a:effectLst/>
                          <a:latin typeface="Arial" charset="0"/>
                          <a:ea typeface="ＭＳ Ｐゴシック" charset="-128"/>
                        </a:rPr>
                        <a:t> </a:t>
                      </a:r>
                      <a:endParaRPr kumimoji="1" lang="en-US" altLang="ja-JP" sz="1800" b="0" i="0" u="none" strike="noStrike" cap="none" normalizeH="0" baseline="0" dirty="0">
                        <a:ln>
                          <a:noFill/>
                        </a:ln>
                        <a:solidFill>
                          <a:srgbClr val="D5000F"/>
                        </a:solidFill>
                        <a:effectLst/>
                        <a:latin typeface="Arial" charset="0"/>
                        <a:ea typeface="ＭＳ Ｐゴシック" charset="-128"/>
                      </a:endParaRPr>
                    </a:p>
                  </a:txBody>
                  <a:tcPr marL="89992" marR="89992" marT="46781" marB="4678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en-US" sz="2400" b="0" i="0" u="none" strike="noStrike" cap="none" normalizeH="0" baseline="0" dirty="0">
                        <a:ln>
                          <a:noFill/>
                        </a:ln>
                        <a:solidFill>
                          <a:srgbClr val="387CE0"/>
                        </a:solidFill>
                        <a:effectLst/>
                        <a:latin typeface="Arial" charset="0"/>
                        <a:ea typeface="ＭＳ Ｐゴシック" charset="-128"/>
                      </a:endParaRPr>
                    </a:p>
                  </a:txBody>
                  <a:tcPr marL="89992" marR="89992" marT="46781" marB="4678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50" name="正方形/長方形 49">
            <a:extLst>
              <a:ext uri="{FF2B5EF4-FFF2-40B4-BE49-F238E27FC236}">
                <a16:creationId xmlns:a16="http://schemas.microsoft.com/office/drawing/2014/main" id="{4221A626-A6C3-0996-406F-3A909E553235}"/>
              </a:ext>
            </a:extLst>
          </p:cNvPr>
          <p:cNvSpPr>
            <a:spLocks noChangeArrowheads="1"/>
          </p:cNvSpPr>
          <p:nvPr/>
        </p:nvSpPr>
        <p:spPr bwMode="auto">
          <a:xfrm>
            <a:off x="6735414" y="527976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51" name="正方形/長方形 50">
            <a:extLst>
              <a:ext uri="{FF2B5EF4-FFF2-40B4-BE49-F238E27FC236}">
                <a16:creationId xmlns:a16="http://schemas.microsoft.com/office/drawing/2014/main" id="{FEA3B05E-6CD6-5D82-E256-6DAFB2269E92}"/>
              </a:ext>
            </a:extLst>
          </p:cNvPr>
          <p:cNvSpPr/>
          <p:nvPr/>
        </p:nvSpPr>
        <p:spPr>
          <a:xfrm>
            <a:off x="6451729" y="3331387"/>
            <a:ext cx="1101600" cy="2700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2" name="正方形/長方形 51">
            <a:extLst>
              <a:ext uri="{FF2B5EF4-FFF2-40B4-BE49-F238E27FC236}">
                <a16:creationId xmlns:a16="http://schemas.microsoft.com/office/drawing/2014/main" id="{E982429D-8AD9-0B0E-2FB4-84711D2676C4}"/>
              </a:ext>
            </a:extLst>
          </p:cNvPr>
          <p:cNvSpPr/>
          <p:nvPr/>
        </p:nvSpPr>
        <p:spPr>
          <a:xfrm>
            <a:off x="1916814" y="3331388"/>
            <a:ext cx="1101268" cy="2700000"/>
          </a:xfrm>
          <a:prstGeom prst="rect">
            <a:avLst/>
          </a:prstGeom>
          <a:noFill/>
          <a:ln w="19050">
            <a:solidFill>
              <a:srgbClr val="387CE0"/>
            </a:solidFill>
          </a:ln>
          <a:effectLst>
            <a:glow rad="63500">
              <a:srgbClr val="387CE0">
                <a:alpha val="48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ja-JP" altLang="en-US"/>
          </a:p>
        </p:txBody>
      </p:sp>
      <p:sp>
        <p:nvSpPr>
          <p:cNvPr id="59" name="正方形/長方形 58">
            <a:extLst>
              <a:ext uri="{FF2B5EF4-FFF2-40B4-BE49-F238E27FC236}">
                <a16:creationId xmlns:a16="http://schemas.microsoft.com/office/drawing/2014/main" id="{B4B1938A-76D7-977A-73AA-39E9BD4917E9}"/>
              </a:ext>
            </a:extLst>
          </p:cNvPr>
          <p:cNvSpPr>
            <a:spLocks noChangeArrowheads="1"/>
          </p:cNvSpPr>
          <p:nvPr/>
        </p:nvSpPr>
        <p:spPr bwMode="auto">
          <a:xfrm>
            <a:off x="7873017" y="5251185"/>
            <a:ext cx="493712"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en-US" altLang="ja-JP" sz="2400" dirty="0">
                <a:solidFill>
                  <a:srgbClr val="42AC1C"/>
                </a:solidFill>
              </a:rPr>
              <a:t>▲</a:t>
            </a:r>
          </a:p>
        </p:txBody>
      </p:sp>
      <p:sp>
        <p:nvSpPr>
          <p:cNvPr id="64" name="正方形/長方形 63">
            <a:extLst>
              <a:ext uri="{FF2B5EF4-FFF2-40B4-BE49-F238E27FC236}">
                <a16:creationId xmlns:a16="http://schemas.microsoft.com/office/drawing/2014/main" id="{5D07E9D8-98BC-D8F6-F314-23F71F31F4E6}"/>
              </a:ext>
            </a:extLst>
          </p:cNvPr>
          <p:cNvSpPr>
            <a:spLocks noChangeArrowheads="1"/>
          </p:cNvSpPr>
          <p:nvPr/>
        </p:nvSpPr>
        <p:spPr bwMode="auto">
          <a:xfrm>
            <a:off x="2234086" y="5279760"/>
            <a:ext cx="466725" cy="431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ja-JP" altLang="en-US" sz="2200" dirty="0">
                <a:solidFill>
                  <a:srgbClr val="387CE0"/>
                </a:solidFill>
              </a:rPr>
              <a:t>●</a:t>
            </a:r>
            <a:endParaRPr lang="en-US" altLang="ja-JP" sz="2200" dirty="0">
              <a:solidFill>
                <a:srgbClr val="387CE0"/>
              </a:solidFill>
            </a:endParaRPr>
          </a:p>
        </p:txBody>
      </p:sp>
      <p:sp>
        <p:nvSpPr>
          <p:cNvPr id="68" name="正方形/長方形 67">
            <a:extLst>
              <a:ext uri="{FF2B5EF4-FFF2-40B4-BE49-F238E27FC236}">
                <a16:creationId xmlns:a16="http://schemas.microsoft.com/office/drawing/2014/main" id="{46DAF0C7-73F8-99F3-C47B-3819F1599BEA}"/>
              </a:ext>
            </a:extLst>
          </p:cNvPr>
          <p:cNvSpPr>
            <a:spLocks noChangeArrowheads="1"/>
          </p:cNvSpPr>
          <p:nvPr/>
        </p:nvSpPr>
        <p:spPr bwMode="auto">
          <a:xfrm>
            <a:off x="4486209" y="5251185"/>
            <a:ext cx="493712"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en-US" altLang="ja-JP" sz="2400" dirty="0">
                <a:solidFill>
                  <a:srgbClr val="42AC1C"/>
                </a:solidFill>
              </a:rPr>
              <a:t>▲</a:t>
            </a:r>
          </a:p>
        </p:txBody>
      </p:sp>
      <p:sp>
        <p:nvSpPr>
          <p:cNvPr id="69" name="正方形/長方形 68">
            <a:extLst>
              <a:ext uri="{FF2B5EF4-FFF2-40B4-BE49-F238E27FC236}">
                <a16:creationId xmlns:a16="http://schemas.microsoft.com/office/drawing/2014/main" id="{BD29182F-1638-3D6B-C2F4-1733A789543F}"/>
              </a:ext>
            </a:extLst>
          </p:cNvPr>
          <p:cNvSpPr>
            <a:spLocks noChangeArrowheads="1"/>
          </p:cNvSpPr>
          <p:nvPr/>
        </p:nvSpPr>
        <p:spPr bwMode="auto">
          <a:xfrm>
            <a:off x="3361864" y="5251185"/>
            <a:ext cx="493712"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20000"/>
              </a:spcBef>
            </a:pPr>
            <a:r>
              <a:rPr lang="en-US" altLang="ja-JP" sz="2400" dirty="0">
                <a:solidFill>
                  <a:srgbClr val="42AC1C"/>
                </a:solidFill>
              </a:rPr>
              <a:t>▲</a:t>
            </a:r>
          </a:p>
        </p:txBody>
      </p:sp>
      <p:sp>
        <p:nvSpPr>
          <p:cNvPr id="70" name="正方形/長方形 69">
            <a:extLst>
              <a:ext uri="{FF2B5EF4-FFF2-40B4-BE49-F238E27FC236}">
                <a16:creationId xmlns:a16="http://schemas.microsoft.com/office/drawing/2014/main" id="{2F3D99C2-EFB3-8B08-2DE5-E7EA31E4C8CA}"/>
              </a:ext>
            </a:extLst>
          </p:cNvPr>
          <p:cNvSpPr/>
          <p:nvPr/>
        </p:nvSpPr>
        <p:spPr>
          <a:xfrm>
            <a:off x="5312924" y="3331386"/>
            <a:ext cx="1101268" cy="2700000"/>
          </a:xfrm>
          <a:prstGeom prst="rect">
            <a:avLst/>
          </a:prstGeom>
          <a:noFill/>
          <a:ln w="19050">
            <a:solidFill>
              <a:srgbClr val="D5000F"/>
            </a:solidFill>
          </a:ln>
          <a:effectLst>
            <a:glow rad="63500">
              <a:srgbClr val="E84068">
                <a:alpha val="73000"/>
              </a:srgb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1" name="正方形/長方形 70">
            <a:extLst>
              <a:ext uri="{FF2B5EF4-FFF2-40B4-BE49-F238E27FC236}">
                <a16:creationId xmlns:a16="http://schemas.microsoft.com/office/drawing/2014/main" id="{8601F089-B7B8-CB95-5F56-0B0BD095DEC5}"/>
              </a:ext>
            </a:extLst>
          </p:cNvPr>
          <p:cNvSpPr>
            <a:spLocks noChangeArrowheads="1"/>
          </p:cNvSpPr>
          <p:nvPr/>
        </p:nvSpPr>
        <p:spPr bwMode="auto">
          <a:xfrm>
            <a:off x="5591688" y="5188340"/>
            <a:ext cx="54373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spcBef>
                <a:spcPts val="0"/>
              </a:spcBef>
            </a:pPr>
            <a:r>
              <a:rPr lang="en-US" altLang="ja-JP" sz="2800" dirty="0">
                <a:solidFill>
                  <a:srgbClr val="D5000F"/>
                </a:solidFill>
              </a:rPr>
              <a:t>★</a:t>
            </a:r>
          </a:p>
        </p:txBody>
      </p:sp>
      <p:sp>
        <p:nvSpPr>
          <p:cNvPr id="48133" name="正方形/長方形 13">
            <a:extLst>
              <a:ext uri="{FF2B5EF4-FFF2-40B4-BE49-F238E27FC236}">
                <a16:creationId xmlns:a16="http://schemas.microsoft.com/office/drawing/2014/main" id="{C2AB7536-8D44-F197-63AA-239890F77A7F}"/>
              </a:ext>
            </a:extLst>
          </p:cNvPr>
          <p:cNvSpPr>
            <a:spLocks noChangeArrowheads="1"/>
          </p:cNvSpPr>
          <p:nvPr/>
        </p:nvSpPr>
        <p:spPr bwMode="auto">
          <a:xfrm>
            <a:off x="1535059" y="6225013"/>
            <a:ext cx="7227941"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900" b="1" dirty="0">
                <a:solidFill>
                  <a:srgbClr val="000000"/>
                </a:solidFill>
              </a:rPr>
              <a:t>1) </a:t>
            </a:r>
            <a:r>
              <a:rPr lang="ja-JP" altLang="ja-JP" sz="900" b="1" dirty="0">
                <a:solidFill>
                  <a:srgbClr val="000000"/>
                </a:solidFill>
              </a:rPr>
              <a:t>小林寛伊 編：最新 病院感染対策Q&amp;A エビデンスに基づく効果的対策（第2版），2004，pp.</a:t>
            </a:r>
            <a:r>
              <a:rPr lang="ja-JP" altLang="en-US" sz="900" b="1" dirty="0">
                <a:solidFill>
                  <a:srgbClr val="000000"/>
                </a:solidFill>
              </a:rPr>
              <a:t>1</a:t>
            </a:r>
            <a:r>
              <a:rPr lang="en-US" altLang="ja-JP" sz="900" b="1" dirty="0">
                <a:solidFill>
                  <a:srgbClr val="000000"/>
                </a:solidFill>
              </a:rPr>
              <a:t>2</a:t>
            </a:r>
            <a:r>
              <a:rPr lang="ja-JP" altLang="ja-JP" sz="900" b="1" dirty="0">
                <a:solidFill>
                  <a:srgbClr val="000000"/>
                </a:solidFill>
              </a:rPr>
              <a:t>-</a:t>
            </a:r>
            <a:r>
              <a:rPr lang="ja-JP" altLang="en-US" sz="900" b="1" dirty="0">
                <a:solidFill>
                  <a:srgbClr val="000000"/>
                </a:solidFill>
              </a:rPr>
              <a:t>1</a:t>
            </a:r>
            <a:r>
              <a:rPr lang="en-US" altLang="ja-JP" sz="900" b="1" dirty="0">
                <a:solidFill>
                  <a:srgbClr val="000000"/>
                </a:solidFill>
              </a:rPr>
              <a:t>3</a:t>
            </a:r>
            <a:r>
              <a:rPr lang="ja-JP" altLang="ja-JP" sz="900" b="1" dirty="0" err="1">
                <a:solidFill>
                  <a:srgbClr val="000000"/>
                </a:solidFill>
              </a:rPr>
              <a:t>，</a:t>
            </a:r>
            <a:r>
              <a:rPr lang="ja-JP" altLang="ja-JP" sz="900" b="1" dirty="0">
                <a:solidFill>
                  <a:srgbClr val="000000"/>
                </a:solidFill>
              </a:rPr>
              <a:t>照林社，東京</a:t>
            </a:r>
            <a:endParaRPr lang="en-US" altLang="ja-JP" sz="900" b="1" dirty="0">
              <a:solidFill>
                <a:srgbClr val="000000"/>
              </a:solidFill>
            </a:endParaRPr>
          </a:p>
          <a:p>
            <a:pPr algn="r" eaLnBrk="1" hangingPunct="1"/>
            <a:r>
              <a:rPr lang="en-US" altLang="ja-JP" sz="900" b="1" dirty="0">
                <a:solidFill>
                  <a:srgbClr val="000000"/>
                </a:solidFill>
              </a:rPr>
              <a:t>2) </a:t>
            </a:r>
            <a:r>
              <a:rPr lang="ja-JP" altLang="en-US" sz="900" b="1" dirty="0">
                <a:solidFill>
                  <a:srgbClr val="000000"/>
                </a:solidFill>
              </a:rPr>
              <a:t>矢野邦夫ほか</a:t>
            </a:r>
            <a:r>
              <a:rPr lang="en-US" altLang="ja-JP" sz="900" b="1" dirty="0">
                <a:solidFill>
                  <a:srgbClr val="000000"/>
                </a:solidFill>
              </a:rPr>
              <a:t> </a:t>
            </a:r>
            <a:r>
              <a:rPr lang="ja-JP" altLang="en-US" sz="900" b="1" dirty="0">
                <a:solidFill>
                  <a:srgbClr val="000000"/>
                </a:solidFill>
              </a:rPr>
              <a:t>編：臨床と微生物（</a:t>
            </a:r>
            <a:r>
              <a:rPr lang="en-US" altLang="ja-JP" sz="900" b="1" dirty="0">
                <a:solidFill>
                  <a:srgbClr val="000000"/>
                </a:solidFill>
              </a:rPr>
              <a:t>41</a:t>
            </a:r>
            <a:r>
              <a:rPr lang="ja-JP" altLang="en-US" sz="900" b="1" dirty="0">
                <a:solidFill>
                  <a:srgbClr val="000000"/>
                </a:solidFill>
              </a:rPr>
              <a:t>巻増刊号）医療関連感染と感染制御の基本</a:t>
            </a:r>
            <a:r>
              <a:rPr lang="ja-JP" altLang="ja-JP" sz="900" b="1" dirty="0">
                <a:solidFill>
                  <a:srgbClr val="000000"/>
                </a:solidFill>
              </a:rPr>
              <a:t>，</a:t>
            </a:r>
            <a:r>
              <a:rPr lang="en-US" altLang="ja-JP" sz="900" b="1" dirty="0">
                <a:solidFill>
                  <a:srgbClr val="000000"/>
                </a:solidFill>
              </a:rPr>
              <a:t>2014</a:t>
            </a:r>
            <a:r>
              <a:rPr lang="ja-JP" altLang="en-US" sz="900" b="1" dirty="0" err="1">
                <a:solidFill>
                  <a:srgbClr val="000000"/>
                </a:solidFill>
              </a:rPr>
              <a:t>，</a:t>
            </a:r>
            <a:r>
              <a:rPr lang="en-US" altLang="ja-JP" sz="900" b="1" dirty="0">
                <a:solidFill>
                  <a:srgbClr val="000000"/>
                </a:solidFill>
              </a:rPr>
              <a:t>pp.115-120</a:t>
            </a:r>
            <a:r>
              <a:rPr lang="ja-JP" altLang="ja-JP" sz="900" b="1" dirty="0">
                <a:solidFill>
                  <a:srgbClr val="000000"/>
                </a:solidFill>
              </a:rPr>
              <a:t> ，</a:t>
            </a:r>
            <a:r>
              <a:rPr lang="ja-JP" altLang="en-US" sz="900" b="1" dirty="0">
                <a:solidFill>
                  <a:srgbClr val="000000"/>
                </a:solidFill>
              </a:rPr>
              <a:t>近代出版</a:t>
            </a:r>
            <a:r>
              <a:rPr lang="ja-JP" altLang="ja-JP" sz="900" b="1" dirty="0">
                <a:solidFill>
                  <a:srgbClr val="000000"/>
                </a:solidFill>
              </a:rPr>
              <a:t>，</a:t>
            </a:r>
            <a:r>
              <a:rPr lang="ja-JP" altLang="en-US" sz="900" b="1" dirty="0">
                <a:solidFill>
                  <a:srgbClr val="000000"/>
                </a:solidFill>
              </a:rPr>
              <a:t>京都</a:t>
            </a:r>
            <a:endParaRPr lang="en-US" altLang="ja-JP" sz="900" b="1" dirty="0">
              <a:solidFill>
                <a:srgbClr val="000000"/>
              </a:solidFill>
            </a:endParaRPr>
          </a:p>
          <a:p>
            <a:pPr algn="r" eaLnBrk="1" hangingPunct="1"/>
            <a:r>
              <a:rPr lang="en-US" altLang="ja-JP" sz="900" b="1" dirty="0">
                <a:solidFill>
                  <a:srgbClr val="000000"/>
                </a:solidFill>
              </a:rPr>
              <a:t>3) </a:t>
            </a:r>
            <a:r>
              <a:rPr lang="ja-JP" altLang="ja-JP" sz="900" b="1" dirty="0">
                <a:solidFill>
                  <a:srgbClr val="000000"/>
                </a:solidFill>
              </a:rPr>
              <a:t>浅利誠志ほか 編：こんなときどうする！？実践感染管理，2011，p.39，金原出版，東京</a:t>
            </a:r>
            <a:r>
              <a:rPr lang="ja-JP" altLang="en-US" sz="900" b="1" dirty="0">
                <a:solidFill>
                  <a:srgbClr val="000000"/>
                </a:solidFill>
              </a:rPr>
              <a:t>　を参照して作成</a:t>
            </a:r>
            <a:endParaRPr lang="en-US" altLang="ja-JP" sz="900" b="1" dirty="0">
              <a:solidFill>
                <a:srgbClr val="000000"/>
              </a:solidFill>
            </a:endParaRPr>
          </a:p>
          <a:p>
            <a:pPr algn="r" eaLnBrk="1" hangingPunct="1"/>
            <a:r>
              <a:rPr lang="en-US" altLang="ja-JP" sz="900" b="1" dirty="0">
                <a:solidFill>
                  <a:srgbClr val="000000"/>
                </a:solidFill>
              </a:rPr>
              <a:t>4) </a:t>
            </a:r>
            <a:r>
              <a:rPr lang="ja-JP" altLang="en-US" sz="900" b="1" dirty="0">
                <a:solidFill>
                  <a:srgbClr val="000000"/>
                </a:solidFill>
              </a:rPr>
              <a:t>厚生労働省：医療施設等における感染対策ガイドライン，</a:t>
            </a:r>
            <a:r>
              <a:rPr lang="en-US" altLang="ja-JP" sz="900" b="1" dirty="0">
                <a:solidFill>
                  <a:srgbClr val="000000"/>
                </a:solidFill>
              </a:rPr>
              <a:t>https://www.mhlw.go.jp/bunya/kenkou/kekkaku-kansenshou04/pdf/08-06-04.pdf</a:t>
            </a:r>
          </a:p>
        </p:txBody>
      </p:sp>
      <p:pic>
        <p:nvPicPr>
          <p:cNvPr id="3" name="Picture 2">
            <a:extLst>
              <a:ext uri="{FF2B5EF4-FFF2-40B4-BE49-F238E27FC236}">
                <a16:creationId xmlns:a16="http://schemas.microsoft.com/office/drawing/2014/main" id="{D72FF3BD-F8B8-56EC-1C1F-E50C00042C9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1773624" y="3746806"/>
            <a:ext cx="1294511" cy="129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CB8BE4BD-BD83-47C9-F387-1BA4B6AD370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r="22581"/>
          <a:stretch/>
        </p:blipFill>
        <p:spPr bwMode="auto">
          <a:xfrm>
            <a:off x="3098265" y="3752799"/>
            <a:ext cx="1002197" cy="129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6">
            <a:extLst>
              <a:ext uri="{FF2B5EF4-FFF2-40B4-BE49-F238E27FC236}">
                <a16:creationId xmlns:a16="http://schemas.microsoft.com/office/drawing/2014/main" id="{EECD0985-098D-90BA-D798-97D7F2CDE41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r="14801"/>
          <a:stretch/>
        </p:blipFill>
        <p:spPr bwMode="auto">
          <a:xfrm>
            <a:off x="6470222" y="3840167"/>
            <a:ext cx="1010596" cy="1186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2">
            <a:extLst>
              <a:ext uri="{FF2B5EF4-FFF2-40B4-BE49-F238E27FC236}">
                <a16:creationId xmlns:a16="http://schemas.microsoft.com/office/drawing/2014/main" id="{B9A8504C-BDE2-DDCF-4C66-A6514603FCB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4195518" y="3833315"/>
            <a:ext cx="1088137" cy="1087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5">
            <a:extLst>
              <a:ext uri="{FF2B5EF4-FFF2-40B4-BE49-F238E27FC236}">
                <a16:creationId xmlns:a16="http://schemas.microsoft.com/office/drawing/2014/main" id="{52B88CBD-4F03-49CF-7AA4-38FF73C719D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p:blipFill>
        <p:spPr bwMode="auto">
          <a:xfrm>
            <a:off x="5239617" y="3749674"/>
            <a:ext cx="1171508" cy="1171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3">
            <a:extLst>
              <a:ext uri="{FF2B5EF4-FFF2-40B4-BE49-F238E27FC236}">
                <a16:creationId xmlns:a16="http://schemas.microsoft.com/office/drawing/2014/main" id="{311271ED-BD2F-554B-34E7-FABA36CF2CD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7581909" y="3605762"/>
            <a:ext cx="840979" cy="8405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4">
            <a:extLst>
              <a:ext uri="{FF2B5EF4-FFF2-40B4-BE49-F238E27FC236}">
                <a16:creationId xmlns:a16="http://schemas.microsoft.com/office/drawing/2014/main" id="{5DDFFA99-3F66-8975-87E0-B0A63F2DB2C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l="6530" r="6530"/>
          <a:stretch/>
        </p:blipFill>
        <p:spPr bwMode="auto">
          <a:xfrm>
            <a:off x="7845786" y="4088448"/>
            <a:ext cx="913843" cy="10505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75347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E48F3-26EC-3BE6-D8C0-6138BB14B83B}"/>
            </a:ext>
          </a:extLst>
        </p:cNvPr>
        <p:cNvGrpSpPr/>
        <p:nvPr/>
      </p:nvGrpSpPr>
      <p:grpSpPr>
        <a:xfrm>
          <a:off x="0" y="0"/>
          <a:ext cx="0" cy="0"/>
          <a:chOff x="0" y="0"/>
          <a:chExt cx="0" cy="0"/>
        </a:xfrm>
      </p:grpSpPr>
      <p:sp>
        <p:nvSpPr>
          <p:cNvPr id="22" name="正方形/長方形 21">
            <a:extLst>
              <a:ext uri="{FF2B5EF4-FFF2-40B4-BE49-F238E27FC236}">
                <a16:creationId xmlns:a16="http://schemas.microsoft.com/office/drawing/2014/main" id="{3455FE44-8FCA-1E3D-CB95-FE7BE41198AC}"/>
              </a:ext>
            </a:extLst>
          </p:cNvPr>
          <p:cNvSpPr/>
          <p:nvPr/>
        </p:nvSpPr>
        <p:spPr>
          <a:xfrm>
            <a:off x="256635" y="2342156"/>
            <a:ext cx="349035" cy="2162451"/>
          </a:xfrm>
          <a:prstGeom prst="rect">
            <a:avLst/>
          </a:prstGeom>
          <a:solidFill>
            <a:srgbClr val="398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2DD5E3EB-4CFC-6E77-650D-DC5ACBB3067F}"/>
              </a:ext>
            </a:extLst>
          </p:cNvPr>
          <p:cNvSpPr/>
          <p:nvPr/>
        </p:nvSpPr>
        <p:spPr>
          <a:xfrm>
            <a:off x="523335" y="2342156"/>
            <a:ext cx="8353965" cy="2165284"/>
          </a:xfrm>
          <a:prstGeom prst="rect">
            <a:avLst/>
          </a:prstGeom>
          <a:solidFill>
            <a:srgbClr val="BFE7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E70C4E7C-7AB2-512E-DAA0-FE85CBFF9C7D}"/>
              </a:ext>
            </a:extLst>
          </p:cNvPr>
          <p:cNvSpPr txBox="1"/>
          <p:nvPr/>
        </p:nvSpPr>
        <p:spPr>
          <a:xfrm>
            <a:off x="179739" y="2953791"/>
            <a:ext cx="430887" cy="913070"/>
          </a:xfrm>
          <a:prstGeom prst="rect">
            <a:avLst/>
          </a:prstGeom>
          <a:noFill/>
        </p:spPr>
        <p:txBody>
          <a:bodyPr vert="eaVert" wrap="none" rtlCol="0">
            <a:spAutoFit/>
          </a:bodyPr>
          <a:lstStyle/>
          <a:p>
            <a:r>
              <a:rPr lang="ja-JP" altLang="en-US" sz="1600">
                <a:solidFill>
                  <a:schemeClr val="bg1"/>
                </a:solidFill>
              </a:rPr>
              <a:t>院内感染</a:t>
            </a:r>
          </a:p>
        </p:txBody>
      </p:sp>
      <p:sp>
        <p:nvSpPr>
          <p:cNvPr id="2" name="タイトル 1">
            <a:extLst>
              <a:ext uri="{FF2B5EF4-FFF2-40B4-BE49-F238E27FC236}">
                <a16:creationId xmlns:a16="http://schemas.microsoft.com/office/drawing/2014/main" id="{B49F7EE6-7590-0D59-FEBA-15B6620A7E88}"/>
              </a:ext>
            </a:extLst>
          </p:cNvPr>
          <p:cNvSpPr>
            <a:spLocks noGrp="1"/>
          </p:cNvSpPr>
          <p:nvPr>
            <p:ph type="title"/>
          </p:nvPr>
        </p:nvSpPr>
        <p:spPr/>
        <p:txBody>
          <a:bodyPr/>
          <a:lstStyle/>
          <a:p>
            <a:r>
              <a:rPr kumimoji="1" lang="ja-JP" altLang="en-US" dirty="0"/>
              <a:t>代表的な耐性菌</a:t>
            </a:r>
          </a:p>
        </p:txBody>
      </p:sp>
      <p:sp>
        <p:nvSpPr>
          <p:cNvPr id="3" name="スライド番号プレースホルダー 2">
            <a:extLst>
              <a:ext uri="{FF2B5EF4-FFF2-40B4-BE49-F238E27FC236}">
                <a16:creationId xmlns:a16="http://schemas.microsoft.com/office/drawing/2014/main" id="{06FB2C75-4D97-E55D-4535-455D273F793E}"/>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511F54A-B174-444A-97B7-EBF1955AB4CF}" type="slidenum">
              <a:rPr kumimoji="1" lang="ja-JP" altLang="en-US" sz="1200" b="0" i="0" u="none" strike="noStrike" kern="1200" cap="none" spc="0" normalizeH="0" baseline="0" noProof="0" smtClean="0">
                <a:ln>
                  <a:noFill/>
                </a:ln>
                <a:solidFill>
                  <a:prstClr val="black"/>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1" lang="en-US" altLang="ja-JP" sz="12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endParaRPr>
          </a:p>
        </p:txBody>
      </p:sp>
      <p:sp>
        <p:nvSpPr>
          <p:cNvPr id="9" name="正方形/長方形 13">
            <a:extLst>
              <a:ext uri="{FF2B5EF4-FFF2-40B4-BE49-F238E27FC236}">
                <a16:creationId xmlns:a16="http://schemas.microsoft.com/office/drawing/2014/main" id="{15338C5F-3A4B-095E-4C4B-6AF26AC0DEB6}"/>
              </a:ext>
            </a:extLst>
          </p:cNvPr>
          <p:cNvSpPr>
            <a:spLocks noChangeArrowheads="1"/>
          </p:cNvSpPr>
          <p:nvPr/>
        </p:nvSpPr>
        <p:spPr bwMode="auto">
          <a:xfrm>
            <a:off x="2108934" y="6596548"/>
            <a:ext cx="6654066" cy="153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a:solidFill>
                  <a:srgbClr val="000000"/>
                </a:solidFill>
              </a:rPr>
              <a:t>一山 智</a:t>
            </a:r>
            <a:r>
              <a:rPr lang="en-US" altLang="ja-JP" sz="1000" b="1" dirty="0">
                <a:solidFill>
                  <a:srgbClr val="000000"/>
                </a:solidFill>
              </a:rPr>
              <a:t> </a:t>
            </a:r>
            <a:r>
              <a:rPr lang="ja-JP" altLang="en-US" sz="1000" b="1">
                <a:solidFill>
                  <a:srgbClr val="000000"/>
                </a:solidFill>
              </a:rPr>
              <a:t>編：多剤耐性菌の感染制御</a:t>
            </a:r>
            <a:r>
              <a:rPr lang="ja-JP" altLang="ja-JP" sz="1000" b="1">
                <a:solidFill>
                  <a:srgbClr val="000000"/>
                </a:solidFill>
              </a:rPr>
              <a:t>，</a:t>
            </a:r>
            <a:r>
              <a:rPr lang="ja-JP" altLang="en-US" sz="1000" b="1">
                <a:solidFill>
                  <a:srgbClr val="000000"/>
                </a:solidFill>
              </a:rPr>
              <a:t>日本内科学会雑誌（</a:t>
            </a:r>
            <a:r>
              <a:rPr lang="en-US" altLang="ja-JP" sz="1000" b="1" dirty="0">
                <a:solidFill>
                  <a:srgbClr val="000000"/>
                </a:solidFill>
              </a:rPr>
              <a:t>104</a:t>
            </a:r>
            <a:r>
              <a:rPr lang="ja-JP" altLang="en-US" sz="1000" b="1">
                <a:solidFill>
                  <a:srgbClr val="000000"/>
                </a:solidFill>
              </a:rPr>
              <a:t>巻</a:t>
            </a:r>
            <a:r>
              <a:rPr lang="en-US" altLang="ja-JP" sz="1000" b="1" dirty="0">
                <a:solidFill>
                  <a:srgbClr val="000000"/>
                </a:solidFill>
              </a:rPr>
              <a:t>9</a:t>
            </a:r>
            <a:r>
              <a:rPr lang="ja-JP" altLang="en-US" sz="1000" b="1">
                <a:solidFill>
                  <a:srgbClr val="000000"/>
                </a:solidFill>
              </a:rPr>
              <a:t>号）</a:t>
            </a:r>
            <a:r>
              <a:rPr lang="ja-JP" altLang="ja-JP" sz="1000" b="1">
                <a:solidFill>
                  <a:srgbClr val="000000"/>
                </a:solidFill>
              </a:rPr>
              <a:t>，</a:t>
            </a:r>
            <a:r>
              <a:rPr lang="en-US" altLang="ja-JP" sz="1000" b="1" dirty="0">
                <a:solidFill>
                  <a:srgbClr val="000000"/>
                </a:solidFill>
              </a:rPr>
              <a:t>2015</a:t>
            </a:r>
            <a:r>
              <a:rPr lang="ja-JP" altLang="ja-JP" sz="1000" b="1">
                <a:solidFill>
                  <a:srgbClr val="000000"/>
                </a:solidFill>
              </a:rPr>
              <a:t> ，</a:t>
            </a:r>
            <a:r>
              <a:rPr lang="en" altLang="ja-JP" sz="1000" b="1" dirty="0">
                <a:solidFill>
                  <a:srgbClr val="000000"/>
                </a:solidFill>
              </a:rPr>
              <a:t>p</a:t>
            </a:r>
            <a:r>
              <a:rPr lang="en-US" altLang="ja-JP" sz="1000" b="1" dirty="0">
                <a:solidFill>
                  <a:srgbClr val="000000"/>
                </a:solidFill>
              </a:rPr>
              <a:t>p.</a:t>
            </a:r>
            <a:r>
              <a:rPr lang="en" altLang="ja-JP" sz="1000" b="1" dirty="0">
                <a:solidFill>
                  <a:srgbClr val="000000"/>
                </a:solidFill>
              </a:rPr>
              <a:t>1761-1772</a:t>
            </a:r>
            <a:r>
              <a:rPr lang="ja-JP" altLang="ja-JP" sz="1000" b="1">
                <a:solidFill>
                  <a:srgbClr val="000000"/>
                </a:solidFill>
              </a:rPr>
              <a:t> ，</a:t>
            </a:r>
            <a:r>
              <a:rPr lang="ja-JP" altLang="en-US" sz="1000" b="1">
                <a:solidFill>
                  <a:srgbClr val="000000"/>
                </a:solidFill>
              </a:rPr>
              <a:t>日本内科学会事務局</a:t>
            </a:r>
            <a:r>
              <a:rPr lang="ja-JP" altLang="ja-JP" sz="1000" b="1">
                <a:solidFill>
                  <a:srgbClr val="000000"/>
                </a:solidFill>
              </a:rPr>
              <a:t>，</a:t>
            </a:r>
            <a:r>
              <a:rPr lang="ja-JP" altLang="en-US" sz="1000" b="1">
                <a:solidFill>
                  <a:srgbClr val="000000"/>
                </a:solidFill>
              </a:rPr>
              <a:t>東京</a:t>
            </a:r>
            <a:endParaRPr lang="en-US" altLang="ja-JP" sz="1000" b="1" dirty="0">
              <a:solidFill>
                <a:srgbClr val="000000"/>
              </a:solidFill>
            </a:endParaRPr>
          </a:p>
        </p:txBody>
      </p:sp>
      <p:sp>
        <p:nvSpPr>
          <p:cNvPr id="4" name="テキスト ボックス 3">
            <a:extLst>
              <a:ext uri="{FF2B5EF4-FFF2-40B4-BE49-F238E27FC236}">
                <a16:creationId xmlns:a16="http://schemas.microsoft.com/office/drawing/2014/main" id="{7989B0F5-844B-A253-E411-532602E701AC}"/>
              </a:ext>
            </a:extLst>
          </p:cNvPr>
          <p:cNvSpPr txBox="1"/>
          <p:nvPr/>
        </p:nvSpPr>
        <p:spPr>
          <a:xfrm>
            <a:off x="266700" y="4498583"/>
            <a:ext cx="5907386" cy="1754326"/>
          </a:xfrm>
          <a:prstGeom prst="rect">
            <a:avLst/>
          </a:prstGeom>
          <a:noFill/>
        </p:spPr>
        <p:txBody>
          <a:bodyPr wrap="none" rtlCol="0">
            <a:spAutoFit/>
          </a:bodyPr>
          <a:lstStyle/>
          <a:p>
            <a:r>
              <a:rPr lang="en" altLang="ja-JP" sz="1200" dirty="0">
                <a:latin typeface="+mn-lt"/>
              </a:rPr>
              <a:t>PRSP</a:t>
            </a:r>
            <a:r>
              <a:rPr lang="ja-JP" altLang="en" sz="1200" dirty="0">
                <a:latin typeface="+mn-lt"/>
              </a:rPr>
              <a:t>：</a:t>
            </a:r>
            <a:r>
              <a:rPr lang="en" altLang="ja-JP" sz="1200" dirty="0">
                <a:latin typeface="+mn-lt"/>
              </a:rPr>
              <a:t>penicillin-resistant </a:t>
            </a:r>
            <a:r>
              <a:rPr lang="en" altLang="ja-JP" sz="1200" i="1" dirty="0">
                <a:latin typeface="+mn-lt"/>
              </a:rPr>
              <a:t>Streptococcus pneumoniae</a:t>
            </a:r>
          </a:p>
          <a:p>
            <a:r>
              <a:rPr kumimoji="1" lang="en" altLang="ja-JP" sz="1200" dirty="0">
                <a:latin typeface="+mn-lt"/>
              </a:rPr>
              <a:t>BLNAR</a:t>
            </a:r>
            <a:r>
              <a:rPr kumimoji="1" lang="ja-JP" altLang="en-US" sz="1200" dirty="0">
                <a:latin typeface="+mn-lt"/>
              </a:rPr>
              <a:t>：</a:t>
            </a:r>
            <a:r>
              <a:rPr kumimoji="1" lang="en-US" altLang="ja-JP" sz="1200" dirty="0">
                <a:latin typeface="+mn-lt"/>
              </a:rPr>
              <a:t>beta</a:t>
            </a:r>
            <a:r>
              <a:rPr lang="el-GR" altLang="ja-JP" sz="1200" dirty="0"/>
              <a:t>-</a:t>
            </a:r>
            <a:r>
              <a:rPr lang="en" altLang="ja-JP" sz="1200" dirty="0"/>
              <a:t>lactamase non</a:t>
            </a:r>
            <a:r>
              <a:rPr kumimoji="1" lang="en" altLang="ja-JP" sz="1200" dirty="0">
                <a:latin typeface="+mn-lt"/>
              </a:rPr>
              <a:t>-producing ampicillin-resistant </a:t>
            </a:r>
            <a:r>
              <a:rPr kumimoji="1" lang="en" altLang="ja-JP" sz="1200" i="1" dirty="0">
                <a:latin typeface="+mn-lt"/>
              </a:rPr>
              <a:t>Haemophilus influenzae</a:t>
            </a:r>
          </a:p>
          <a:p>
            <a:r>
              <a:rPr kumimoji="1" lang="en" altLang="ja-JP" sz="1200" dirty="0">
                <a:latin typeface="+mn-lt"/>
              </a:rPr>
              <a:t>CA-MRSA</a:t>
            </a:r>
            <a:r>
              <a:rPr kumimoji="1" lang="ja-JP" altLang="en-US" sz="1200" dirty="0">
                <a:latin typeface="+mn-lt"/>
              </a:rPr>
              <a:t>：</a:t>
            </a:r>
            <a:r>
              <a:rPr lang="en" altLang="ja-JP" sz="1200" dirty="0"/>
              <a:t>community-associated methicillin‐resistant </a:t>
            </a:r>
            <a:r>
              <a:rPr lang="en" altLang="ja-JP" sz="1200" i="1" dirty="0"/>
              <a:t>Staphylococcus aureus</a:t>
            </a:r>
          </a:p>
          <a:p>
            <a:r>
              <a:rPr kumimoji="1" lang="en" altLang="ja-JP" sz="1200" dirty="0">
                <a:latin typeface="+mn-lt"/>
              </a:rPr>
              <a:t>MRSA</a:t>
            </a:r>
            <a:r>
              <a:rPr kumimoji="1" lang="ja-JP" altLang="en-US" sz="1200" dirty="0">
                <a:latin typeface="+mn-lt"/>
              </a:rPr>
              <a:t>：</a:t>
            </a:r>
            <a:r>
              <a:rPr lang="en" altLang="ja-JP" sz="1200" dirty="0"/>
              <a:t>methicillin‐resistant </a:t>
            </a:r>
            <a:r>
              <a:rPr lang="en" altLang="ja-JP" sz="1200" i="1" dirty="0"/>
              <a:t>Staphylococcus aureus</a:t>
            </a:r>
          </a:p>
          <a:p>
            <a:r>
              <a:rPr kumimoji="1" lang="en" altLang="ja-JP" sz="1200" dirty="0">
                <a:latin typeface="+mn-lt"/>
              </a:rPr>
              <a:t>MDRP</a:t>
            </a:r>
            <a:r>
              <a:rPr kumimoji="1" lang="ja-JP" altLang="en-US" sz="1200" dirty="0">
                <a:latin typeface="+mn-lt"/>
              </a:rPr>
              <a:t>：</a:t>
            </a:r>
            <a:r>
              <a:rPr kumimoji="1" lang="en" altLang="ja-JP" sz="1200" dirty="0">
                <a:latin typeface="+mn-lt"/>
              </a:rPr>
              <a:t>m</a:t>
            </a:r>
            <a:r>
              <a:rPr lang="en" altLang="ja-JP" sz="1200" dirty="0">
                <a:latin typeface="+mn-lt"/>
              </a:rPr>
              <a:t>ultidrug-resistant </a:t>
            </a:r>
            <a:r>
              <a:rPr lang="en" altLang="ja-JP" sz="1200" i="1" dirty="0">
                <a:latin typeface="+mn-lt"/>
              </a:rPr>
              <a:t>Pseudomonas aeruginosa</a:t>
            </a:r>
          </a:p>
          <a:p>
            <a:r>
              <a:rPr lang="en" altLang="ja-JP" sz="1200" dirty="0">
                <a:latin typeface="+mn-lt"/>
              </a:rPr>
              <a:t>VRE</a:t>
            </a:r>
            <a:r>
              <a:rPr lang="ja-JP" altLang="en-US" sz="1200" dirty="0">
                <a:latin typeface="+mn-lt"/>
              </a:rPr>
              <a:t>：</a:t>
            </a:r>
            <a:r>
              <a:rPr lang="en" altLang="ja-JP" sz="1200" dirty="0"/>
              <a:t>vancomycin-resistant </a:t>
            </a:r>
            <a:r>
              <a:rPr lang="en" altLang="ja-JP" sz="1200" i="1" dirty="0"/>
              <a:t>Enterococci</a:t>
            </a:r>
          </a:p>
          <a:p>
            <a:r>
              <a:rPr lang="en" altLang="ja-JP" sz="1200" dirty="0">
                <a:latin typeface="+mn-lt"/>
              </a:rPr>
              <a:t>ESBL</a:t>
            </a:r>
            <a:r>
              <a:rPr lang="ja-JP" altLang="en-US" sz="1200" dirty="0">
                <a:latin typeface="+mn-lt"/>
              </a:rPr>
              <a:t>：</a:t>
            </a:r>
            <a:r>
              <a:rPr lang="en" altLang="ja-JP" sz="1200" dirty="0"/>
              <a:t>extended-spectrum </a:t>
            </a:r>
            <a:r>
              <a:rPr lang="en-US" altLang="ja-JP" sz="1200" dirty="0"/>
              <a:t>beta</a:t>
            </a:r>
            <a:r>
              <a:rPr lang="el-GR" altLang="ja-JP" sz="1200" dirty="0"/>
              <a:t>-</a:t>
            </a:r>
            <a:r>
              <a:rPr lang="en" altLang="ja-JP" sz="1200" dirty="0"/>
              <a:t>lactamase </a:t>
            </a:r>
          </a:p>
          <a:p>
            <a:r>
              <a:rPr lang="en" altLang="ja-JP" sz="1200" dirty="0"/>
              <a:t>MDRA</a:t>
            </a:r>
            <a:r>
              <a:rPr lang="ja-JP" altLang="en-US" sz="1200" dirty="0"/>
              <a:t>：</a:t>
            </a:r>
            <a:r>
              <a:rPr lang="en" altLang="ja-JP" sz="1200" dirty="0"/>
              <a:t>multidrug-resistant </a:t>
            </a:r>
            <a:r>
              <a:rPr lang="en" altLang="ja-JP" sz="1200" i="1" dirty="0"/>
              <a:t>Acinetobacter</a:t>
            </a:r>
            <a:r>
              <a:rPr lang="en" altLang="ja-JP" sz="1200" dirty="0"/>
              <a:t> species</a:t>
            </a:r>
          </a:p>
          <a:p>
            <a:r>
              <a:rPr lang="en-US" altLang="ja-JP" sz="1200" dirty="0">
                <a:latin typeface="+mn-lt"/>
              </a:rPr>
              <a:t>CRE:</a:t>
            </a:r>
            <a:r>
              <a:rPr lang="en" altLang="ja-JP" sz="1200" dirty="0">
                <a:latin typeface="+mn-lt"/>
              </a:rPr>
              <a:t>c</a:t>
            </a:r>
            <a:r>
              <a:rPr lang="en" altLang="ja-JP" sz="1200" dirty="0"/>
              <a:t>arbapenem-resistant </a:t>
            </a:r>
            <a:r>
              <a:rPr lang="en-US" altLang="ja-JP" sz="1200"/>
              <a:t>Enterobacterales</a:t>
            </a:r>
            <a:endParaRPr lang="en" altLang="ja-JP" sz="1200" dirty="0">
              <a:latin typeface="+mn-lt"/>
            </a:endParaRPr>
          </a:p>
        </p:txBody>
      </p:sp>
      <p:sp>
        <p:nvSpPr>
          <p:cNvPr id="7" name="正方形/長方形 6">
            <a:extLst>
              <a:ext uri="{FF2B5EF4-FFF2-40B4-BE49-F238E27FC236}">
                <a16:creationId xmlns:a16="http://schemas.microsoft.com/office/drawing/2014/main" id="{75FFF218-28BD-F968-E536-0AE89DD878AB}"/>
              </a:ext>
            </a:extLst>
          </p:cNvPr>
          <p:cNvSpPr/>
          <p:nvPr/>
        </p:nvSpPr>
        <p:spPr>
          <a:xfrm>
            <a:off x="256635" y="1182224"/>
            <a:ext cx="349035" cy="1182954"/>
          </a:xfrm>
          <a:prstGeom prst="rect">
            <a:avLst/>
          </a:prstGeom>
          <a:solidFill>
            <a:srgbClr val="398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BB97C97F-FDDD-E4D6-53DC-3BE032816C22}"/>
              </a:ext>
            </a:extLst>
          </p:cNvPr>
          <p:cNvSpPr/>
          <p:nvPr/>
        </p:nvSpPr>
        <p:spPr>
          <a:xfrm>
            <a:off x="523335" y="1182223"/>
            <a:ext cx="8353965" cy="1184504"/>
          </a:xfrm>
          <a:prstGeom prst="rect">
            <a:avLst/>
          </a:prstGeom>
          <a:solidFill>
            <a:srgbClr val="BFE7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7CF09DB3-53CB-5354-7FDC-BB52B9107F5D}"/>
              </a:ext>
            </a:extLst>
          </p:cNvPr>
          <p:cNvSpPr txBox="1"/>
          <p:nvPr/>
        </p:nvSpPr>
        <p:spPr>
          <a:xfrm>
            <a:off x="539481" y="1231541"/>
            <a:ext cx="8386994" cy="1079399"/>
          </a:xfrm>
          <a:prstGeom prst="rect">
            <a:avLst/>
          </a:prstGeom>
          <a:noFill/>
          <a:ln>
            <a:noFill/>
          </a:ln>
        </p:spPr>
        <p:txBody>
          <a:bodyPr wrap="square" lIns="90000" tIns="46800" rIns="90000" bIns="46800">
            <a:spAutoFit/>
          </a:bodyPr>
          <a:lstStyle>
            <a:defPPr>
              <a:defRPr lang="ja-JP"/>
            </a:defPPr>
            <a:lvl1pPr eaLnBrk="1" hangingPunct="1">
              <a:defRPr b="1"/>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ja-JP" altLang="en-US" sz="1600" b="0"/>
              <a:t>ペニシリン耐性肺炎球菌（</a:t>
            </a:r>
            <a:r>
              <a:rPr lang="en-US" altLang="ja-JP" sz="1600" b="0" dirty="0"/>
              <a:t>PRSP</a:t>
            </a:r>
            <a:r>
              <a:rPr lang="ja-JP" altLang="en-US" sz="1600" b="0"/>
              <a:t>）</a:t>
            </a:r>
            <a:endParaRPr lang="en-US" altLang="ja-JP" sz="1600" b="0" dirty="0"/>
          </a:p>
          <a:p>
            <a:r>
              <a:rPr lang="ja-JP" altLang="en-US" sz="1600" b="0"/>
              <a:t>インフルエンザ菌（</a:t>
            </a:r>
            <a:r>
              <a:rPr lang="en-US" altLang="ja-JP" sz="1600" b="0" dirty="0"/>
              <a:t>BLNAR</a:t>
            </a:r>
            <a:r>
              <a:rPr lang="ja-JP" altLang="en-US" sz="1600" b="0"/>
              <a:t>（</a:t>
            </a:r>
            <a:r>
              <a:rPr lang="en-US" altLang="ja-JP" sz="1600" b="0" dirty="0"/>
              <a:t>β</a:t>
            </a:r>
            <a:r>
              <a:rPr lang="ja-JP" altLang="en-US" sz="1600" b="0"/>
              <a:t>ラクタマーゼ非産生アンピシリン耐性インフルエンザ菌）など）</a:t>
            </a:r>
            <a:endParaRPr lang="en-US" altLang="ja-JP" sz="1600" b="0" dirty="0"/>
          </a:p>
          <a:p>
            <a:r>
              <a:rPr lang="ja-JP" altLang="en-US" sz="1600" b="0"/>
              <a:t>市中感染型</a:t>
            </a:r>
            <a:r>
              <a:rPr lang="en-US" altLang="ja-JP" sz="1600" b="0" dirty="0"/>
              <a:t>MRSA</a:t>
            </a:r>
            <a:r>
              <a:rPr lang="ja-JP" altLang="en-US" sz="1600" b="0"/>
              <a:t>（</a:t>
            </a:r>
            <a:r>
              <a:rPr lang="en-US" altLang="ja-JP" sz="1600" b="0" dirty="0"/>
              <a:t>CA-MRSA</a:t>
            </a:r>
            <a:r>
              <a:rPr lang="ja-JP" altLang="en-US" sz="1600" b="0"/>
              <a:t>）</a:t>
            </a:r>
            <a:endParaRPr lang="en-US" altLang="ja-JP" sz="1600" b="0" dirty="0"/>
          </a:p>
          <a:p>
            <a:r>
              <a:rPr lang="ja-JP" altLang="en-US" sz="1600" b="0"/>
              <a:t>キノロン耐性大腸菌</a:t>
            </a:r>
          </a:p>
        </p:txBody>
      </p:sp>
      <p:sp>
        <p:nvSpPr>
          <p:cNvPr id="21" name="テキスト ボックス 20">
            <a:extLst>
              <a:ext uri="{FF2B5EF4-FFF2-40B4-BE49-F238E27FC236}">
                <a16:creationId xmlns:a16="http://schemas.microsoft.com/office/drawing/2014/main" id="{360D1B94-5AA8-228C-E3EF-40F00FF5AD40}"/>
              </a:ext>
            </a:extLst>
          </p:cNvPr>
          <p:cNvSpPr txBox="1"/>
          <p:nvPr/>
        </p:nvSpPr>
        <p:spPr>
          <a:xfrm>
            <a:off x="539480" y="2378184"/>
            <a:ext cx="8223519" cy="2064284"/>
          </a:xfrm>
          <a:prstGeom prst="rect">
            <a:avLst/>
          </a:prstGeom>
          <a:noFill/>
          <a:ln>
            <a:noFill/>
          </a:ln>
        </p:spPr>
        <p:txBody>
          <a:bodyPr wrap="square" lIns="90000" tIns="46800" rIns="90000" bIns="46800">
            <a:spAutoFit/>
          </a:bodyPr>
          <a:lstStyle>
            <a:defPPr>
              <a:defRPr lang="ja-JP"/>
            </a:defPPr>
            <a:lvl1pPr eaLnBrk="1" hangingPunct="1">
              <a:defRPr b="1"/>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ja-JP" altLang="en-US" sz="1600" b="0" dirty="0"/>
              <a:t>メチシリン耐性黄色ブドウ球菌（</a:t>
            </a:r>
            <a:r>
              <a:rPr lang="en-US" altLang="ja-JP" sz="1600" b="0" dirty="0"/>
              <a:t>MRSA</a:t>
            </a:r>
            <a:r>
              <a:rPr lang="ja-JP" altLang="en-US" sz="1600" b="0" dirty="0"/>
              <a:t>）（院内感染型）</a:t>
            </a:r>
            <a:endParaRPr lang="en-US" altLang="ja-JP" sz="1600" b="0" dirty="0"/>
          </a:p>
          <a:p>
            <a:r>
              <a:rPr lang="ja-JP" altLang="en-US" sz="1600" b="0" dirty="0"/>
              <a:t>緑膿菌および多剤耐性緑膿菌（</a:t>
            </a:r>
            <a:r>
              <a:rPr lang="en-US" altLang="ja-JP" sz="1600" b="0" dirty="0"/>
              <a:t>MDRP</a:t>
            </a:r>
            <a:r>
              <a:rPr lang="ja-JP" altLang="en-US" sz="1600" b="0" dirty="0"/>
              <a:t>）</a:t>
            </a:r>
            <a:endParaRPr lang="en-US" altLang="ja-JP" sz="1600" b="0" dirty="0"/>
          </a:p>
          <a:p>
            <a:r>
              <a:rPr lang="ja-JP" altLang="en-US" sz="1600" b="0" dirty="0"/>
              <a:t>バンコマイシン耐性腸球菌（</a:t>
            </a:r>
            <a:r>
              <a:rPr lang="en-US" altLang="ja-JP" sz="1600" b="0" dirty="0"/>
              <a:t>VRE</a:t>
            </a:r>
            <a:r>
              <a:rPr lang="ja-JP" altLang="en-US" sz="1600" b="0" dirty="0"/>
              <a:t>）</a:t>
            </a:r>
            <a:endParaRPr lang="en-US" altLang="ja-JP" sz="1600" b="0" dirty="0"/>
          </a:p>
          <a:p>
            <a:r>
              <a:rPr lang="ja-JP" altLang="en-US" sz="1600" b="0" dirty="0"/>
              <a:t>基質特異性拡張型</a:t>
            </a:r>
            <a:r>
              <a:rPr lang="en-US" altLang="ja-JP" sz="1600" b="0" dirty="0"/>
              <a:t>β</a:t>
            </a:r>
            <a:r>
              <a:rPr lang="ja-JP" altLang="en-US" sz="1600" b="0" dirty="0"/>
              <a:t>ラクタマーゼ（</a:t>
            </a:r>
            <a:r>
              <a:rPr lang="en-US" altLang="ja-JP" sz="1600" b="0" dirty="0"/>
              <a:t>ESBL</a:t>
            </a:r>
            <a:r>
              <a:rPr lang="ja-JP" altLang="en-US" sz="1600" b="0" dirty="0"/>
              <a:t>）産生菌，</a:t>
            </a:r>
            <a:r>
              <a:rPr lang="en-US" altLang="ja-JP" sz="1600" b="0" dirty="0" err="1"/>
              <a:t>AmpC</a:t>
            </a:r>
            <a:r>
              <a:rPr lang="ja-JP" altLang="en-US" sz="1600" b="0" dirty="0"/>
              <a:t>産生菌（腸内細菌目細菌）</a:t>
            </a:r>
            <a:endParaRPr lang="en-US" altLang="ja-JP" sz="1600" b="0" dirty="0"/>
          </a:p>
          <a:p>
            <a:r>
              <a:rPr lang="ja-JP" altLang="en-US" sz="1600" b="0" dirty="0"/>
              <a:t>メタロ</a:t>
            </a:r>
            <a:r>
              <a:rPr lang="en-US" altLang="ja-JP" sz="1600" b="0" dirty="0"/>
              <a:t>β</a:t>
            </a:r>
            <a:r>
              <a:rPr lang="ja-JP" altLang="en-US" sz="1600" b="0" dirty="0"/>
              <a:t>ラクタマーゼ産生菌（緑膿菌</a:t>
            </a:r>
            <a:r>
              <a:rPr lang="en-US" altLang="ja-JP" sz="1600" b="0" dirty="0"/>
              <a:t>,</a:t>
            </a:r>
            <a:r>
              <a:rPr lang="ja-JP" altLang="en-US" sz="1600" b="0" dirty="0"/>
              <a:t>セラチアなど）</a:t>
            </a:r>
            <a:endParaRPr lang="en-US" altLang="ja-JP" sz="1600" b="0" dirty="0"/>
          </a:p>
          <a:p>
            <a:r>
              <a:rPr lang="ja-JP" altLang="en-US" sz="1600" b="0" dirty="0"/>
              <a:t>多剤耐性アシネトバクター属（</a:t>
            </a:r>
            <a:r>
              <a:rPr lang="en-US" altLang="ja-JP" sz="1600" b="0" dirty="0"/>
              <a:t>MDRA</a:t>
            </a:r>
            <a:r>
              <a:rPr lang="ja-JP" altLang="en-US" sz="1600" b="0" dirty="0"/>
              <a:t>）</a:t>
            </a:r>
            <a:endParaRPr lang="en-US" altLang="ja-JP" sz="1600" b="0" dirty="0"/>
          </a:p>
          <a:p>
            <a:r>
              <a:rPr lang="ja-JP" altLang="en-US" sz="1600" b="0" dirty="0"/>
              <a:t>カルバペネム耐性腸内細菌目細菌（</a:t>
            </a:r>
            <a:r>
              <a:rPr lang="en-US" altLang="ja-JP" sz="1600" b="0" dirty="0"/>
              <a:t>CRE</a:t>
            </a:r>
            <a:r>
              <a:rPr lang="ja-JP" altLang="en-US" sz="1600" b="0" dirty="0"/>
              <a:t>）</a:t>
            </a:r>
            <a:endParaRPr lang="en-US" altLang="ja-JP" sz="1600" b="0" dirty="0"/>
          </a:p>
          <a:p>
            <a:r>
              <a:rPr lang="ja-JP" altLang="en-US" sz="1600" b="0" dirty="0"/>
              <a:t>クロストリディオイデス （クロストリジウム）・ディフィシル</a:t>
            </a:r>
          </a:p>
        </p:txBody>
      </p:sp>
      <p:sp>
        <p:nvSpPr>
          <p:cNvPr id="6" name="テキスト ボックス 5">
            <a:extLst>
              <a:ext uri="{FF2B5EF4-FFF2-40B4-BE49-F238E27FC236}">
                <a16:creationId xmlns:a16="http://schemas.microsoft.com/office/drawing/2014/main" id="{12EC4E20-83D3-7611-AB01-CB3779869C68}"/>
              </a:ext>
            </a:extLst>
          </p:cNvPr>
          <p:cNvSpPr txBox="1"/>
          <p:nvPr/>
        </p:nvSpPr>
        <p:spPr>
          <a:xfrm>
            <a:off x="179739" y="1297506"/>
            <a:ext cx="430887" cy="913070"/>
          </a:xfrm>
          <a:prstGeom prst="rect">
            <a:avLst/>
          </a:prstGeom>
          <a:noFill/>
        </p:spPr>
        <p:txBody>
          <a:bodyPr vert="eaVert" wrap="none" rtlCol="0">
            <a:spAutoFit/>
          </a:bodyPr>
          <a:lstStyle/>
          <a:p>
            <a:r>
              <a:rPr lang="ja-JP" altLang="en-US" sz="1600">
                <a:solidFill>
                  <a:schemeClr val="bg1"/>
                </a:solidFill>
              </a:rPr>
              <a:t>市中感染</a:t>
            </a:r>
          </a:p>
        </p:txBody>
      </p:sp>
      <p:cxnSp>
        <p:nvCxnSpPr>
          <p:cNvPr id="20" name="直線コネクタ 19">
            <a:extLst>
              <a:ext uri="{FF2B5EF4-FFF2-40B4-BE49-F238E27FC236}">
                <a16:creationId xmlns:a16="http://schemas.microsoft.com/office/drawing/2014/main" id="{53FD841C-3254-36CD-5112-4D9254388B45}"/>
              </a:ext>
            </a:extLst>
          </p:cNvPr>
          <p:cNvCxnSpPr>
            <a:cxnSpLocks/>
          </p:cNvCxnSpPr>
          <p:nvPr/>
        </p:nvCxnSpPr>
        <p:spPr>
          <a:xfrm>
            <a:off x="234863" y="2354431"/>
            <a:ext cx="864243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EF59B5D6-9F16-CF9B-5D6E-5055282224DF}"/>
              </a:ext>
            </a:extLst>
          </p:cNvPr>
          <p:cNvCxnSpPr>
            <a:cxnSpLocks/>
          </p:cNvCxnSpPr>
          <p:nvPr/>
        </p:nvCxnSpPr>
        <p:spPr>
          <a:xfrm>
            <a:off x="514079" y="1182223"/>
            <a:ext cx="25401" cy="332238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972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09738" y="2282825"/>
            <a:ext cx="4453463" cy="1498680"/>
          </a:xfrm>
          <a:prstGeom prst="rect">
            <a:avLst/>
          </a:prstGeom>
          <a:effectLst>
            <a:outerShdw blurRad="50800" dist="38100" dir="2700000" algn="tl" rotWithShape="0">
              <a:prstClr val="black">
                <a:alpha val="40000"/>
              </a:prstClr>
            </a:outerShdw>
          </a:effectLst>
        </p:spPr>
        <p:txBody>
          <a:bodyPr wrap="non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lang="ja-JP" altLang="en-US" sz="4200" dirty="0">
                <a:solidFill>
                  <a:prstClr val="white"/>
                </a:solidFill>
                <a:latin typeface="Arial"/>
                <a:ea typeface="HGP創英角ｺﾞｼｯｸUB" pitchFamily="50" charset="-128"/>
              </a:rPr>
              <a:t>薬剤耐性に対する</a:t>
            </a:r>
            <a:endParaRPr lang="en-US" altLang="ja-JP" sz="4200" dirty="0">
              <a:solidFill>
                <a:prstClr val="white"/>
              </a:solidFill>
              <a:latin typeface="Arial"/>
              <a:ea typeface="HGP創英角ｺﾞｼｯｸUB" pitchFamily="50" charset="-128"/>
            </a:endParaRPr>
          </a:p>
          <a:p>
            <a:pPr marL="0" marR="0" lvl="0" indent="0" algn="l" defTabSz="914400" rtl="0" eaLnBrk="1" fontAlgn="auto" latinLnBrk="0" hangingPunct="1">
              <a:lnSpc>
                <a:spcPct val="114000"/>
              </a:lnSpc>
              <a:spcBef>
                <a:spcPts val="0"/>
              </a:spcBef>
              <a:spcAft>
                <a:spcPts val="0"/>
              </a:spcAft>
              <a:buClrTx/>
              <a:buSzTx/>
              <a:buFontTx/>
              <a:buNone/>
              <a:tabLst/>
              <a:defRPr/>
            </a:pPr>
            <a:r>
              <a:rPr lang="ja-JP" altLang="en-US" sz="4200" dirty="0">
                <a:solidFill>
                  <a:prstClr val="white"/>
                </a:solidFill>
                <a:latin typeface="Arial"/>
                <a:ea typeface="HGP創英角ｺﾞｼｯｸUB" pitchFamily="50" charset="-128"/>
              </a:rPr>
              <a:t>地域連携の重要性</a:t>
            </a:r>
            <a:endParaRPr kumimoji="1" lang="ja-JP" altLang="en-US" sz="4200" b="0" i="0" u="none" strike="noStrike" kern="1200" cap="none" spc="0" normalizeH="0" baseline="0" noProof="0" dirty="0">
              <a:ln>
                <a:noFill/>
              </a:ln>
              <a:solidFill>
                <a:prstClr val="white"/>
              </a:solidFill>
              <a:effectLst/>
              <a:uLnTx/>
              <a:uFillTx/>
              <a:latin typeface="Arial"/>
              <a:ea typeface="HGP創英角ｺﾞｼｯｸUB" pitchFamily="50" charset="-128"/>
              <a:cs typeface="+mn-cs"/>
            </a:endParaRPr>
          </a:p>
        </p:txBody>
      </p:sp>
      <p:sp>
        <p:nvSpPr>
          <p:cNvPr id="2" name="スライド番号プレースホルダー 1"/>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5D12063-06BB-43FB-8127-9E228292D0F6}" type="slidenum">
              <a:rPr kumimoji="1" lang="ja-JP" altLang="en-US" sz="1200" b="0" i="0" u="none" strike="noStrike" kern="1200" cap="none" spc="0" normalizeH="0" baseline="0" noProof="0">
                <a:ln>
                  <a:noFill/>
                </a:ln>
                <a:solidFill>
                  <a:srgbClr val="898989"/>
                </a:solidFill>
                <a:effectLst/>
                <a:uLnTx/>
                <a:uFillTx/>
                <a:latin typeface="Arial" panose="020B060402020202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1" lang="en-US" altLang="ja-JP" sz="1200" b="0" i="0" u="none" strike="noStrike" kern="1200" cap="none" spc="0" normalizeH="0" baseline="0" noProof="0">
              <a:ln>
                <a:noFill/>
              </a:ln>
              <a:solidFill>
                <a:srgbClr val="898989"/>
              </a:solidFill>
              <a:effectLst/>
              <a:uLnTx/>
              <a:uFillTx/>
              <a:latin typeface="Arial" panose="020B0604020202020204" pitchFamily="34" charset="0"/>
              <a:ea typeface="ＭＳ Ｐゴシック" panose="020B0600070205080204" pitchFamily="50" charset="-128"/>
              <a:cs typeface="+mn-cs"/>
            </a:endParaRPr>
          </a:p>
        </p:txBody>
      </p:sp>
    </p:spTree>
    <p:extLst>
      <p:ext uri="{BB962C8B-B14F-4D97-AF65-F5344CB8AC3E}">
        <p14:creationId xmlns:p14="http://schemas.microsoft.com/office/powerpoint/2010/main" val="510898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B75F67-C8EB-4857-900C-2AC808A234BE}"/>
              </a:ext>
            </a:extLst>
          </p:cNvPr>
          <p:cNvSpPr>
            <a:spLocks noGrp="1"/>
          </p:cNvSpPr>
          <p:nvPr>
            <p:ph type="title"/>
          </p:nvPr>
        </p:nvSpPr>
        <p:spPr/>
        <p:txBody>
          <a:bodyPr/>
          <a:lstStyle/>
          <a:p>
            <a:r>
              <a:rPr kumimoji="1" lang="ja-JP" altLang="en-US" dirty="0"/>
              <a:t>地域連携の重要性</a:t>
            </a:r>
          </a:p>
        </p:txBody>
      </p:sp>
      <p:grpSp>
        <p:nvGrpSpPr>
          <p:cNvPr id="11" name="グループ化 2">
            <a:extLst>
              <a:ext uri="{FF2B5EF4-FFF2-40B4-BE49-F238E27FC236}">
                <a16:creationId xmlns:a16="http://schemas.microsoft.com/office/drawing/2014/main" id="{6CD33D3F-C769-42FA-ACC3-94213FC31DFE}"/>
              </a:ext>
            </a:extLst>
          </p:cNvPr>
          <p:cNvGrpSpPr>
            <a:grpSpLocks/>
          </p:cNvGrpSpPr>
          <p:nvPr/>
        </p:nvGrpSpPr>
        <p:grpSpPr bwMode="auto">
          <a:xfrm>
            <a:off x="457200" y="3239208"/>
            <a:ext cx="8137525" cy="2710548"/>
            <a:chOff x="510913" y="1121812"/>
            <a:chExt cx="8137525" cy="2850106"/>
          </a:xfrm>
        </p:grpSpPr>
        <p:sp>
          <p:nvSpPr>
            <p:cNvPr id="12" name="角丸四角形 19">
              <a:extLst>
                <a:ext uri="{FF2B5EF4-FFF2-40B4-BE49-F238E27FC236}">
                  <a16:creationId xmlns:a16="http://schemas.microsoft.com/office/drawing/2014/main" id="{D3C5F832-924A-4FBB-B3C1-054354418CAC}"/>
                </a:ext>
              </a:extLst>
            </p:cNvPr>
            <p:cNvSpPr/>
            <p:nvPr/>
          </p:nvSpPr>
          <p:spPr>
            <a:xfrm>
              <a:off x="510913" y="1121812"/>
              <a:ext cx="8137525" cy="2850106"/>
            </a:xfrm>
            <a:prstGeom prst="roundRect">
              <a:avLst>
                <a:gd name="adj" fmla="val 2892"/>
              </a:avLst>
            </a:prstGeom>
            <a:gradFill flip="none" rotWithShape="1">
              <a:gsLst>
                <a:gs pos="49000">
                  <a:srgbClr val="AEDAF6"/>
                </a:gs>
                <a:gs pos="2000">
                  <a:srgbClr val="5383B1"/>
                </a:gs>
                <a:gs pos="99000">
                  <a:srgbClr val="5383B1"/>
                </a:gs>
              </a:gsLst>
              <a:lin ang="5400000" scaled="1"/>
              <a:tileRect/>
            </a:gradFill>
            <a:ln>
              <a:noFill/>
            </a:ln>
            <a:effectLst>
              <a:outerShdw blurRad="889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grpSp>
          <p:nvGrpSpPr>
            <p:cNvPr id="13" name="グループ化 1">
              <a:extLst>
                <a:ext uri="{FF2B5EF4-FFF2-40B4-BE49-F238E27FC236}">
                  <a16:creationId xmlns:a16="http://schemas.microsoft.com/office/drawing/2014/main" id="{BC24F0F9-A2EC-470B-866A-1E7B750B52EB}"/>
                </a:ext>
              </a:extLst>
            </p:cNvPr>
            <p:cNvGrpSpPr>
              <a:grpSpLocks/>
            </p:cNvGrpSpPr>
            <p:nvPr/>
          </p:nvGrpSpPr>
          <p:grpSpPr bwMode="auto">
            <a:xfrm>
              <a:off x="714113" y="1348941"/>
              <a:ext cx="7731125" cy="2528104"/>
              <a:chOff x="714113" y="1348941"/>
              <a:chExt cx="7731125" cy="2528104"/>
            </a:xfrm>
          </p:grpSpPr>
          <p:sp>
            <p:nvSpPr>
              <p:cNvPr id="14" name="正方形/長方形 13">
                <a:extLst>
                  <a:ext uri="{FF2B5EF4-FFF2-40B4-BE49-F238E27FC236}">
                    <a16:creationId xmlns:a16="http://schemas.microsoft.com/office/drawing/2014/main" id="{33DF07E5-ABFA-45FB-9922-9575FF37DE72}"/>
                  </a:ext>
                </a:extLst>
              </p:cNvPr>
              <p:cNvSpPr/>
              <p:nvPr/>
            </p:nvSpPr>
            <p:spPr bwMode="auto">
              <a:xfrm>
                <a:off x="3154101" y="1900602"/>
                <a:ext cx="4462462" cy="469056"/>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b="1" dirty="0"/>
              </a:p>
            </p:txBody>
          </p:sp>
          <p:sp>
            <p:nvSpPr>
              <p:cNvPr id="15" name="正方形/長方形 14">
                <a:extLst>
                  <a:ext uri="{FF2B5EF4-FFF2-40B4-BE49-F238E27FC236}">
                    <a16:creationId xmlns:a16="http://schemas.microsoft.com/office/drawing/2014/main" id="{166AB201-56B0-4C4D-8CCD-9C056DA37C46}"/>
                  </a:ext>
                </a:extLst>
              </p:cNvPr>
              <p:cNvSpPr/>
              <p:nvPr/>
            </p:nvSpPr>
            <p:spPr bwMode="auto">
              <a:xfrm>
                <a:off x="714113" y="1348941"/>
                <a:ext cx="7731125" cy="2528104"/>
              </a:xfrm>
              <a:prstGeom prst="rect">
                <a:avLst/>
              </a:prstGeom>
              <a:effectLst>
                <a:outerShdw blurRad="50800" dist="38100" dir="2700000" algn="tl" rotWithShape="0">
                  <a:prstClr val="black">
                    <a:alpha val="90000"/>
                  </a:prstClr>
                </a:outerShdw>
              </a:effectLst>
            </p:spPr>
            <p:txBody>
              <a:bodyPr>
                <a:spAutoFit/>
              </a:bodyPr>
              <a:lstStyle/>
              <a:p>
                <a:pPr algn="just" fontAlgn="auto">
                  <a:lnSpc>
                    <a:spcPct val="110000"/>
                  </a:lnSpc>
                  <a:spcBef>
                    <a:spcPts val="0"/>
                  </a:spcBef>
                  <a:spcAft>
                    <a:spcPts val="0"/>
                  </a:spcAft>
                  <a:defRPr/>
                </a:pPr>
                <a:r>
                  <a:rPr lang="ja-JP" altLang="en-US" sz="2800" b="1" spc="40" dirty="0">
                    <a:solidFill>
                      <a:schemeClr val="bg1"/>
                    </a:solidFill>
                    <a:latin typeface="+mn-ea"/>
                    <a:ea typeface="+mn-ea"/>
                  </a:rPr>
                  <a:t>院内感染対策の取り組みとともに，薬剤耐性の対策においても，医療機関の枠組みを越えた地域の医療機関同士の連携と，高齢者施設など関係機関を含む情報共有のネットワークの構築が求められている。</a:t>
                </a:r>
              </a:p>
            </p:txBody>
          </p:sp>
        </p:grpSp>
      </p:grpSp>
      <p:grpSp>
        <p:nvGrpSpPr>
          <p:cNvPr id="22" name="グループ化 21">
            <a:extLst>
              <a:ext uri="{FF2B5EF4-FFF2-40B4-BE49-F238E27FC236}">
                <a16:creationId xmlns:a16="http://schemas.microsoft.com/office/drawing/2014/main" id="{1AAF3247-1B85-4BC4-B3A8-C855ABF6DB3D}"/>
              </a:ext>
            </a:extLst>
          </p:cNvPr>
          <p:cNvGrpSpPr>
            <a:grpSpLocks/>
          </p:cNvGrpSpPr>
          <p:nvPr/>
        </p:nvGrpSpPr>
        <p:grpSpPr bwMode="auto">
          <a:xfrm>
            <a:off x="2089088" y="1029606"/>
            <a:ext cx="4731513" cy="1054156"/>
            <a:chOff x="578635" y="5760082"/>
            <a:chExt cx="8137525" cy="801687"/>
          </a:xfrm>
        </p:grpSpPr>
        <p:sp>
          <p:nvSpPr>
            <p:cNvPr id="23" name="角丸四角形 20">
              <a:extLst>
                <a:ext uri="{FF2B5EF4-FFF2-40B4-BE49-F238E27FC236}">
                  <a16:creationId xmlns:a16="http://schemas.microsoft.com/office/drawing/2014/main" id="{CB2EB79A-9A9E-4B31-A203-592351EE1516}"/>
                </a:ext>
              </a:extLst>
            </p:cNvPr>
            <p:cNvSpPr/>
            <p:nvPr/>
          </p:nvSpPr>
          <p:spPr>
            <a:xfrm>
              <a:off x="578635" y="5760082"/>
              <a:ext cx="8137525" cy="801687"/>
            </a:xfrm>
            <a:prstGeom prst="roundRect">
              <a:avLst>
                <a:gd name="adj" fmla="val 10965"/>
              </a:avLst>
            </a:prstGeom>
            <a:gradFill flip="none" rotWithShape="1">
              <a:gsLst>
                <a:gs pos="49000">
                  <a:srgbClr val="AEDAF6"/>
                </a:gs>
                <a:gs pos="2000">
                  <a:srgbClr val="5383B1"/>
                </a:gs>
                <a:gs pos="99000">
                  <a:srgbClr val="5383B1"/>
                </a:gs>
              </a:gsLst>
              <a:lin ang="5400000" scaled="1"/>
              <a:tileRect/>
            </a:gradFill>
            <a:ln>
              <a:noFill/>
            </a:ln>
            <a:effectLst>
              <a:outerShdw blurRad="889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sp>
          <p:nvSpPr>
            <p:cNvPr id="24" name="正方形/長方形 23">
              <a:extLst>
                <a:ext uri="{FF2B5EF4-FFF2-40B4-BE49-F238E27FC236}">
                  <a16:creationId xmlns:a16="http://schemas.microsoft.com/office/drawing/2014/main" id="{1C652D8C-1649-4466-AA3C-BF141574B1E9}"/>
                </a:ext>
              </a:extLst>
            </p:cNvPr>
            <p:cNvSpPr/>
            <p:nvPr/>
          </p:nvSpPr>
          <p:spPr>
            <a:xfrm>
              <a:off x="708843" y="5935277"/>
              <a:ext cx="7731125" cy="397909"/>
            </a:xfrm>
            <a:prstGeom prst="rect">
              <a:avLst/>
            </a:prstGeom>
            <a:effectLst>
              <a:outerShdw blurRad="50800" dist="38100" dir="2700000" algn="tl" rotWithShape="0">
                <a:prstClr val="black">
                  <a:alpha val="90000"/>
                </a:prstClr>
              </a:outerShdw>
            </a:effectLst>
          </p:spPr>
          <p:txBody>
            <a:bodyPr>
              <a:spAutoFit/>
            </a:bodyPr>
            <a:lstStyle/>
            <a:p>
              <a:pPr fontAlgn="auto">
                <a:spcBef>
                  <a:spcPts val="0"/>
                </a:spcBef>
                <a:spcAft>
                  <a:spcPts val="0"/>
                </a:spcAft>
                <a:defRPr/>
              </a:pPr>
              <a:r>
                <a:rPr lang="ja-JP" altLang="en-US" sz="2800" b="1" dirty="0">
                  <a:solidFill>
                    <a:schemeClr val="bg1"/>
                  </a:solidFill>
                  <a:latin typeface="+mn-ea"/>
                  <a:ea typeface="+mn-ea"/>
                </a:rPr>
                <a:t>感染症は外部からやってくる。</a:t>
              </a:r>
            </a:p>
          </p:txBody>
        </p:sp>
      </p:grpSp>
      <p:sp>
        <p:nvSpPr>
          <p:cNvPr id="25" name="AutoShape 8">
            <a:extLst>
              <a:ext uri="{FF2B5EF4-FFF2-40B4-BE49-F238E27FC236}">
                <a16:creationId xmlns:a16="http://schemas.microsoft.com/office/drawing/2014/main" id="{8A0EDA08-BEE0-4054-942B-A6E1D1712388}"/>
              </a:ext>
            </a:extLst>
          </p:cNvPr>
          <p:cNvSpPr>
            <a:spLocks noChangeArrowheads="1"/>
          </p:cNvSpPr>
          <p:nvPr/>
        </p:nvSpPr>
        <p:spPr bwMode="auto">
          <a:xfrm>
            <a:off x="3837805" y="2118470"/>
            <a:ext cx="1376314" cy="1069157"/>
          </a:xfrm>
          <a:prstGeom prst="downArrow">
            <a:avLst>
              <a:gd name="adj1" fmla="val 41781"/>
              <a:gd name="adj2" fmla="val 38756"/>
            </a:avLst>
          </a:prstGeom>
          <a:gradFill flip="none" rotWithShape="1">
            <a:gsLst>
              <a:gs pos="6000">
                <a:srgbClr val="D7000F">
                  <a:shade val="30000"/>
                  <a:satMod val="115000"/>
                  <a:alpha val="0"/>
                </a:srgbClr>
              </a:gs>
              <a:gs pos="47000">
                <a:srgbClr val="D7000F">
                  <a:alpha val="90000"/>
                </a:srgbClr>
              </a:gs>
              <a:gs pos="99000">
                <a:srgbClr val="D7000F">
                  <a:shade val="100000"/>
                  <a:satMod val="115000"/>
                </a:srgbClr>
              </a:gs>
            </a:gsLst>
            <a:lin ang="5400000" scaled="1"/>
            <a:tileRect/>
          </a:gradFill>
          <a:ln w="9525">
            <a:noFill/>
            <a:miter lim="800000"/>
            <a:headEnd/>
            <a:tailEnd/>
          </a:ln>
          <a:effectLst/>
        </p:spPr>
        <p:txBody>
          <a:bodyPr wrap="none" lIns="90000" tIns="46800" rIns="90000" bIns="46800" anchor="ctr"/>
          <a:lstStyle/>
          <a:p>
            <a:pPr fontAlgn="auto">
              <a:spcBef>
                <a:spcPts val="0"/>
              </a:spcBef>
              <a:spcAft>
                <a:spcPts val="0"/>
              </a:spcAft>
              <a:defRPr/>
            </a:pPr>
            <a:endParaRPr lang="ja-JP" altLang="en-US" dirty="0">
              <a:latin typeface="+mn-lt"/>
              <a:ea typeface="+mn-ea"/>
            </a:endParaRPr>
          </a:p>
        </p:txBody>
      </p:sp>
      <p:sp>
        <p:nvSpPr>
          <p:cNvPr id="17" name="正方形/長方形 13"/>
          <p:cNvSpPr>
            <a:spLocks noChangeArrowheads="1"/>
          </p:cNvSpPr>
          <p:nvPr/>
        </p:nvSpPr>
        <p:spPr bwMode="auto">
          <a:xfrm>
            <a:off x="6729413" y="6416873"/>
            <a:ext cx="2022990" cy="307777"/>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rPr>
              <a:t>　　　　　椎木 創一 先生</a:t>
            </a:r>
          </a:p>
        </p:txBody>
      </p:sp>
    </p:spTree>
    <p:extLst>
      <p:ext uri="{BB962C8B-B14F-4D97-AF65-F5344CB8AC3E}">
        <p14:creationId xmlns:p14="http://schemas.microsoft.com/office/powerpoint/2010/main" val="898098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E547B36-DA43-4DF8-A5B5-106C69364CE6}"/>
              </a:ext>
            </a:extLst>
          </p:cNvPr>
          <p:cNvSpPr>
            <a:spLocks noGrp="1"/>
          </p:cNvSpPr>
          <p:nvPr>
            <p:ph type="title"/>
          </p:nvPr>
        </p:nvSpPr>
        <p:spPr/>
        <p:txBody>
          <a:bodyPr/>
          <a:lstStyle/>
          <a:p>
            <a:r>
              <a:rPr kumimoji="1" lang="ja-JP" altLang="en-US" dirty="0"/>
              <a:t>沖縄中部地区での地域連携</a:t>
            </a:r>
          </a:p>
        </p:txBody>
      </p:sp>
      <p:sp>
        <p:nvSpPr>
          <p:cNvPr id="3" name="コンテンツ プレースホルダー 2">
            <a:extLst>
              <a:ext uri="{FF2B5EF4-FFF2-40B4-BE49-F238E27FC236}">
                <a16:creationId xmlns:a16="http://schemas.microsoft.com/office/drawing/2014/main" id="{85927EDF-CA64-4D0B-A93C-5DF178DC3C6E}"/>
              </a:ext>
            </a:extLst>
          </p:cNvPr>
          <p:cNvSpPr>
            <a:spLocks noGrp="1"/>
          </p:cNvSpPr>
          <p:nvPr>
            <p:ph idx="1"/>
          </p:nvPr>
        </p:nvSpPr>
        <p:spPr>
          <a:xfrm>
            <a:off x="342900" y="1053089"/>
            <a:ext cx="8408988" cy="3316045"/>
          </a:xfrm>
        </p:spPr>
        <p:txBody>
          <a:bodyPr/>
          <a:lstStyle/>
          <a:p>
            <a:pPr marL="0" indent="0">
              <a:buNone/>
            </a:pPr>
            <a:r>
              <a:rPr lang="ja-JP" altLang="en-US" b="1" dirty="0"/>
              <a:t>他施設との連携＋「おせっかい」の精神</a:t>
            </a:r>
            <a:endParaRPr lang="en-US" altLang="ja-JP" b="1" dirty="0"/>
          </a:p>
          <a:p>
            <a:r>
              <a:rPr lang="ja-JP" altLang="en-US" sz="2600" dirty="0"/>
              <a:t>保健所を「接着剤」とした，地域の感染症発生に対応できるネットワークの構築</a:t>
            </a:r>
          </a:p>
          <a:p>
            <a:r>
              <a:rPr lang="ja-JP" altLang="en-US" sz="2600" dirty="0"/>
              <a:t>周辺の介護老人福祉施設（特養）や介護老人保健施設</a:t>
            </a:r>
            <a:br>
              <a:rPr lang="en-US" altLang="ja-JP" sz="2600" dirty="0"/>
            </a:br>
            <a:r>
              <a:rPr lang="ja-JP" altLang="en-US" sz="2600" dirty="0"/>
              <a:t>（老健），老人ホーム等への出張アドバイスの実施</a:t>
            </a:r>
            <a:endParaRPr lang="en-US" altLang="ja-JP" sz="2600" dirty="0"/>
          </a:p>
          <a:p>
            <a:r>
              <a:rPr lang="ja-JP" altLang="en-US" sz="2600" dirty="0"/>
              <a:t>周辺の急性期病院と感染対策を協働し，新型インフルエンザ，</a:t>
            </a:r>
            <a:r>
              <a:rPr lang="en-US" altLang="ja-JP" sz="2600" dirty="0"/>
              <a:t>COVID-19</a:t>
            </a:r>
            <a:r>
              <a:rPr lang="ja-JP" altLang="en-US" sz="2600" dirty="0"/>
              <a:t>などへの対応</a:t>
            </a:r>
          </a:p>
          <a:p>
            <a:endParaRPr kumimoji="1" lang="ja-JP" altLang="en-US" dirty="0"/>
          </a:p>
        </p:txBody>
      </p:sp>
      <p:grpSp>
        <p:nvGrpSpPr>
          <p:cNvPr id="6" name="グループ化 5">
            <a:extLst>
              <a:ext uri="{FF2B5EF4-FFF2-40B4-BE49-F238E27FC236}">
                <a16:creationId xmlns:a16="http://schemas.microsoft.com/office/drawing/2014/main" id="{01A7BCD9-A230-4751-B3B5-038E7CC7E8E1}"/>
              </a:ext>
            </a:extLst>
          </p:cNvPr>
          <p:cNvGrpSpPr>
            <a:grpSpLocks/>
          </p:cNvGrpSpPr>
          <p:nvPr/>
        </p:nvGrpSpPr>
        <p:grpSpPr bwMode="auto">
          <a:xfrm>
            <a:off x="342900" y="5128551"/>
            <a:ext cx="8458200" cy="1054156"/>
            <a:chOff x="578635" y="5559470"/>
            <a:chExt cx="8137525" cy="801687"/>
          </a:xfrm>
        </p:grpSpPr>
        <p:sp>
          <p:nvSpPr>
            <p:cNvPr id="7" name="角丸四角形 20">
              <a:extLst>
                <a:ext uri="{FF2B5EF4-FFF2-40B4-BE49-F238E27FC236}">
                  <a16:creationId xmlns:a16="http://schemas.microsoft.com/office/drawing/2014/main" id="{826AB618-C8B0-411A-B19B-3DE62246484C}"/>
                </a:ext>
              </a:extLst>
            </p:cNvPr>
            <p:cNvSpPr/>
            <p:nvPr/>
          </p:nvSpPr>
          <p:spPr>
            <a:xfrm>
              <a:off x="578635" y="5559470"/>
              <a:ext cx="8137525" cy="801687"/>
            </a:xfrm>
            <a:prstGeom prst="roundRect">
              <a:avLst>
                <a:gd name="adj" fmla="val 10965"/>
              </a:avLst>
            </a:prstGeom>
            <a:gradFill flip="none" rotWithShape="1">
              <a:gsLst>
                <a:gs pos="49000">
                  <a:srgbClr val="AEDAF6"/>
                </a:gs>
                <a:gs pos="2000">
                  <a:srgbClr val="5383B1"/>
                </a:gs>
                <a:gs pos="99000">
                  <a:srgbClr val="5383B1"/>
                </a:gs>
              </a:gsLst>
              <a:lin ang="5400000" scaled="1"/>
              <a:tileRect/>
            </a:gradFill>
            <a:ln>
              <a:noFill/>
            </a:ln>
            <a:effectLst>
              <a:outerShdw blurRad="889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sp>
          <p:nvSpPr>
            <p:cNvPr id="8" name="正方形/長方形 7">
              <a:extLst>
                <a:ext uri="{FF2B5EF4-FFF2-40B4-BE49-F238E27FC236}">
                  <a16:creationId xmlns:a16="http://schemas.microsoft.com/office/drawing/2014/main" id="{6090D4FB-C6B7-4A7D-A470-625CA7068839}"/>
                </a:ext>
              </a:extLst>
            </p:cNvPr>
            <p:cNvSpPr/>
            <p:nvPr/>
          </p:nvSpPr>
          <p:spPr>
            <a:xfrm>
              <a:off x="721797" y="5592270"/>
              <a:ext cx="7876095" cy="725600"/>
            </a:xfrm>
            <a:prstGeom prst="rect">
              <a:avLst/>
            </a:prstGeom>
            <a:effectLst>
              <a:outerShdw blurRad="50800" dist="38100" dir="2700000" algn="tl" rotWithShape="0">
                <a:prstClr val="black">
                  <a:alpha val="90000"/>
                </a:prstClr>
              </a:outerShdw>
            </a:effectLst>
          </p:spPr>
          <p:txBody>
            <a:bodyPr wrap="square">
              <a:spAutoFit/>
            </a:bodyPr>
            <a:lstStyle/>
            <a:p>
              <a:pPr fontAlgn="auto">
                <a:spcBef>
                  <a:spcPts val="0"/>
                </a:spcBef>
                <a:spcAft>
                  <a:spcPts val="0"/>
                </a:spcAft>
                <a:defRPr/>
              </a:pPr>
              <a:r>
                <a:rPr lang="ja-JP" altLang="en-US" sz="2800" b="1" dirty="0">
                  <a:solidFill>
                    <a:schemeClr val="bg1"/>
                  </a:solidFill>
                  <a:latin typeface="+mn-ea"/>
                  <a:ea typeface="+mn-ea"/>
                </a:rPr>
                <a:t>地域としての「感染防御力」を高めることで，外部からやってくる感染症から地域の人々を守る。</a:t>
              </a:r>
            </a:p>
          </p:txBody>
        </p:sp>
      </p:grpSp>
      <p:sp>
        <p:nvSpPr>
          <p:cNvPr id="9" name="AutoShape 8">
            <a:extLst>
              <a:ext uri="{FF2B5EF4-FFF2-40B4-BE49-F238E27FC236}">
                <a16:creationId xmlns:a16="http://schemas.microsoft.com/office/drawing/2014/main" id="{EF6E5DBE-3CA5-4EF5-8401-498B962A1EFF}"/>
              </a:ext>
            </a:extLst>
          </p:cNvPr>
          <p:cNvSpPr>
            <a:spLocks noChangeArrowheads="1"/>
          </p:cNvSpPr>
          <p:nvPr/>
        </p:nvSpPr>
        <p:spPr bwMode="auto">
          <a:xfrm>
            <a:off x="3547349" y="4253424"/>
            <a:ext cx="1376314" cy="825693"/>
          </a:xfrm>
          <a:prstGeom prst="downArrow">
            <a:avLst>
              <a:gd name="adj1" fmla="val 41781"/>
              <a:gd name="adj2" fmla="val 38756"/>
            </a:avLst>
          </a:prstGeom>
          <a:gradFill flip="none" rotWithShape="1">
            <a:gsLst>
              <a:gs pos="6000">
                <a:srgbClr val="D7000F">
                  <a:shade val="30000"/>
                  <a:satMod val="115000"/>
                  <a:alpha val="0"/>
                </a:srgbClr>
              </a:gs>
              <a:gs pos="47000">
                <a:srgbClr val="D7000F">
                  <a:alpha val="90000"/>
                </a:srgbClr>
              </a:gs>
              <a:gs pos="99000">
                <a:srgbClr val="D7000F">
                  <a:shade val="100000"/>
                  <a:satMod val="115000"/>
                </a:srgbClr>
              </a:gs>
            </a:gsLst>
            <a:lin ang="5400000" scaled="1"/>
            <a:tileRect/>
          </a:gradFill>
          <a:ln w="9525">
            <a:noFill/>
            <a:miter lim="800000"/>
            <a:headEnd/>
            <a:tailEnd/>
          </a:ln>
          <a:effectLst/>
        </p:spPr>
        <p:txBody>
          <a:bodyPr wrap="none" lIns="90000" tIns="46800" rIns="90000" bIns="46800" anchor="ctr"/>
          <a:lstStyle/>
          <a:p>
            <a:pPr fontAlgn="auto">
              <a:spcBef>
                <a:spcPts val="0"/>
              </a:spcBef>
              <a:spcAft>
                <a:spcPts val="0"/>
              </a:spcAft>
              <a:defRPr/>
            </a:pPr>
            <a:endParaRPr lang="ja-JP" altLang="en-US" dirty="0">
              <a:latin typeface="+mn-lt"/>
              <a:ea typeface="+mn-ea"/>
            </a:endParaRPr>
          </a:p>
        </p:txBody>
      </p:sp>
      <p:sp>
        <p:nvSpPr>
          <p:cNvPr id="10" name="正方形/長方形 13"/>
          <p:cNvSpPr>
            <a:spLocks noChangeArrowheads="1"/>
          </p:cNvSpPr>
          <p:nvPr/>
        </p:nvSpPr>
        <p:spPr bwMode="auto">
          <a:xfrm>
            <a:off x="6729413" y="6416873"/>
            <a:ext cx="2022990" cy="307777"/>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rPr>
              <a:t>　　　　　椎木 創一 先生</a:t>
            </a:r>
          </a:p>
        </p:txBody>
      </p:sp>
    </p:spTree>
    <p:extLst>
      <p:ext uri="{BB962C8B-B14F-4D97-AF65-F5344CB8AC3E}">
        <p14:creationId xmlns:p14="http://schemas.microsoft.com/office/powerpoint/2010/main" val="14546607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p:cNvPicPr>
            <a:picLocks noChangeAspect="1"/>
          </p:cNvPicPr>
          <p:nvPr/>
        </p:nvPicPr>
        <p:blipFill rotWithShape="1">
          <a:blip r:embed="rId3" cstate="print"/>
          <a:srcRect b="31127"/>
          <a:stretch/>
        </p:blipFill>
        <p:spPr>
          <a:xfrm>
            <a:off x="-103153" y="4183160"/>
            <a:ext cx="2911213" cy="2663008"/>
          </a:xfrm>
          <a:prstGeom prst="rect">
            <a:avLst/>
          </a:prstGeom>
          <a:effectLst>
            <a:softEdge rad="127000"/>
          </a:effectLst>
        </p:spPr>
      </p:pic>
      <p:sp>
        <p:nvSpPr>
          <p:cNvPr id="23" name="角丸四角形 22"/>
          <p:cNvSpPr/>
          <p:nvPr/>
        </p:nvSpPr>
        <p:spPr>
          <a:xfrm>
            <a:off x="1801091" y="977148"/>
            <a:ext cx="6243782" cy="5176040"/>
          </a:xfrm>
          <a:prstGeom prst="round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path path="circle">
              <a:fillToRect l="50000" t="50000" r="50000" b="50000"/>
            </a:path>
            <a:tileRect/>
          </a:gra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sp>
        <p:nvSpPr>
          <p:cNvPr id="14342" name="Rectangle 2"/>
          <p:cNvSpPr>
            <a:spLocks noGrp="1" noChangeArrowheads="1"/>
          </p:cNvSpPr>
          <p:nvPr>
            <p:ph type="title"/>
          </p:nvPr>
        </p:nvSpPr>
        <p:spPr/>
        <p:txBody>
          <a:bodyPr/>
          <a:lstStyle/>
          <a:p>
            <a:pPr eaLnBrk="1" hangingPunct="1"/>
            <a:r>
              <a:rPr lang="ja-JP" altLang="en-US"/>
              <a:t>医療関連感染対策の目的</a:t>
            </a:r>
          </a:p>
        </p:txBody>
      </p:sp>
      <p:sp>
        <p:nvSpPr>
          <p:cNvPr id="32774"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C1FBC500-DA7D-4D89-9923-B3029ADEDEC0}" type="slidenum">
              <a:rPr lang="ja-JP" altLang="en-US"/>
              <a:pPr eaLnBrk="1" hangingPunct="1"/>
              <a:t>4</a:t>
            </a:fld>
            <a:endParaRPr lang="en-US" altLang="ja-JP"/>
          </a:p>
        </p:txBody>
      </p:sp>
      <p:sp>
        <p:nvSpPr>
          <p:cNvPr id="6" name="正方形/長方形 5"/>
          <p:cNvSpPr/>
          <p:nvPr/>
        </p:nvSpPr>
        <p:spPr>
          <a:xfrm>
            <a:off x="2808060" y="1600854"/>
            <a:ext cx="4117131" cy="646331"/>
          </a:xfrm>
          <a:prstGeom prst="rect">
            <a:avLst/>
          </a:prstGeom>
          <a:effectLst/>
        </p:spPr>
        <p:txBody>
          <a:bodyPr wrap="none" lIns="90000" rIns="90000" anchor="ctr">
            <a:spAutoFit/>
          </a:bodyPr>
          <a:lstStyle/>
          <a:p>
            <a:pPr fontAlgn="auto">
              <a:spcBef>
                <a:spcPts val="0"/>
              </a:spcBef>
              <a:spcAft>
                <a:spcPts val="0"/>
              </a:spcAft>
              <a:defRPr/>
            </a:pPr>
            <a:r>
              <a:rPr lang="ja-JP" altLang="en-US" sz="3600" dirty="0">
                <a:solidFill>
                  <a:schemeClr val="tx1">
                    <a:lumMod val="85000"/>
                    <a:lumOff val="15000"/>
                  </a:schemeClr>
                </a:solidFill>
                <a:effectLst>
                  <a:glow rad="127000">
                    <a:schemeClr val="bg1"/>
                  </a:glow>
                </a:effectLst>
                <a:latin typeface="+mj-ea"/>
                <a:ea typeface="+mj-ea"/>
              </a:rPr>
              <a:t>患者を感染から守る</a:t>
            </a:r>
          </a:p>
        </p:txBody>
      </p:sp>
      <p:sp>
        <p:nvSpPr>
          <p:cNvPr id="7" name="正方形/長方形 6"/>
          <p:cNvSpPr/>
          <p:nvPr/>
        </p:nvSpPr>
        <p:spPr>
          <a:xfrm>
            <a:off x="2120900" y="1658938"/>
            <a:ext cx="576263" cy="573087"/>
          </a:xfrm>
          <a:prstGeom prst="rect">
            <a:avLst/>
          </a:prstGeom>
          <a:gradFill flip="none" rotWithShape="1">
            <a:gsLst>
              <a:gs pos="0">
                <a:srgbClr val="D5000F">
                  <a:shade val="30000"/>
                  <a:satMod val="115000"/>
                </a:srgbClr>
              </a:gs>
              <a:gs pos="50000">
                <a:srgbClr val="D5000F">
                  <a:shade val="67500"/>
                  <a:satMod val="115000"/>
                </a:srgbClr>
              </a:gs>
              <a:gs pos="100000">
                <a:srgbClr val="D5000F">
                  <a:shade val="100000"/>
                  <a:satMod val="115000"/>
                </a:srgbClr>
              </a:gs>
            </a:gsLst>
            <a:lin ang="13500000" scaled="1"/>
            <a:tileRect/>
          </a:gradFill>
          <a:ln>
            <a:solidFill>
              <a:schemeClr val="bg1">
                <a:lumMod val="65000"/>
              </a:schemeClr>
            </a:solidFill>
          </a:ln>
          <a:effectLst>
            <a:outerShdw blurRad="76200" dist="38100" dir="2700000" algn="tl" rotWithShape="0">
              <a:schemeClr val="tx1">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r>
              <a:rPr lang="ja-JP" altLang="en-US" sz="3200" dirty="0">
                <a:solidFill>
                  <a:srgbClr val="FFFFFF"/>
                </a:solidFill>
                <a:latin typeface="+mj-ea"/>
                <a:ea typeface="+mj-ea"/>
              </a:rPr>
              <a:t>１</a:t>
            </a:r>
          </a:p>
        </p:txBody>
      </p:sp>
      <p:sp>
        <p:nvSpPr>
          <p:cNvPr id="11" name="正方形/長方形 10"/>
          <p:cNvSpPr/>
          <p:nvPr/>
        </p:nvSpPr>
        <p:spPr>
          <a:xfrm>
            <a:off x="2808060" y="2631442"/>
            <a:ext cx="4117131" cy="646331"/>
          </a:xfrm>
          <a:prstGeom prst="rect">
            <a:avLst/>
          </a:prstGeom>
          <a:effectLst/>
        </p:spPr>
        <p:txBody>
          <a:bodyPr wrap="none" lIns="90000" rIns="90000" anchor="ctr">
            <a:spAutoFit/>
          </a:bodyPr>
          <a:lstStyle/>
          <a:p>
            <a:pPr fontAlgn="auto">
              <a:spcBef>
                <a:spcPts val="0"/>
              </a:spcBef>
              <a:spcAft>
                <a:spcPts val="0"/>
              </a:spcAft>
              <a:defRPr/>
            </a:pPr>
            <a:r>
              <a:rPr lang="ja-JP" altLang="en-US" sz="3600" dirty="0">
                <a:solidFill>
                  <a:schemeClr val="tx1">
                    <a:lumMod val="85000"/>
                    <a:lumOff val="15000"/>
                  </a:schemeClr>
                </a:solidFill>
                <a:effectLst>
                  <a:glow rad="127000">
                    <a:schemeClr val="bg1"/>
                  </a:glow>
                </a:effectLst>
                <a:latin typeface="+mj-ea"/>
                <a:ea typeface="+mj-ea"/>
              </a:rPr>
              <a:t>職員を感染から守る</a:t>
            </a:r>
          </a:p>
        </p:txBody>
      </p:sp>
      <p:sp>
        <p:nvSpPr>
          <p:cNvPr id="12" name="正方形/長方形 11"/>
          <p:cNvSpPr/>
          <p:nvPr/>
        </p:nvSpPr>
        <p:spPr>
          <a:xfrm>
            <a:off x="2120900" y="2689225"/>
            <a:ext cx="576263" cy="574675"/>
          </a:xfrm>
          <a:prstGeom prst="rect">
            <a:avLst/>
          </a:prstGeom>
          <a:gradFill flip="none" rotWithShape="1">
            <a:gsLst>
              <a:gs pos="0">
                <a:srgbClr val="D5000F">
                  <a:shade val="30000"/>
                  <a:satMod val="115000"/>
                </a:srgbClr>
              </a:gs>
              <a:gs pos="50000">
                <a:srgbClr val="D5000F">
                  <a:shade val="67500"/>
                  <a:satMod val="115000"/>
                </a:srgbClr>
              </a:gs>
              <a:gs pos="100000">
                <a:srgbClr val="D5000F">
                  <a:shade val="100000"/>
                  <a:satMod val="115000"/>
                </a:srgbClr>
              </a:gs>
            </a:gsLst>
            <a:lin ang="13500000" scaled="1"/>
            <a:tileRect/>
          </a:gradFill>
          <a:ln>
            <a:solidFill>
              <a:schemeClr val="bg1">
                <a:lumMod val="65000"/>
              </a:schemeClr>
            </a:solidFill>
          </a:ln>
          <a:effectLst>
            <a:outerShdw blurRad="76200" dist="38100" dir="2700000" algn="tl" rotWithShape="0">
              <a:schemeClr val="tx1">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r>
              <a:rPr lang="ja-JP" altLang="en-US" sz="3200" b="1" dirty="0">
                <a:solidFill>
                  <a:srgbClr val="FFFFFF"/>
                </a:solidFill>
                <a:latin typeface="+mj-ea"/>
                <a:ea typeface="+mj-ea"/>
              </a:rPr>
              <a:t>２</a:t>
            </a:r>
          </a:p>
        </p:txBody>
      </p:sp>
      <p:sp>
        <p:nvSpPr>
          <p:cNvPr id="13" name="正方形/長方形 12"/>
          <p:cNvSpPr/>
          <p:nvPr/>
        </p:nvSpPr>
        <p:spPr>
          <a:xfrm>
            <a:off x="2808060" y="3662030"/>
            <a:ext cx="4303079" cy="646331"/>
          </a:xfrm>
          <a:prstGeom prst="rect">
            <a:avLst/>
          </a:prstGeom>
          <a:effectLst/>
        </p:spPr>
        <p:txBody>
          <a:bodyPr wrap="none" lIns="90000" rIns="90000" anchor="ctr">
            <a:spAutoFit/>
          </a:bodyPr>
          <a:lstStyle/>
          <a:p>
            <a:pPr fontAlgn="auto">
              <a:spcBef>
                <a:spcPts val="0"/>
              </a:spcBef>
              <a:spcAft>
                <a:spcPts val="0"/>
              </a:spcAft>
              <a:defRPr/>
            </a:pPr>
            <a:r>
              <a:rPr lang="ja-JP" altLang="en-US" sz="3600" dirty="0">
                <a:solidFill>
                  <a:schemeClr val="tx1">
                    <a:lumMod val="85000"/>
                    <a:lumOff val="15000"/>
                  </a:schemeClr>
                </a:solidFill>
                <a:effectLst>
                  <a:glow rad="127000">
                    <a:schemeClr val="bg1"/>
                  </a:glow>
                </a:effectLst>
                <a:latin typeface="+mj-ea"/>
                <a:ea typeface="+mj-ea"/>
              </a:rPr>
              <a:t>医療資源の適正使用</a:t>
            </a:r>
          </a:p>
        </p:txBody>
      </p:sp>
      <p:sp>
        <p:nvSpPr>
          <p:cNvPr id="14" name="正方形/長方形 13"/>
          <p:cNvSpPr/>
          <p:nvPr/>
        </p:nvSpPr>
        <p:spPr>
          <a:xfrm>
            <a:off x="2120900" y="3719513"/>
            <a:ext cx="576263" cy="574675"/>
          </a:xfrm>
          <a:prstGeom prst="rect">
            <a:avLst/>
          </a:prstGeom>
          <a:gradFill flip="none" rotWithShape="1">
            <a:gsLst>
              <a:gs pos="0">
                <a:srgbClr val="D5000F">
                  <a:shade val="30000"/>
                  <a:satMod val="115000"/>
                </a:srgbClr>
              </a:gs>
              <a:gs pos="50000">
                <a:srgbClr val="D5000F">
                  <a:shade val="67500"/>
                  <a:satMod val="115000"/>
                </a:srgbClr>
              </a:gs>
              <a:gs pos="100000">
                <a:srgbClr val="D5000F">
                  <a:shade val="100000"/>
                  <a:satMod val="115000"/>
                </a:srgbClr>
              </a:gs>
            </a:gsLst>
            <a:lin ang="13500000" scaled="1"/>
            <a:tileRect/>
          </a:gradFill>
          <a:ln>
            <a:solidFill>
              <a:schemeClr val="bg1">
                <a:lumMod val="65000"/>
              </a:schemeClr>
            </a:solidFill>
          </a:ln>
          <a:effectLst>
            <a:outerShdw blurRad="76200" dist="38100" dir="2700000" algn="tl" rotWithShape="0">
              <a:schemeClr val="tx1">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r>
              <a:rPr lang="ja-JP" altLang="en-US" sz="3200" b="1" dirty="0">
                <a:solidFill>
                  <a:srgbClr val="FFFFFF"/>
                </a:solidFill>
                <a:latin typeface="+mj-ea"/>
                <a:ea typeface="+mj-ea"/>
              </a:rPr>
              <a:t>３</a:t>
            </a:r>
          </a:p>
        </p:txBody>
      </p:sp>
      <p:sp>
        <p:nvSpPr>
          <p:cNvPr id="15" name="正方形/長方形 14"/>
          <p:cNvSpPr/>
          <p:nvPr/>
        </p:nvSpPr>
        <p:spPr>
          <a:xfrm>
            <a:off x="2808060" y="4692618"/>
            <a:ext cx="3413412" cy="646331"/>
          </a:xfrm>
          <a:prstGeom prst="rect">
            <a:avLst/>
          </a:prstGeom>
          <a:effectLst/>
        </p:spPr>
        <p:txBody>
          <a:bodyPr wrap="none" lIns="90000" rIns="90000" anchor="ctr">
            <a:spAutoFit/>
          </a:bodyPr>
          <a:lstStyle/>
          <a:p>
            <a:pPr fontAlgn="auto">
              <a:spcBef>
                <a:spcPts val="0"/>
              </a:spcBef>
              <a:spcAft>
                <a:spcPts val="0"/>
              </a:spcAft>
              <a:defRPr/>
            </a:pPr>
            <a:r>
              <a:rPr lang="ja-JP" altLang="en-US" sz="3600" dirty="0">
                <a:solidFill>
                  <a:schemeClr val="tx1">
                    <a:lumMod val="85000"/>
                    <a:lumOff val="15000"/>
                  </a:schemeClr>
                </a:solidFill>
                <a:effectLst>
                  <a:glow rad="127000">
                    <a:schemeClr val="bg1"/>
                  </a:glow>
                </a:effectLst>
                <a:latin typeface="+mj-ea"/>
                <a:ea typeface="+mj-ea"/>
              </a:rPr>
              <a:t>医療の質の改善</a:t>
            </a:r>
          </a:p>
        </p:txBody>
      </p:sp>
      <p:sp>
        <p:nvSpPr>
          <p:cNvPr id="16" name="正方形/長方形 15"/>
          <p:cNvSpPr/>
          <p:nvPr/>
        </p:nvSpPr>
        <p:spPr>
          <a:xfrm>
            <a:off x="2120900" y="4749800"/>
            <a:ext cx="576263" cy="574675"/>
          </a:xfrm>
          <a:prstGeom prst="rect">
            <a:avLst/>
          </a:prstGeom>
          <a:gradFill flip="none" rotWithShape="1">
            <a:gsLst>
              <a:gs pos="0">
                <a:srgbClr val="D5000F">
                  <a:shade val="30000"/>
                  <a:satMod val="115000"/>
                </a:srgbClr>
              </a:gs>
              <a:gs pos="50000">
                <a:srgbClr val="D5000F">
                  <a:shade val="67500"/>
                  <a:satMod val="115000"/>
                </a:srgbClr>
              </a:gs>
              <a:gs pos="100000">
                <a:srgbClr val="D5000F">
                  <a:shade val="100000"/>
                  <a:satMod val="115000"/>
                </a:srgbClr>
              </a:gs>
            </a:gsLst>
            <a:lin ang="13500000" scaled="1"/>
            <a:tileRect/>
          </a:gradFill>
          <a:ln>
            <a:solidFill>
              <a:schemeClr val="bg1">
                <a:lumMod val="65000"/>
              </a:schemeClr>
            </a:solidFill>
          </a:ln>
          <a:effectLst>
            <a:outerShdw blurRad="76200" dist="38100" dir="2700000" algn="tl" rotWithShape="0">
              <a:schemeClr val="tx1">
                <a:alpha val="5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90000"/>
              </a:lnSpc>
              <a:spcBef>
                <a:spcPts val="0"/>
              </a:spcBef>
              <a:spcAft>
                <a:spcPts val="0"/>
              </a:spcAft>
              <a:defRPr/>
            </a:pPr>
            <a:r>
              <a:rPr lang="ja-JP" altLang="en-US" sz="3200" b="1" dirty="0">
                <a:solidFill>
                  <a:srgbClr val="FFFFFF"/>
                </a:solidFill>
                <a:latin typeface="+mj-ea"/>
                <a:ea typeface="+mj-ea"/>
              </a:rPr>
              <a:t>４</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09738" y="2282825"/>
            <a:ext cx="5468937" cy="2303463"/>
          </a:xfrm>
          <a:prstGeom prst="rect">
            <a:avLst/>
          </a:prstGeom>
          <a:effectLst>
            <a:outerShdw blurRad="50800" dist="38100" dir="2700000" algn="tl" rotWithShape="0">
              <a:prstClr val="black">
                <a:alpha val="40000"/>
              </a:prstClr>
            </a:outerShdw>
          </a:effectLst>
        </p:spPr>
        <p:txBody>
          <a:bodyPr wrap="none">
            <a:spAutoFit/>
          </a:bodyPr>
          <a:lstStyle/>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沖縄県立中部病院での</a:t>
            </a:r>
          </a:p>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医療関連感染対策の</a:t>
            </a:r>
            <a:br>
              <a:rPr lang="en-US" altLang="ja-JP" sz="4200" dirty="0">
                <a:solidFill>
                  <a:schemeClr val="bg1"/>
                </a:solidFill>
                <a:latin typeface="+mn-lt"/>
                <a:ea typeface="HGP創英角ｺﾞｼｯｸUB" pitchFamily="50" charset="-128"/>
              </a:rPr>
            </a:br>
            <a:r>
              <a:rPr lang="ja-JP" altLang="en-US" sz="4200" dirty="0">
                <a:solidFill>
                  <a:schemeClr val="bg1"/>
                </a:solidFill>
                <a:latin typeface="+mn-lt"/>
                <a:ea typeface="HGP創英角ｺﾞｼｯｸUB" pitchFamily="50" charset="-128"/>
              </a:rPr>
              <a:t>実例</a:t>
            </a:r>
          </a:p>
        </p:txBody>
      </p:sp>
      <p:sp>
        <p:nvSpPr>
          <p:cNvPr id="2" name="スライド番号プレースホルダー 1"/>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55D12063-06BB-43FB-8127-9E228292D0F6}" type="slidenum">
              <a:rPr lang="ja-JP" altLang="en-US">
                <a:solidFill>
                  <a:srgbClr val="898989"/>
                </a:solidFill>
              </a:rPr>
              <a:pPr eaLnBrk="1" hangingPunct="1"/>
              <a:t>40</a:t>
            </a:fld>
            <a:endParaRPr lang="en-US" altLang="ja-JP">
              <a:solidFill>
                <a:srgbClr val="898989"/>
              </a:solidFill>
            </a:endParaRPr>
          </a:p>
        </p:txBody>
      </p:sp>
      <p:pic>
        <p:nvPicPr>
          <p:cNvPr id="3" name="図 2"/>
          <p:cNvPicPr>
            <a:picLocks noChangeAspect="1"/>
          </p:cNvPicPr>
          <p:nvPr/>
        </p:nvPicPr>
        <p:blipFill rotWithShape="1">
          <a:blip r:embed="rId3" cstate="print"/>
          <a:srcRect b="271"/>
          <a:stretch/>
        </p:blipFill>
        <p:spPr>
          <a:xfrm>
            <a:off x="4740275" y="3338513"/>
            <a:ext cx="4079875" cy="3519487"/>
          </a:xfrm>
          <a:prstGeom prst="rect">
            <a:avLst/>
          </a:prstGeom>
          <a:effectLst>
            <a:outerShdw blurRad="50800" dist="88900" dir="2100000" algn="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角丸四角形 2"/>
          <p:cNvSpPr/>
          <p:nvPr/>
        </p:nvSpPr>
        <p:spPr>
          <a:xfrm>
            <a:off x="298593" y="979056"/>
            <a:ext cx="8519106" cy="785090"/>
          </a:xfrm>
          <a:prstGeom prst="roundRect">
            <a:avLst>
              <a:gd name="adj" fmla="val 19771"/>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6325" name="Rectangle 2"/>
          <p:cNvSpPr>
            <a:spLocks noGrp="1" noChangeArrowheads="1"/>
          </p:cNvSpPr>
          <p:nvPr>
            <p:ph type="title"/>
          </p:nvPr>
        </p:nvSpPr>
        <p:spPr/>
        <p:txBody>
          <a:bodyPr/>
          <a:lstStyle/>
          <a:p>
            <a:pPr eaLnBrk="1" hangingPunct="1"/>
            <a:r>
              <a:rPr lang="ja-JP" altLang="en-US"/>
              <a:t>医療関連感染対策における改善の戦略</a:t>
            </a:r>
          </a:p>
        </p:txBody>
      </p:sp>
      <p:sp>
        <p:nvSpPr>
          <p:cNvPr id="70675"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01CAC149-149B-4DB4-9B00-4F4DF4CF7ADA}" type="slidenum">
              <a:rPr lang="ja-JP" altLang="en-US"/>
              <a:pPr eaLnBrk="1" hangingPunct="1"/>
              <a:t>41</a:t>
            </a:fld>
            <a:endParaRPr lang="en-US" altLang="ja-JP"/>
          </a:p>
        </p:txBody>
      </p:sp>
      <p:sp>
        <p:nvSpPr>
          <p:cNvPr id="56327" name="正方形/長方形 1"/>
          <p:cNvSpPr>
            <a:spLocks noChangeArrowheads="1"/>
          </p:cNvSpPr>
          <p:nvPr/>
        </p:nvSpPr>
        <p:spPr bwMode="auto">
          <a:xfrm>
            <a:off x="457200" y="1006475"/>
            <a:ext cx="82296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000" dirty="0">
                <a:latin typeface="HGP創英角ｺﾞｼｯｸUB" panose="020B0900000000000000" pitchFamily="50" charset="-128"/>
                <a:ea typeface="HGP創英角ｺﾞｼｯｸUB" panose="020B0900000000000000" pitchFamily="50" charset="-128"/>
              </a:rPr>
              <a:t>医療関連感染対策を効果的に行うため，沖縄県立中部病院では，</a:t>
            </a:r>
          </a:p>
          <a:p>
            <a:pPr algn="ctr" eaLnBrk="1" hangingPunct="1"/>
            <a:r>
              <a:rPr lang="ja-JP" altLang="en-US" sz="2000" dirty="0">
                <a:latin typeface="HGP創英角ｺﾞｼｯｸUB" panose="020B0900000000000000" pitchFamily="50" charset="-128"/>
                <a:ea typeface="HGP創英角ｺﾞｼｯｸUB" panose="020B0900000000000000" pitchFamily="50" charset="-128"/>
              </a:rPr>
              <a:t>医療関連感染対策の</a:t>
            </a:r>
            <a:r>
              <a:rPr lang="en-US" altLang="ja-JP" sz="2000" dirty="0">
                <a:latin typeface="HGP創英角ｺﾞｼｯｸUB" panose="020B0900000000000000" pitchFamily="50" charset="-128"/>
                <a:ea typeface="HGP創英角ｺﾞｼｯｸUB" panose="020B0900000000000000" pitchFamily="50" charset="-128"/>
              </a:rPr>
              <a:t>PDCA</a:t>
            </a:r>
            <a:r>
              <a:rPr lang="ja-JP" altLang="en-US" sz="2000" dirty="0">
                <a:latin typeface="HGP創英角ｺﾞｼｯｸUB" panose="020B0900000000000000" pitchFamily="50" charset="-128"/>
                <a:ea typeface="HGP創英角ｺﾞｼｯｸUB" panose="020B0900000000000000" pitchFamily="50" charset="-128"/>
              </a:rPr>
              <a:t>サイクルを徹底しています。</a:t>
            </a:r>
          </a:p>
        </p:txBody>
      </p:sp>
      <p:sp>
        <p:nvSpPr>
          <p:cNvPr id="23" name="正方形/長方形 13"/>
          <p:cNvSpPr>
            <a:spLocks noChangeArrowheads="1"/>
          </p:cNvSpPr>
          <p:nvPr/>
        </p:nvSpPr>
        <p:spPr bwMode="auto">
          <a:xfrm>
            <a:off x="6729413" y="6262688"/>
            <a:ext cx="2022475" cy="461962"/>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latin typeface="+mn-lt"/>
                <a:ea typeface="+mn-ea"/>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椎木 創一 先生</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a:t>
            </a:r>
            <a:r>
              <a:rPr lang="ja-JP" altLang="en-US" sz="1000" b="1" dirty="0">
                <a:solidFill>
                  <a:schemeClr val="tx1">
                    <a:lumMod val="85000"/>
                    <a:lumOff val="15000"/>
                  </a:schemeClr>
                </a:solidFill>
                <a:latin typeface="+mn-lt"/>
                <a:ea typeface="+mn-ea"/>
              </a:rPr>
              <a:t>故</a:t>
            </a:r>
            <a:r>
              <a:rPr lang="zh-TW" altLang="en-US" sz="1000" b="1" dirty="0">
                <a:solidFill>
                  <a:schemeClr val="tx1">
                    <a:lumMod val="85000"/>
                    <a:lumOff val="15000"/>
                  </a:schemeClr>
                </a:solidFill>
                <a:latin typeface="+mn-lt"/>
                <a:ea typeface="+mn-ea"/>
              </a:rPr>
              <a:t>　遠藤 和郎 先生</a:t>
            </a:r>
          </a:p>
        </p:txBody>
      </p:sp>
      <p:grpSp>
        <p:nvGrpSpPr>
          <p:cNvPr id="2" name="グループ化 18"/>
          <p:cNvGrpSpPr>
            <a:grpSpLocks/>
          </p:cNvGrpSpPr>
          <p:nvPr/>
        </p:nvGrpSpPr>
        <p:grpSpPr bwMode="auto">
          <a:xfrm>
            <a:off x="2424113" y="1892300"/>
            <a:ext cx="4268787" cy="4268788"/>
            <a:chOff x="2423902" y="1892387"/>
            <a:chExt cx="4268488" cy="4268488"/>
          </a:xfrm>
        </p:grpSpPr>
        <p:sp>
          <p:nvSpPr>
            <p:cNvPr id="25" name="円/楕円 24"/>
            <p:cNvSpPr/>
            <p:nvPr/>
          </p:nvSpPr>
          <p:spPr>
            <a:xfrm>
              <a:off x="2423902" y="1892387"/>
              <a:ext cx="4268488" cy="4268488"/>
            </a:xfrm>
            <a:prstGeom prst="ellipse">
              <a:avLst/>
            </a:prstGeom>
            <a:solidFill>
              <a:srgbClr val="4F81BD"/>
            </a:solidFill>
            <a:scene3d>
              <a:camera prst="perspectiveRelaxedModerately">
                <a:rot lat="18590636" lon="0" rev="0"/>
              </a:camera>
              <a:lightRig rig="threePt" dir="t"/>
            </a:scene3d>
            <a:sp3d extrusionH="381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nvGrpSpPr>
            <p:cNvPr id="3" name="グループ化 10"/>
            <p:cNvGrpSpPr/>
            <p:nvPr/>
          </p:nvGrpSpPr>
          <p:grpSpPr>
            <a:xfrm>
              <a:off x="2423902" y="1892387"/>
              <a:ext cx="4268488" cy="4268488"/>
              <a:chOff x="6170912" y="1892387"/>
              <a:chExt cx="4268488" cy="4268488"/>
            </a:xfrm>
            <a:effectLst>
              <a:outerShdw blurRad="50800" dist="38100" dir="2700000" algn="tl" rotWithShape="0">
                <a:prstClr val="black">
                  <a:alpha val="40000"/>
                </a:prstClr>
              </a:outerShdw>
            </a:effectLst>
            <a:scene3d>
              <a:camera prst="perspectiveRelaxedModerately">
                <a:rot lat="18590636" lon="0" rev="0"/>
              </a:camera>
              <a:lightRig rig="threePt" dir="t"/>
            </a:scene3d>
          </p:grpSpPr>
          <p:cxnSp>
            <p:nvCxnSpPr>
              <p:cNvPr id="6" name="直線コネクタ 5"/>
              <p:cNvCxnSpPr/>
              <p:nvPr/>
            </p:nvCxnSpPr>
            <p:spPr>
              <a:xfrm>
                <a:off x="6170912" y="4026631"/>
                <a:ext cx="426848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8305156" y="1892387"/>
                <a:ext cx="0" cy="4268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円弧 35"/>
            <p:cNvSpPr/>
            <p:nvPr/>
          </p:nvSpPr>
          <p:spPr>
            <a:xfrm>
              <a:off x="3120792" y="2400300"/>
              <a:ext cx="2935348" cy="2935348"/>
            </a:xfrm>
            <a:prstGeom prst="arc">
              <a:avLst>
                <a:gd name="adj1" fmla="val 3990312"/>
                <a:gd name="adj2" fmla="val 7125140"/>
              </a:avLst>
            </a:prstGeom>
            <a:ln w="76200">
              <a:solidFill>
                <a:schemeClr val="bg1"/>
              </a:solidFill>
              <a:headEnd type="none" w="med" len="med"/>
              <a:tailEnd type="triangle" w="med" len="med"/>
            </a:ln>
            <a:scene3d>
              <a:camera prst="perspectiveRelaxedModerately">
                <a:rot lat="18890638" lon="0" rev="0"/>
              </a:camera>
              <a:lightRig rig="threePt" dir="t"/>
            </a:scene3d>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grpSp>
          <p:nvGrpSpPr>
            <p:cNvPr id="56338" name="グループ化 16"/>
            <p:cNvGrpSpPr>
              <a:grpSpLocks/>
            </p:cNvGrpSpPr>
            <p:nvPr/>
          </p:nvGrpSpPr>
          <p:grpSpPr bwMode="auto">
            <a:xfrm>
              <a:off x="2648506" y="2558957"/>
              <a:ext cx="3764484" cy="3290187"/>
              <a:chOff x="2433116" y="2558957"/>
              <a:chExt cx="3764484" cy="3290187"/>
            </a:xfrm>
          </p:grpSpPr>
          <p:sp>
            <p:nvSpPr>
              <p:cNvPr id="64517" name="Text Box 3079"/>
              <p:cNvSpPr txBox="1">
                <a:spLocks noChangeArrowheads="1"/>
              </p:cNvSpPr>
              <p:nvPr/>
            </p:nvSpPr>
            <p:spPr bwMode="auto">
              <a:xfrm>
                <a:off x="4486472" y="3179254"/>
                <a:ext cx="1430200" cy="584775"/>
              </a:xfrm>
              <a:prstGeom prst="rect">
                <a:avLst/>
              </a:prstGeom>
              <a:noFill/>
              <a:ln w="9525">
                <a:noFill/>
                <a:miter lim="800000"/>
                <a:headEnd/>
                <a:tailEnd/>
              </a:ln>
            </p:spPr>
            <p:txBody>
              <a:bodyPr wrap="none">
                <a:spAutoFit/>
                <a:scene3d>
                  <a:camera prst="perspectiveRelaxedModerately"/>
                  <a:lightRig rig="threePt" dir="t"/>
                </a:scene3d>
              </a:bodyPr>
              <a:lstStyle/>
              <a:p>
                <a:pPr defTabSz="457200">
                  <a:defRPr/>
                </a:pPr>
                <a:r>
                  <a:rPr lang="en-US" altLang="ja-JP" sz="3200" b="1" dirty="0">
                    <a:effectLst>
                      <a:glow rad="127000">
                        <a:schemeClr val="bg1"/>
                      </a:glow>
                    </a:effectLst>
                    <a:latin typeface="Calibri" pitchFamily="34" charset="0"/>
                    <a:ea typeface="Osaka"/>
                    <a:cs typeface="Osaka"/>
                  </a:rPr>
                  <a:t>① Plan</a:t>
                </a:r>
              </a:p>
            </p:txBody>
          </p:sp>
          <p:sp>
            <p:nvSpPr>
              <p:cNvPr id="64518" name="Text Box 3080"/>
              <p:cNvSpPr txBox="1">
                <a:spLocks noChangeArrowheads="1"/>
              </p:cNvSpPr>
              <p:nvPr/>
            </p:nvSpPr>
            <p:spPr bwMode="auto">
              <a:xfrm>
                <a:off x="4558146" y="4474151"/>
                <a:ext cx="1157689" cy="584775"/>
              </a:xfrm>
              <a:prstGeom prst="rect">
                <a:avLst/>
              </a:prstGeom>
              <a:noFill/>
              <a:ln w="9525">
                <a:noFill/>
                <a:miter lim="800000"/>
                <a:headEnd/>
                <a:tailEnd/>
              </a:ln>
            </p:spPr>
            <p:txBody>
              <a:bodyPr wrap="none">
                <a:spAutoFit/>
                <a:scene3d>
                  <a:camera prst="perspectiveRelaxedModerately"/>
                  <a:lightRig rig="threePt" dir="t"/>
                </a:scene3d>
              </a:bodyPr>
              <a:lstStyle/>
              <a:p>
                <a:pPr defTabSz="457200">
                  <a:defRPr/>
                </a:pPr>
                <a:r>
                  <a:rPr lang="en-US" altLang="ja-JP" sz="3200" b="1">
                    <a:effectLst>
                      <a:glow rad="127000">
                        <a:schemeClr val="bg1"/>
                      </a:glow>
                    </a:effectLst>
                    <a:latin typeface="Calibri" pitchFamily="34" charset="0"/>
                    <a:ea typeface="Osaka"/>
                    <a:cs typeface="Osaka"/>
                  </a:rPr>
                  <a:t>② Do</a:t>
                </a:r>
              </a:p>
            </p:txBody>
          </p:sp>
          <p:sp>
            <p:nvSpPr>
              <p:cNvPr id="64519" name="Text Box 3081"/>
              <p:cNvSpPr txBox="1">
                <a:spLocks noChangeArrowheads="1"/>
              </p:cNvSpPr>
              <p:nvPr/>
            </p:nvSpPr>
            <p:spPr bwMode="auto">
              <a:xfrm>
                <a:off x="2543827" y="4474151"/>
                <a:ext cx="1686680" cy="584775"/>
              </a:xfrm>
              <a:prstGeom prst="rect">
                <a:avLst/>
              </a:prstGeom>
              <a:noFill/>
              <a:ln w="9525">
                <a:noFill/>
                <a:miter lim="800000"/>
                <a:headEnd/>
                <a:tailEnd/>
              </a:ln>
            </p:spPr>
            <p:txBody>
              <a:bodyPr wrap="none">
                <a:spAutoFit/>
                <a:scene3d>
                  <a:camera prst="perspectiveRelaxedModerately"/>
                  <a:lightRig rig="threePt" dir="t"/>
                </a:scene3d>
              </a:bodyPr>
              <a:lstStyle/>
              <a:p>
                <a:pPr defTabSz="457200">
                  <a:defRPr/>
                </a:pPr>
                <a:r>
                  <a:rPr lang="en-US" altLang="ja-JP" sz="3200" b="1" dirty="0">
                    <a:effectLst>
                      <a:glow rad="127000">
                        <a:schemeClr val="bg1"/>
                      </a:glow>
                    </a:effectLst>
                    <a:latin typeface="Calibri" pitchFamily="34" charset="0"/>
                    <a:ea typeface="Osaka"/>
                    <a:cs typeface="Osaka"/>
                  </a:rPr>
                  <a:t>③ Check</a:t>
                </a:r>
              </a:p>
            </p:txBody>
          </p:sp>
          <p:sp>
            <p:nvSpPr>
              <p:cNvPr id="64520" name="Text Box 3082"/>
              <p:cNvSpPr txBox="1">
                <a:spLocks noChangeArrowheads="1"/>
              </p:cNvSpPr>
              <p:nvPr/>
            </p:nvSpPr>
            <p:spPr bwMode="auto">
              <a:xfrm>
                <a:off x="2543827" y="3179254"/>
                <a:ext cx="1794081" cy="584775"/>
              </a:xfrm>
              <a:prstGeom prst="rect">
                <a:avLst/>
              </a:prstGeom>
              <a:noFill/>
              <a:ln w="9525">
                <a:noFill/>
                <a:miter lim="800000"/>
                <a:headEnd/>
                <a:tailEnd/>
              </a:ln>
            </p:spPr>
            <p:txBody>
              <a:bodyPr wrap="none">
                <a:spAutoFit/>
                <a:scene3d>
                  <a:camera prst="perspectiveRelaxedModerately"/>
                  <a:lightRig rig="threePt" dir="t"/>
                </a:scene3d>
              </a:bodyPr>
              <a:lstStyle/>
              <a:p>
                <a:pPr defTabSz="457200">
                  <a:defRPr/>
                </a:pPr>
                <a:r>
                  <a:rPr lang="en-US" altLang="ja-JP" sz="3200" b="1" dirty="0">
                    <a:effectLst>
                      <a:glow rad="127000">
                        <a:schemeClr val="bg1"/>
                      </a:glow>
                    </a:effectLst>
                    <a:latin typeface="Calibri" pitchFamily="34" charset="0"/>
                    <a:ea typeface="Osaka"/>
                    <a:cs typeface="Osaka"/>
                  </a:rPr>
                  <a:t>④ Action</a:t>
                </a:r>
              </a:p>
            </p:txBody>
          </p:sp>
          <p:sp>
            <p:nvSpPr>
              <p:cNvPr id="14" name="円弧 13"/>
              <p:cNvSpPr/>
              <p:nvPr/>
            </p:nvSpPr>
            <p:spPr>
              <a:xfrm>
                <a:off x="3262252" y="2558957"/>
                <a:ext cx="2935348" cy="2935348"/>
              </a:xfrm>
              <a:prstGeom prst="arc">
                <a:avLst>
                  <a:gd name="adj1" fmla="val 20134151"/>
                  <a:gd name="adj2" fmla="val 1672423"/>
                </a:avLst>
              </a:prstGeom>
              <a:ln w="76200">
                <a:solidFill>
                  <a:schemeClr val="bg1"/>
                </a:solidFill>
                <a:headEnd type="none" w="med" len="med"/>
                <a:tailEnd type="triangle" w="med" len="med"/>
              </a:ln>
              <a:scene3d>
                <a:camera prst="perspectiveRelaxedModerately">
                  <a:rot lat="18890638" lon="0" rev="0"/>
                </a:camera>
                <a:lightRig rig="threePt" dir="t"/>
              </a:scene3d>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37" name="円弧 36"/>
              <p:cNvSpPr/>
              <p:nvPr/>
            </p:nvSpPr>
            <p:spPr>
              <a:xfrm>
                <a:off x="2433116" y="2723057"/>
                <a:ext cx="2935348" cy="2935348"/>
              </a:xfrm>
              <a:prstGeom prst="arc">
                <a:avLst>
                  <a:gd name="adj1" fmla="val 9592190"/>
                  <a:gd name="adj2" fmla="val 12350615"/>
                </a:avLst>
              </a:prstGeom>
              <a:ln w="76200">
                <a:solidFill>
                  <a:schemeClr val="bg1"/>
                </a:solidFill>
                <a:headEnd type="none" w="med" len="med"/>
                <a:tailEnd type="triangle" w="med" len="med"/>
              </a:ln>
              <a:scene3d>
                <a:camera prst="perspectiveRelaxedModerately">
                  <a:rot lat="18890638" lon="0" rev="0"/>
                </a:camera>
                <a:lightRig rig="threePt" dir="t"/>
              </a:scene3d>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sp>
            <p:nvSpPr>
              <p:cNvPr id="38" name="円弧 37"/>
              <p:cNvSpPr/>
              <p:nvPr/>
            </p:nvSpPr>
            <p:spPr>
              <a:xfrm>
                <a:off x="2870234" y="2913796"/>
                <a:ext cx="2935348" cy="2935348"/>
              </a:xfrm>
              <a:prstGeom prst="arc">
                <a:avLst>
                  <a:gd name="adj1" fmla="val 14909660"/>
                  <a:gd name="adj2" fmla="val 17593499"/>
                </a:avLst>
              </a:prstGeom>
              <a:ln w="76200">
                <a:solidFill>
                  <a:schemeClr val="bg1"/>
                </a:solidFill>
                <a:headEnd type="none" w="med" len="med"/>
                <a:tailEnd type="triangle" w="med" len="med"/>
              </a:ln>
              <a:scene3d>
                <a:camera prst="perspectiveRelaxedModerately">
                  <a:rot lat="18890638" lon="0" rev="0"/>
                </a:camera>
                <a:lightRig rig="threePt" dir="t"/>
              </a:scene3d>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p>
            </p:txBody>
          </p:sp>
        </p:grpSp>
      </p:grpSp>
      <p:sp>
        <p:nvSpPr>
          <p:cNvPr id="16" name="正方形/長方形 15"/>
          <p:cNvSpPr/>
          <p:nvPr/>
        </p:nvSpPr>
        <p:spPr>
          <a:xfrm>
            <a:off x="2089150" y="1892300"/>
            <a:ext cx="4965700" cy="461963"/>
          </a:xfrm>
          <a:prstGeom prst="rect">
            <a:avLst/>
          </a:prstGeom>
        </p:spPr>
        <p:txBody>
          <a:bodyPr wrap="none">
            <a:spAutoFit/>
          </a:bodyPr>
          <a:lstStyle/>
          <a:p>
            <a:pPr algn="ctr">
              <a:defRPr/>
            </a:pPr>
            <a:r>
              <a:rPr lang="ja-JP" altLang="en-US" sz="2400" b="1" dirty="0">
                <a:solidFill>
                  <a:srgbClr val="1D5CB9"/>
                </a:solidFill>
                <a:latin typeface="+mn-ea"/>
                <a:ea typeface="+mn-ea"/>
              </a:rPr>
              <a:t>医療関連感染対策の</a:t>
            </a:r>
            <a:r>
              <a:rPr lang="en-US" altLang="ja-JP" sz="2400" b="1" dirty="0">
                <a:solidFill>
                  <a:srgbClr val="1D5CB9"/>
                </a:solidFill>
                <a:latin typeface="+mn-lt"/>
                <a:ea typeface="+mn-ea"/>
              </a:rPr>
              <a:t>PDCA</a:t>
            </a:r>
            <a:r>
              <a:rPr lang="ja-JP" altLang="en-US" sz="2400" b="1" dirty="0">
                <a:solidFill>
                  <a:srgbClr val="1D5CB9"/>
                </a:solidFill>
                <a:latin typeface="+mn-ea"/>
                <a:ea typeface="+mn-ea"/>
              </a:rPr>
              <a:t>サイクル</a:t>
            </a:r>
          </a:p>
        </p:txBody>
      </p:sp>
      <p:sp>
        <p:nvSpPr>
          <p:cNvPr id="64521" name="AutoShape 3083"/>
          <p:cNvSpPr>
            <a:spLocks noChangeArrowheads="1"/>
          </p:cNvSpPr>
          <p:nvPr/>
        </p:nvSpPr>
        <p:spPr bwMode="auto">
          <a:xfrm>
            <a:off x="6400800" y="2400300"/>
            <a:ext cx="2286000" cy="800100"/>
          </a:xfrm>
          <a:prstGeom prst="wedgeRoundRectCallout">
            <a:avLst>
              <a:gd name="adj1" fmla="val -57299"/>
              <a:gd name="adj2" fmla="val 92017"/>
              <a:gd name="adj3" fmla="val 16667"/>
            </a:avLst>
          </a:prstGeom>
          <a:solidFill>
            <a:srgbClr val="BDECFF"/>
          </a:solidFill>
          <a:ln w="28575">
            <a:solidFill>
              <a:srgbClr val="144182"/>
            </a:solidFill>
            <a:miter lim="800000"/>
            <a:headEnd/>
            <a:tailEnd/>
          </a:ln>
        </p:spPr>
        <p:txBody>
          <a:bodyPr wrap="none" anchor="ctr"/>
          <a:lstStyle/>
          <a:p>
            <a:pPr algn="ctr" defTabSz="457200">
              <a:lnSpc>
                <a:spcPct val="90000"/>
              </a:lnSpc>
              <a:defRPr/>
            </a:pPr>
            <a:r>
              <a:rPr lang="ja-JP" altLang="en-US" sz="2000" dirty="0">
                <a:solidFill>
                  <a:srgbClr val="144182"/>
                </a:solidFill>
                <a:latin typeface="+mj-ea"/>
                <a:ea typeface="+mj-ea"/>
              </a:rPr>
              <a:t>マニュアル・</a:t>
            </a:r>
          </a:p>
          <a:p>
            <a:pPr algn="ctr" defTabSz="457200">
              <a:lnSpc>
                <a:spcPct val="90000"/>
              </a:lnSpc>
              <a:defRPr/>
            </a:pPr>
            <a:r>
              <a:rPr lang="ja-JP" altLang="en-US" sz="2000" dirty="0">
                <a:solidFill>
                  <a:srgbClr val="144182"/>
                </a:solidFill>
                <a:latin typeface="+mj-ea"/>
                <a:ea typeface="+mj-ea"/>
              </a:rPr>
              <a:t>ガイドラインなど</a:t>
            </a:r>
          </a:p>
        </p:txBody>
      </p:sp>
      <p:sp>
        <p:nvSpPr>
          <p:cNvPr id="39" name="AutoShape 3083"/>
          <p:cNvSpPr>
            <a:spLocks noChangeArrowheads="1"/>
          </p:cNvSpPr>
          <p:nvPr/>
        </p:nvSpPr>
        <p:spPr bwMode="auto">
          <a:xfrm>
            <a:off x="463550" y="2400300"/>
            <a:ext cx="2286000" cy="800100"/>
          </a:xfrm>
          <a:prstGeom prst="wedgeRoundRectCallout">
            <a:avLst>
              <a:gd name="adj1" fmla="val 51463"/>
              <a:gd name="adj2" fmla="val 103800"/>
              <a:gd name="adj3" fmla="val 16667"/>
            </a:avLst>
          </a:prstGeom>
          <a:solidFill>
            <a:srgbClr val="BDECFF"/>
          </a:solidFill>
          <a:ln w="28575">
            <a:solidFill>
              <a:srgbClr val="144182"/>
            </a:solidFill>
            <a:miter lim="800000"/>
            <a:headEnd/>
            <a:tailEnd/>
          </a:ln>
        </p:spPr>
        <p:txBody>
          <a:bodyPr wrap="none" anchor="ctr"/>
          <a:lstStyle/>
          <a:p>
            <a:pPr algn="ctr" defTabSz="457200">
              <a:defRPr/>
            </a:pPr>
            <a:r>
              <a:rPr lang="ja-JP" altLang="en-US" sz="2000" dirty="0">
                <a:solidFill>
                  <a:srgbClr val="144182"/>
                </a:solidFill>
                <a:latin typeface="+mj-ea"/>
                <a:ea typeface="+mj-ea"/>
              </a:rPr>
              <a:t>介入など</a:t>
            </a:r>
          </a:p>
        </p:txBody>
      </p:sp>
      <p:sp>
        <p:nvSpPr>
          <p:cNvPr id="40" name="AutoShape 3083"/>
          <p:cNvSpPr>
            <a:spLocks noChangeArrowheads="1"/>
          </p:cNvSpPr>
          <p:nvPr/>
        </p:nvSpPr>
        <p:spPr bwMode="auto">
          <a:xfrm>
            <a:off x="547688" y="5408613"/>
            <a:ext cx="2286000" cy="800100"/>
          </a:xfrm>
          <a:prstGeom prst="wedgeRoundRectCallout">
            <a:avLst>
              <a:gd name="adj1" fmla="val 65483"/>
              <a:gd name="adj2" fmla="val -97674"/>
              <a:gd name="adj3" fmla="val 16667"/>
            </a:avLst>
          </a:prstGeom>
          <a:solidFill>
            <a:srgbClr val="BDECFF"/>
          </a:solidFill>
          <a:ln w="28575">
            <a:solidFill>
              <a:srgbClr val="144182"/>
            </a:solidFill>
            <a:miter lim="800000"/>
            <a:headEnd/>
            <a:tailEnd/>
          </a:ln>
        </p:spPr>
        <p:txBody>
          <a:bodyPr wrap="none" anchor="ctr"/>
          <a:lstStyle/>
          <a:p>
            <a:pPr algn="ctr" defTabSz="457200">
              <a:defRPr/>
            </a:pPr>
            <a:r>
              <a:rPr lang="ja-JP" altLang="en-US" sz="2000" dirty="0">
                <a:solidFill>
                  <a:srgbClr val="144182"/>
                </a:solidFill>
                <a:latin typeface="+mj-ea"/>
                <a:ea typeface="+mj-ea"/>
              </a:rPr>
              <a:t>サーベイランスなど</a:t>
            </a:r>
          </a:p>
        </p:txBody>
      </p:sp>
      <p:sp>
        <p:nvSpPr>
          <p:cNvPr id="41" name="AutoShape 3083"/>
          <p:cNvSpPr>
            <a:spLocks noChangeArrowheads="1"/>
          </p:cNvSpPr>
          <p:nvPr/>
        </p:nvSpPr>
        <p:spPr bwMode="auto">
          <a:xfrm>
            <a:off x="6400800" y="5335588"/>
            <a:ext cx="2286000" cy="800100"/>
          </a:xfrm>
          <a:prstGeom prst="wedgeRoundRectCallout">
            <a:avLst>
              <a:gd name="adj1" fmla="val -67520"/>
              <a:gd name="adj2" fmla="val -89426"/>
              <a:gd name="adj3" fmla="val 16667"/>
            </a:avLst>
          </a:prstGeom>
          <a:solidFill>
            <a:srgbClr val="BDECFF"/>
          </a:solidFill>
          <a:ln w="28575">
            <a:solidFill>
              <a:srgbClr val="144182"/>
            </a:solidFill>
            <a:miter lim="800000"/>
            <a:headEnd/>
            <a:tailEnd/>
          </a:ln>
        </p:spPr>
        <p:txBody>
          <a:bodyPr wrap="none" anchor="ctr"/>
          <a:lstStyle/>
          <a:p>
            <a:pPr algn="ctr" defTabSz="457200">
              <a:defRPr/>
            </a:pPr>
            <a:r>
              <a:rPr lang="ja-JP" altLang="en-US" sz="2000" dirty="0">
                <a:solidFill>
                  <a:srgbClr val="144182"/>
                </a:solidFill>
                <a:latin typeface="+mj-ea"/>
                <a:ea typeface="+mj-ea"/>
              </a:rPr>
              <a:t>実践・教育など</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9"/>
          <p:cNvSpPr>
            <a:spLocks noChangeArrowheads="1"/>
          </p:cNvSpPr>
          <p:nvPr/>
        </p:nvSpPr>
        <p:spPr bwMode="auto">
          <a:xfrm>
            <a:off x="298593" y="4520044"/>
            <a:ext cx="8519104" cy="1631373"/>
          </a:xfrm>
          <a:prstGeom prst="roundRect">
            <a:avLst>
              <a:gd name="adj" fmla="val 8308"/>
            </a:avLst>
          </a:prstGeom>
          <a:noFill/>
          <a:ln w="19050">
            <a:solidFill>
              <a:srgbClr val="71A2E9"/>
            </a:solidFill>
            <a:round/>
            <a:headEnd/>
            <a:tailEnd/>
          </a:ln>
          <a:effectLst>
            <a:glow rad="38100">
              <a:srgbClr val="71A2E9"/>
            </a:glow>
          </a:effectLst>
        </p:spPr>
        <p:txBody>
          <a:bodyPr lIns="90000" tIns="46800" rIns="90000" bIns="46800" anchor="ctr"/>
          <a:lstStyle/>
          <a:p>
            <a:pPr algn="ctr">
              <a:defRPr/>
            </a:pPr>
            <a:endParaRPr lang="ja-JP" altLang="ja-JP">
              <a:latin typeface="Arial" charset="0"/>
              <a:ea typeface="ＭＳ Ｐゴシック" charset="-128"/>
            </a:endParaRPr>
          </a:p>
        </p:txBody>
      </p:sp>
      <p:sp>
        <p:nvSpPr>
          <p:cNvPr id="57349" name="Rectangle 2"/>
          <p:cNvSpPr>
            <a:spLocks noGrp="1" noChangeArrowheads="1"/>
          </p:cNvSpPr>
          <p:nvPr>
            <p:ph type="title"/>
          </p:nvPr>
        </p:nvSpPr>
        <p:spPr/>
        <p:txBody>
          <a:bodyPr/>
          <a:lstStyle/>
          <a:p>
            <a:pPr eaLnBrk="1" hangingPunct="1"/>
            <a:r>
              <a:rPr lang="en-US" altLang="ja-JP"/>
              <a:t>①</a:t>
            </a:r>
            <a:r>
              <a:rPr lang="ja-JP" altLang="en-US"/>
              <a:t>Ｐｌａｎ：マニュアル・ガイドラインなど</a:t>
            </a:r>
          </a:p>
        </p:txBody>
      </p:sp>
      <p:sp>
        <p:nvSpPr>
          <p:cNvPr id="57353" name="Text Box 24"/>
          <p:cNvSpPr txBox="1">
            <a:spLocks noChangeArrowheads="1"/>
          </p:cNvSpPr>
          <p:nvPr/>
        </p:nvSpPr>
        <p:spPr bwMode="auto">
          <a:xfrm>
            <a:off x="750888" y="4800600"/>
            <a:ext cx="3384550" cy="1201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buFont typeface="Symbol" panose="05050102010706020507" pitchFamily="18" charset="2"/>
              <a:buChar char="·"/>
            </a:pPr>
            <a:r>
              <a:rPr lang="ja-JP" altLang="en-US" b="1" dirty="0"/>
              <a:t>わかりやすさが最重要</a:t>
            </a:r>
          </a:p>
          <a:p>
            <a:pPr eaLnBrk="1" hangingPunct="1">
              <a:buFont typeface="Symbol" panose="05050102010706020507" pitchFamily="18" charset="2"/>
              <a:buChar char="·"/>
            </a:pPr>
            <a:r>
              <a:rPr lang="ja-JP" altLang="en-US" b="1" dirty="0"/>
              <a:t>気軽に作り，頻繁に改訂する</a:t>
            </a:r>
          </a:p>
          <a:p>
            <a:pPr eaLnBrk="1" hangingPunct="1">
              <a:buFont typeface="Symbol" panose="05050102010706020507" pitchFamily="18" charset="2"/>
              <a:buChar char="·"/>
            </a:pPr>
            <a:r>
              <a:rPr lang="ja-JP" altLang="en-US" b="1" dirty="0"/>
              <a:t>繰り返し使う書類は袋に入れる</a:t>
            </a:r>
          </a:p>
          <a:p>
            <a:pPr eaLnBrk="1" hangingPunct="1">
              <a:buFont typeface="Symbol" panose="05050102010706020507" pitchFamily="18" charset="2"/>
              <a:buChar char="·"/>
            </a:pPr>
            <a:r>
              <a:rPr lang="ja-JP" altLang="en-US" b="1" dirty="0"/>
              <a:t>作成日，改訂日を入れる</a:t>
            </a:r>
          </a:p>
        </p:txBody>
      </p:sp>
      <p:sp>
        <p:nvSpPr>
          <p:cNvPr id="57354" name="Text Box 25"/>
          <p:cNvSpPr txBox="1">
            <a:spLocks noChangeArrowheads="1"/>
          </p:cNvSpPr>
          <p:nvPr/>
        </p:nvSpPr>
        <p:spPr bwMode="auto">
          <a:xfrm>
            <a:off x="4429125" y="4800600"/>
            <a:ext cx="3860800" cy="925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buFont typeface="Symbol" panose="05050102010706020507" pitchFamily="18" charset="2"/>
              <a:buChar char="·"/>
            </a:pPr>
            <a:r>
              <a:rPr lang="ja-JP" altLang="en-US" b="1" dirty="0"/>
              <a:t>参考文献を入れる</a:t>
            </a:r>
          </a:p>
          <a:p>
            <a:pPr eaLnBrk="1" hangingPunct="1">
              <a:buFont typeface="Symbol" panose="05050102010706020507" pitchFamily="18" charset="2"/>
              <a:buChar char="·"/>
            </a:pPr>
            <a:r>
              <a:rPr lang="ja-JP" altLang="en-US" b="1" dirty="0">
                <a:solidFill>
                  <a:srgbClr val="D5000F"/>
                </a:solidFill>
              </a:rPr>
              <a:t>年</a:t>
            </a:r>
            <a:r>
              <a:rPr lang="en-US" altLang="ja-JP" b="1" dirty="0">
                <a:solidFill>
                  <a:srgbClr val="D5000F"/>
                </a:solidFill>
              </a:rPr>
              <a:t>1</a:t>
            </a:r>
            <a:r>
              <a:rPr lang="ja-JP" altLang="en-US" b="1" dirty="0">
                <a:solidFill>
                  <a:srgbClr val="D5000F"/>
                </a:solidFill>
              </a:rPr>
              <a:t>回，目次を作り直し，再確認する</a:t>
            </a:r>
          </a:p>
          <a:p>
            <a:pPr eaLnBrk="1" hangingPunct="1">
              <a:buFont typeface="Symbol" panose="05050102010706020507" pitchFamily="18" charset="2"/>
              <a:buChar char="·"/>
            </a:pPr>
            <a:r>
              <a:rPr lang="ja-JP" altLang="en-US" b="1" dirty="0"/>
              <a:t>現場で実際に使う</a:t>
            </a:r>
          </a:p>
        </p:txBody>
      </p:sp>
      <p:sp>
        <p:nvSpPr>
          <p:cNvPr id="71691"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50288F37-C682-432A-BA66-AAF1B3A6D824}" type="slidenum">
              <a:rPr lang="ja-JP" altLang="en-US"/>
              <a:pPr eaLnBrk="1" hangingPunct="1"/>
              <a:t>42</a:t>
            </a:fld>
            <a:endParaRPr lang="en-US" altLang="ja-JP"/>
          </a:p>
        </p:txBody>
      </p:sp>
      <p:sp>
        <p:nvSpPr>
          <p:cNvPr id="13" name="角丸四角形 2"/>
          <p:cNvSpPr/>
          <p:nvPr/>
        </p:nvSpPr>
        <p:spPr>
          <a:xfrm>
            <a:off x="298593" y="1043709"/>
            <a:ext cx="8519106" cy="637312"/>
          </a:xfrm>
          <a:prstGeom prst="roundRect">
            <a:avLst>
              <a:gd name="adj" fmla="val 19771"/>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7356" name="正方形/長方形 13"/>
          <p:cNvSpPr>
            <a:spLocks noChangeArrowheads="1"/>
          </p:cNvSpPr>
          <p:nvPr/>
        </p:nvSpPr>
        <p:spPr bwMode="auto">
          <a:xfrm>
            <a:off x="457200" y="1120775"/>
            <a:ext cx="822960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400">
                <a:solidFill>
                  <a:srgbClr val="D5000F"/>
                </a:solidFill>
                <a:latin typeface="HGP創英角ｺﾞｼｯｸUB" panose="020B0900000000000000" pitchFamily="50" charset="-128"/>
                <a:ea typeface="HGP創英角ｺﾞｼｯｸUB" panose="020B0900000000000000" pitchFamily="50" charset="-128"/>
              </a:rPr>
              <a:t>発生した問題毎に</a:t>
            </a:r>
            <a:r>
              <a:rPr lang="ja-JP" altLang="en-US" sz="2000">
                <a:latin typeface="HGP創英角ｺﾞｼｯｸUB" panose="020B0900000000000000" pitchFamily="50" charset="-128"/>
                <a:ea typeface="HGP創英角ｺﾞｼｯｸUB" panose="020B0900000000000000" pitchFamily="50" charset="-128"/>
              </a:rPr>
              <a:t>マニュアルを作成します。</a:t>
            </a:r>
          </a:p>
        </p:txBody>
      </p:sp>
      <p:sp>
        <p:nvSpPr>
          <p:cNvPr id="15" name="Rectangle 29"/>
          <p:cNvSpPr>
            <a:spLocks noChangeArrowheads="1"/>
          </p:cNvSpPr>
          <p:nvPr/>
        </p:nvSpPr>
        <p:spPr bwMode="auto">
          <a:xfrm>
            <a:off x="503238" y="4308475"/>
            <a:ext cx="2832100" cy="422275"/>
          </a:xfrm>
          <a:prstGeom prst="rect">
            <a:avLst/>
          </a:prstGeom>
          <a:solidFill>
            <a:srgbClr val="1D5CB9"/>
          </a:solidFill>
          <a:ln w="9525">
            <a:noFill/>
            <a:miter lim="800000"/>
            <a:headEnd/>
            <a:tailEnd/>
          </a:ln>
        </p:spPr>
        <p:txBody>
          <a:bodyPr wrap="none" lIns="90000" tIns="72000" rIns="90000" bIns="72000" anchor="ctr">
            <a:spAutoFit/>
          </a:bodyPr>
          <a:lstStyle/>
          <a:p>
            <a:pPr algn="ctr">
              <a:lnSpc>
                <a:spcPct val="90000"/>
              </a:lnSpc>
              <a:defRPr/>
            </a:pPr>
            <a:r>
              <a:rPr lang="ja-JP" altLang="en-US" sz="2000" dirty="0">
                <a:solidFill>
                  <a:schemeClr val="bg1"/>
                </a:solidFill>
                <a:latin typeface="+mj-ea"/>
                <a:ea typeface="+mj-ea"/>
              </a:rPr>
              <a:t>マニュアル作成のポイント</a:t>
            </a:r>
          </a:p>
        </p:txBody>
      </p:sp>
      <p:grpSp>
        <p:nvGrpSpPr>
          <p:cNvPr id="2" name="グループ化 1"/>
          <p:cNvGrpSpPr>
            <a:grpSpLocks/>
          </p:cNvGrpSpPr>
          <p:nvPr/>
        </p:nvGrpSpPr>
        <p:grpSpPr bwMode="auto">
          <a:xfrm>
            <a:off x="457200" y="1736725"/>
            <a:ext cx="8008938" cy="2576513"/>
            <a:chOff x="457202" y="1736437"/>
            <a:chExt cx="8009654" cy="2576943"/>
          </a:xfrm>
        </p:grpSpPr>
        <p:pic>
          <p:nvPicPr>
            <p:cNvPr id="65537" name="Picture 2" descr="C:\Documents and Settings\Administrator\デスクトップ\新しいフォルダ\マニュアル完成.JPG"/>
            <p:cNvPicPr>
              <a:picLocks noChangeAspect="1" noChangeArrowheads="1"/>
            </p:cNvPicPr>
            <p:nvPr/>
          </p:nvPicPr>
          <p:blipFill rotWithShape="1">
            <a:blip r:embed="rId3" cstate="print">
              <a:lum bright="6000" contrast="-6000"/>
            </a:blip>
            <a:srcRect t="19542" b="42337"/>
            <a:stretch/>
          </p:blipFill>
          <p:spPr bwMode="auto">
            <a:xfrm>
              <a:off x="457202" y="1736437"/>
              <a:ext cx="8009654" cy="2576943"/>
            </a:xfrm>
            <a:prstGeom prst="rect">
              <a:avLst/>
            </a:prstGeom>
            <a:noFill/>
            <a:ln w="9525">
              <a:noFill/>
              <a:miter lim="800000"/>
              <a:headEnd/>
              <a:tailEnd/>
            </a:ln>
            <a:effectLst>
              <a:softEdge rad="127000"/>
            </a:effectLst>
          </p:spPr>
        </p:pic>
        <p:sp>
          <p:nvSpPr>
            <p:cNvPr id="65540" name="Rectangle 21"/>
            <p:cNvSpPr>
              <a:spLocks noChangeArrowheads="1"/>
            </p:cNvSpPr>
            <p:nvPr/>
          </p:nvSpPr>
          <p:spPr bwMode="auto">
            <a:xfrm>
              <a:off x="640952" y="1900378"/>
              <a:ext cx="2555806" cy="2310505"/>
            </a:xfrm>
            <a:prstGeom prst="rect">
              <a:avLst/>
            </a:prstGeom>
            <a:noFill/>
            <a:ln w="9525">
              <a:noFill/>
              <a:miter lim="800000"/>
              <a:headEnd/>
              <a:tailEnd/>
            </a:ln>
          </p:spPr>
          <p:txBody>
            <a:bodyPr wrap="none" lIns="90000" tIns="46800" rIns="90000" bIns="46800">
              <a:spAutoFit/>
            </a:bodyPr>
            <a:lstStyle/>
            <a:p>
              <a:pPr marL="360363" indent="-360363">
                <a:defRPr/>
              </a:pPr>
              <a:r>
                <a:rPr lang="en-US" altLang="ja-JP" b="1" dirty="0">
                  <a:solidFill>
                    <a:schemeClr val="bg1"/>
                  </a:solidFill>
                  <a:effectLst>
                    <a:glow rad="101600">
                      <a:schemeClr val="tx1"/>
                    </a:glow>
                  </a:effectLst>
                  <a:latin typeface="Arial" charset="0"/>
                  <a:ea typeface="ＭＳ Ｐゴシック" charset="-128"/>
                </a:rPr>
                <a:t> 1. </a:t>
              </a:r>
              <a:r>
                <a:rPr lang="ja-JP" altLang="en-US" b="1" dirty="0">
                  <a:solidFill>
                    <a:schemeClr val="bg1"/>
                  </a:solidFill>
                  <a:effectLst>
                    <a:glow rad="101600">
                      <a:schemeClr val="tx1"/>
                    </a:glow>
                  </a:effectLst>
                  <a:latin typeface="Arial" charset="0"/>
                  <a:ea typeface="ＭＳ Ｐゴシック" charset="-128"/>
                </a:rPr>
                <a:t>一般規約</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2. </a:t>
              </a:r>
              <a:r>
                <a:rPr lang="ja-JP" altLang="en-US" b="1" dirty="0">
                  <a:solidFill>
                    <a:schemeClr val="bg1"/>
                  </a:solidFill>
                  <a:effectLst>
                    <a:glow rad="101600">
                      <a:schemeClr val="tx1"/>
                    </a:glow>
                  </a:effectLst>
                  <a:latin typeface="Arial" charset="0"/>
                  <a:ea typeface="ＭＳ Ｐゴシック" charset="-128"/>
                </a:rPr>
                <a:t>隔離対策</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3. </a:t>
              </a:r>
              <a:r>
                <a:rPr lang="ja-JP" altLang="en-US" b="1" dirty="0">
                  <a:solidFill>
                    <a:schemeClr val="bg1"/>
                  </a:solidFill>
                  <a:effectLst>
                    <a:glow rad="101600">
                      <a:schemeClr val="tx1"/>
                    </a:glow>
                  </a:effectLst>
                  <a:latin typeface="Arial" charset="0"/>
                  <a:ea typeface="ＭＳ Ｐゴシック" charset="-128"/>
                </a:rPr>
                <a:t>アウトブレイク発生時</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4. MRSA</a:t>
              </a:r>
              <a:r>
                <a:rPr lang="ja-JP" altLang="en-US" b="1" dirty="0">
                  <a:solidFill>
                    <a:schemeClr val="bg1"/>
                  </a:solidFill>
                  <a:effectLst>
                    <a:glow rad="101600">
                      <a:schemeClr val="tx1"/>
                    </a:glow>
                  </a:effectLst>
                  <a:latin typeface="Arial" charset="0"/>
                  <a:ea typeface="ＭＳ Ｐゴシック" charset="-128"/>
                </a:rPr>
                <a:t>対策</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5. </a:t>
              </a:r>
              <a:r>
                <a:rPr lang="ja-JP" altLang="en-US" b="1" dirty="0">
                  <a:solidFill>
                    <a:schemeClr val="bg1"/>
                  </a:solidFill>
                  <a:effectLst>
                    <a:glow rad="101600">
                      <a:schemeClr val="tx1"/>
                    </a:glow>
                  </a:effectLst>
                  <a:latin typeface="Arial" charset="0"/>
                  <a:ea typeface="ＭＳ Ｐゴシック" charset="-128"/>
                </a:rPr>
                <a:t>インフルエンザ対策</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6. </a:t>
              </a:r>
              <a:r>
                <a:rPr lang="ja-JP" altLang="en-US" b="1" dirty="0">
                  <a:solidFill>
                    <a:schemeClr val="bg1"/>
                  </a:solidFill>
                  <a:effectLst>
                    <a:glow rad="101600">
                      <a:schemeClr val="tx1"/>
                    </a:glow>
                  </a:effectLst>
                  <a:latin typeface="Arial" charset="0"/>
                  <a:ea typeface="ＭＳ Ｐゴシック" charset="-128"/>
                </a:rPr>
                <a:t>麻疹対策</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7. </a:t>
              </a:r>
              <a:r>
                <a:rPr lang="ja-JP" altLang="en-US" b="1" dirty="0">
                  <a:solidFill>
                    <a:schemeClr val="bg1"/>
                  </a:solidFill>
                  <a:effectLst>
                    <a:glow rad="101600">
                      <a:schemeClr val="tx1"/>
                    </a:glow>
                  </a:effectLst>
                  <a:latin typeface="Arial" charset="0"/>
                  <a:ea typeface="ＭＳ Ｐゴシック" charset="-128"/>
                </a:rPr>
                <a:t>結核対策</a:t>
              </a:r>
            </a:p>
            <a:p>
              <a:pPr marL="360363" indent="-360363">
                <a:defRPr/>
              </a:pPr>
              <a:r>
                <a:rPr lang="ja-JP" altLang="en-US" b="1" dirty="0">
                  <a:solidFill>
                    <a:schemeClr val="bg1"/>
                  </a:solidFill>
                  <a:effectLst>
                    <a:glow rad="101600">
                      <a:schemeClr val="tx1"/>
                    </a:glow>
                  </a:effectLst>
                  <a:latin typeface="Arial" charset="0"/>
                  <a:ea typeface="ＭＳ Ｐゴシック" charset="-128"/>
                </a:rPr>
                <a:t> </a:t>
              </a:r>
              <a:r>
                <a:rPr lang="en-US" altLang="ja-JP" b="1" dirty="0">
                  <a:solidFill>
                    <a:schemeClr val="bg1"/>
                  </a:solidFill>
                  <a:effectLst>
                    <a:glow rad="101600">
                      <a:schemeClr val="tx1"/>
                    </a:glow>
                  </a:effectLst>
                  <a:latin typeface="Arial" charset="0"/>
                  <a:ea typeface="ＭＳ Ｐゴシック" charset="-128"/>
                </a:rPr>
                <a:t>8. SARS</a:t>
              </a:r>
              <a:r>
                <a:rPr lang="ja-JP" altLang="en-US" b="1" dirty="0">
                  <a:solidFill>
                    <a:schemeClr val="bg1"/>
                  </a:solidFill>
                  <a:effectLst>
                    <a:glow rad="101600">
                      <a:schemeClr val="tx1"/>
                    </a:glow>
                  </a:effectLst>
                  <a:latin typeface="Arial" charset="0"/>
                  <a:ea typeface="ＭＳ Ｐゴシック" charset="-128"/>
                </a:rPr>
                <a:t>，</a:t>
              </a:r>
              <a:r>
                <a:rPr lang="en-US" altLang="ja-JP" b="1" dirty="0">
                  <a:solidFill>
                    <a:schemeClr val="bg1"/>
                  </a:solidFill>
                  <a:effectLst>
                    <a:glow rad="101600">
                      <a:schemeClr val="tx1"/>
                    </a:glow>
                  </a:effectLst>
                  <a:latin typeface="Arial" charset="0"/>
                  <a:ea typeface="ＭＳ Ｐゴシック" charset="-128"/>
                </a:rPr>
                <a:t>COVID-19</a:t>
              </a:r>
            </a:p>
          </p:txBody>
        </p:sp>
        <p:sp>
          <p:nvSpPr>
            <p:cNvPr id="65541" name="Rectangle 22"/>
            <p:cNvSpPr>
              <a:spLocks noChangeArrowheads="1"/>
            </p:cNvSpPr>
            <p:nvPr/>
          </p:nvSpPr>
          <p:spPr bwMode="auto">
            <a:xfrm>
              <a:off x="3510846" y="1900378"/>
              <a:ext cx="2425962" cy="2310505"/>
            </a:xfrm>
            <a:prstGeom prst="rect">
              <a:avLst/>
            </a:prstGeom>
            <a:noFill/>
            <a:ln w="9525">
              <a:noFill/>
              <a:miter lim="800000"/>
              <a:headEnd/>
              <a:tailEnd/>
            </a:ln>
          </p:spPr>
          <p:txBody>
            <a:bodyPr wrap="none" lIns="90000" tIns="46800" rIns="90000" bIns="46800">
              <a:spAutoFit/>
            </a:bodyPr>
            <a:lstStyle/>
            <a:p>
              <a:pPr>
                <a:defRPr/>
              </a:pPr>
              <a:r>
                <a:rPr lang="en-US" altLang="ja-JP" b="1" dirty="0">
                  <a:solidFill>
                    <a:schemeClr val="bg1"/>
                  </a:solidFill>
                  <a:effectLst>
                    <a:glow rad="101600">
                      <a:schemeClr val="tx1"/>
                    </a:glow>
                  </a:effectLst>
                  <a:latin typeface="Arial" charset="0"/>
                  <a:ea typeface="ＭＳ Ｐゴシック" charset="-128"/>
                </a:rPr>
                <a:t>9. </a:t>
              </a:r>
              <a:r>
                <a:rPr lang="ja-JP" altLang="en-US" b="1" dirty="0">
                  <a:solidFill>
                    <a:schemeClr val="bg1"/>
                  </a:solidFill>
                  <a:effectLst>
                    <a:glow rad="101600">
                      <a:schemeClr val="tx1"/>
                    </a:glow>
                  </a:effectLst>
                  <a:latin typeface="Arial" charset="0"/>
                  <a:ea typeface="ＭＳ Ｐゴシック" charset="-128"/>
                </a:rPr>
                <a:t>バイオテロ対策</a:t>
              </a:r>
            </a:p>
            <a:p>
              <a:pPr>
                <a:defRPr/>
              </a:pPr>
              <a:r>
                <a:rPr lang="en-US" altLang="ja-JP" b="1" dirty="0">
                  <a:solidFill>
                    <a:schemeClr val="bg1"/>
                  </a:solidFill>
                  <a:effectLst>
                    <a:glow rad="101600">
                      <a:schemeClr val="tx1"/>
                    </a:glow>
                  </a:effectLst>
                  <a:latin typeface="Arial" charset="0"/>
                  <a:ea typeface="ＭＳ Ｐゴシック" charset="-128"/>
                </a:rPr>
                <a:t>10. </a:t>
              </a:r>
              <a:r>
                <a:rPr lang="ja-JP" altLang="en-US" b="1" dirty="0">
                  <a:solidFill>
                    <a:schemeClr val="bg1"/>
                  </a:solidFill>
                  <a:effectLst>
                    <a:glow rad="101600">
                      <a:schemeClr val="tx1"/>
                    </a:glow>
                  </a:effectLst>
                  <a:latin typeface="Arial" charset="0"/>
                  <a:ea typeface="ＭＳ Ｐゴシック" charset="-128"/>
                </a:rPr>
                <a:t>職員健康管理</a:t>
              </a:r>
              <a:endParaRPr lang="en-US" altLang="ja-JP" b="1" dirty="0">
                <a:solidFill>
                  <a:schemeClr val="bg1"/>
                </a:solidFill>
                <a:effectLst>
                  <a:glow rad="101600">
                    <a:schemeClr val="tx1"/>
                  </a:glow>
                </a:effectLst>
                <a:latin typeface="Arial" charset="0"/>
                <a:ea typeface="ＭＳ Ｐゴシック" charset="-128"/>
              </a:endParaRPr>
            </a:p>
            <a:p>
              <a:pPr>
                <a:defRPr/>
              </a:pPr>
              <a:r>
                <a:rPr lang="en-US" altLang="ja-JP" b="1" dirty="0">
                  <a:solidFill>
                    <a:schemeClr val="bg1"/>
                  </a:solidFill>
                  <a:effectLst>
                    <a:glow rad="101600">
                      <a:schemeClr val="tx1"/>
                    </a:glow>
                  </a:effectLst>
                  <a:latin typeface="Arial" charset="0"/>
                  <a:ea typeface="ＭＳ Ｐゴシック" charset="-128"/>
                </a:rPr>
                <a:t>11. </a:t>
              </a:r>
              <a:r>
                <a:rPr lang="ja-JP" altLang="en-US" b="1" dirty="0">
                  <a:solidFill>
                    <a:schemeClr val="bg1"/>
                  </a:solidFill>
                  <a:effectLst>
                    <a:glow rad="101600">
                      <a:schemeClr val="tx1"/>
                    </a:glow>
                  </a:effectLst>
                  <a:latin typeface="Arial" charset="0"/>
                  <a:ea typeface="ＭＳ Ｐゴシック" charset="-128"/>
                </a:rPr>
                <a:t>血管カテ管理</a:t>
              </a:r>
              <a:endParaRPr lang="en-US" altLang="ja-JP" b="1" dirty="0">
                <a:solidFill>
                  <a:schemeClr val="bg1"/>
                </a:solidFill>
                <a:effectLst>
                  <a:glow rad="101600">
                    <a:schemeClr val="tx1"/>
                  </a:glow>
                </a:effectLst>
                <a:latin typeface="Arial" charset="0"/>
                <a:ea typeface="ＭＳ Ｐゴシック" charset="-128"/>
              </a:endParaRPr>
            </a:p>
            <a:p>
              <a:pPr>
                <a:defRPr/>
              </a:pPr>
              <a:r>
                <a:rPr lang="en-US" altLang="ja-JP" b="1" dirty="0">
                  <a:solidFill>
                    <a:schemeClr val="bg1"/>
                  </a:solidFill>
                  <a:effectLst>
                    <a:glow rad="101600">
                      <a:schemeClr val="tx1"/>
                    </a:glow>
                  </a:effectLst>
                  <a:latin typeface="Arial" charset="0"/>
                  <a:ea typeface="ＭＳ Ｐゴシック" charset="-128"/>
                </a:rPr>
                <a:t>12. </a:t>
              </a:r>
              <a:r>
                <a:rPr lang="ja-JP" altLang="en-US" b="1" dirty="0">
                  <a:solidFill>
                    <a:schemeClr val="bg1"/>
                  </a:solidFill>
                  <a:effectLst>
                    <a:glow rad="101600">
                      <a:schemeClr val="tx1"/>
                    </a:glow>
                  </a:effectLst>
                  <a:latin typeface="Arial" charset="0"/>
                  <a:ea typeface="ＭＳ Ｐゴシック" charset="-128"/>
                </a:rPr>
                <a:t>呼吸器感染対策</a:t>
              </a:r>
            </a:p>
            <a:p>
              <a:pPr>
                <a:defRPr/>
              </a:pPr>
              <a:r>
                <a:rPr lang="en-US" altLang="ja-JP" b="1" dirty="0">
                  <a:solidFill>
                    <a:schemeClr val="bg1"/>
                  </a:solidFill>
                  <a:effectLst>
                    <a:glow rad="101600">
                      <a:schemeClr val="tx1"/>
                    </a:glow>
                  </a:effectLst>
                  <a:latin typeface="Arial" charset="0"/>
                  <a:ea typeface="ＭＳ Ｐゴシック" charset="-128"/>
                </a:rPr>
                <a:t>13. </a:t>
              </a:r>
              <a:r>
                <a:rPr lang="ja-JP" altLang="en-US" b="1" dirty="0">
                  <a:solidFill>
                    <a:schemeClr val="bg1"/>
                  </a:solidFill>
                  <a:effectLst>
                    <a:glow rad="101600">
                      <a:schemeClr val="tx1"/>
                    </a:glow>
                  </a:effectLst>
                  <a:latin typeface="Arial" charset="0"/>
                  <a:ea typeface="ＭＳ Ｐゴシック" charset="-128"/>
                </a:rPr>
                <a:t>手術部位感染対策</a:t>
              </a:r>
            </a:p>
            <a:p>
              <a:pPr>
                <a:defRPr/>
              </a:pPr>
              <a:r>
                <a:rPr lang="en-US" altLang="ja-JP" b="1" dirty="0">
                  <a:solidFill>
                    <a:schemeClr val="bg1"/>
                  </a:solidFill>
                  <a:effectLst>
                    <a:glow rad="101600">
                      <a:schemeClr val="tx1"/>
                    </a:glow>
                  </a:effectLst>
                  <a:latin typeface="Arial" charset="0"/>
                  <a:ea typeface="ＭＳ Ｐゴシック" charset="-128"/>
                </a:rPr>
                <a:t>14. </a:t>
              </a:r>
              <a:r>
                <a:rPr lang="ja-JP" altLang="en-US" b="1" dirty="0">
                  <a:solidFill>
                    <a:schemeClr val="bg1"/>
                  </a:solidFill>
                  <a:effectLst>
                    <a:glow rad="101600">
                      <a:schemeClr val="tx1"/>
                    </a:glow>
                  </a:effectLst>
                  <a:latin typeface="Arial" charset="0"/>
                  <a:ea typeface="ＭＳ Ｐゴシック" charset="-128"/>
                </a:rPr>
                <a:t>中央材料室関係</a:t>
              </a:r>
            </a:p>
            <a:p>
              <a:pPr>
                <a:defRPr/>
              </a:pPr>
              <a:r>
                <a:rPr lang="en-US" altLang="ja-JP" b="1" dirty="0">
                  <a:solidFill>
                    <a:schemeClr val="bg1"/>
                  </a:solidFill>
                  <a:effectLst>
                    <a:glow rad="101600">
                      <a:schemeClr val="tx1"/>
                    </a:glow>
                  </a:effectLst>
                  <a:latin typeface="Arial" charset="0"/>
                  <a:ea typeface="ＭＳ Ｐゴシック" charset="-128"/>
                </a:rPr>
                <a:t>15. </a:t>
              </a:r>
              <a:r>
                <a:rPr lang="ja-JP" altLang="en-US" b="1" dirty="0">
                  <a:solidFill>
                    <a:schemeClr val="bg1"/>
                  </a:solidFill>
                  <a:effectLst>
                    <a:glow rad="101600">
                      <a:schemeClr val="tx1"/>
                    </a:glow>
                  </a:effectLst>
                  <a:latin typeface="Arial" charset="0"/>
                  <a:ea typeface="ＭＳ Ｐゴシック" charset="-128"/>
                </a:rPr>
                <a:t>厨房関係</a:t>
              </a:r>
            </a:p>
            <a:p>
              <a:pPr>
                <a:defRPr/>
              </a:pPr>
              <a:r>
                <a:rPr lang="en-US" altLang="ja-JP" b="1" dirty="0">
                  <a:solidFill>
                    <a:schemeClr val="bg1"/>
                  </a:solidFill>
                  <a:effectLst>
                    <a:glow rad="101600">
                      <a:schemeClr val="tx1"/>
                    </a:glow>
                  </a:effectLst>
                  <a:latin typeface="Arial" charset="0"/>
                  <a:ea typeface="ＭＳ Ｐゴシック" charset="-128"/>
                </a:rPr>
                <a:t>16. </a:t>
              </a:r>
              <a:r>
                <a:rPr lang="ja-JP" altLang="en-US" b="1" dirty="0">
                  <a:solidFill>
                    <a:schemeClr val="bg1"/>
                  </a:solidFill>
                  <a:effectLst>
                    <a:glow rad="101600">
                      <a:schemeClr val="tx1"/>
                    </a:glow>
                  </a:effectLst>
                  <a:latin typeface="Arial" charset="0"/>
                  <a:ea typeface="ＭＳ Ｐゴシック" charset="-128"/>
                </a:rPr>
                <a:t>抗菌薬関係</a:t>
              </a:r>
            </a:p>
          </p:txBody>
        </p:sp>
        <p:sp>
          <p:nvSpPr>
            <p:cNvPr id="4" name="正方形/長方形 3"/>
            <p:cNvSpPr/>
            <p:nvPr/>
          </p:nvSpPr>
          <p:spPr>
            <a:xfrm>
              <a:off x="6294301" y="1900378"/>
              <a:ext cx="1963999" cy="1477328"/>
            </a:xfrm>
            <a:prstGeom prst="rect">
              <a:avLst/>
            </a:prstGeom>
          </p:spPr>
          <p:txBody>
            <a:bodyPr wrap="none">
              <a:spAutoFit/>
            </a:bodyPr>
            <a:lstStyle/>
            <a:p>
              <a:pPr>
                <a:defRPr/>
              </a:pPr>
              <a:r>
                <a:rPr lang="en-US" altLang="ja-JP" b="1" dirty="0">
                  <a:solidFill>
                    <a:prstClr val="white"/>
                  </a:solidFill>
                  <a:effectLst>
                    <a:glow rad="101600">
                      <a:prstClr val="black"/>
                    </a:glow>
                  </a:effectLst>
                  <a:latin typeface="Arial" charset="0"/>
                  <a:ea typeface="ＭＳ Ｐゴシック" charset="-128"/>
                </a:rPr>
                <a:t>17. </a:t>
              </a:r>
              <a:r>
                <a:rPr lang="ja-JP" altLang="en-US" b="1" dirty="0">
                  <a:solidFill>
                    <a:prstClr val="white"/>
                  </a:solidFill>
                  <a:effectLst>
                    <a:glow rad="101600">
                      <a:prstClr val="black"/>
                    </a:glow>
                  </a:effectLst>
                  <a:latin typeface="Arial" charset="0"/>
                  <a:ea typeface="ＭＳ Ｐゴシック" charset="-128"/>
                </a:rPr>
                <a:t>検査室関係</a:t>
              </a:r>
            </a:p>
            <a:p>
              <a:pPr>
                <a:defRPr/>
              </a:pPr>
              <a:r>
                <a:rPr lang="en-US" altLang="ja-JP" b="1" dirty="0">
                  <a:solidFill>
                    <a:prstClr val="white"/>
                  </a:solidFill>
                  <a:effectLst>
                    <a:glow rad="101600">
                      <a:prstClr val="black"/>
                    </a:glow>
                  </a:effectLst>
                  <a:latin typeface="Arial" charset="0"/>
                  <a:ea typeface="ＭＳ Ｐゴシック" charset="-128"/>
                </a:rPr>
                <a:t>18. </a:t>
              </a:r>
              <a:r>
                <a:rPr lang="ja-JP" altLang="en-US" b="1" dirty="0">
                  <a:solidFill>
                    <a:prstClr val="white"/>
                  </a:solidFill>
                  <a:effectLst>
                    <a:glow rad="101600">
                      <a:prstClr val="black"/>
                    </a:glow>
                  </a:effectLst>
                  <a:latin typeface="Arial" charset="0"/>
                  <a:ea typeface="ＭＳ Ｐゴシック" charset="-128"/>
                </a:rPr>
                <a:t>感染症新法</a:t>
              </a:r>
            </a:p>
            <a:p>
              <a:pPr>
                <a:defRPr/>
              </a:pPr>
              <a:r>
                <a:rPr lang="en-US" altLang="ja-JP" b="1" dirty="0">
                  <a:solidFill>
                    <a:prstClr val="white"/>
                  </a:solidFill>
                  <a:effectLst>
                    <a:glow rad="101600">
                      <a:prstClr val="black"/>
                    </a:glow>
                  </a:effectLst>
                  <a:latin typeface="Arial" charset="0"/>
                  <a:ea typeface="ＭＳ Ｐゴシック" charset="-128"/>
                </a:rPr>
                <a:t>19. </a:t>
              </a:r>
              <a:r>
                <a:rPr lang="ja-JP" altLang="en-US" b="1" dirty="0">
                  <a:solidFill>
                    <a:prstClr val="white"/>
                  </a:solidFill>
                  <a:effectLst>
                    <a:glow rad="101600">
                      <a:prstClr val="black"/>
                    </a:glow>
                  </a:effectLst>
                  <a:latin typeface="Arial" charset="0"/>
                  <a:ea typeface="ＭＳ Ｐゴシック" charset="-128"/>
                </a:rPr>
                <a:t>消毒法</a:t>
              </a:r>
            </a:p>
            <a:p>
              <a:pPr>
                <a:defRPr/>
              </a:pPr>
              <a:r>
                <a:rPr lang="en-US" altLang="ja-JP" b="1" dirty="0">
                  <a:solidFill>
                    <a:prstClr val="white"/>
                  </a:solidFill>
                  <a:effectLst>
                    <a:glow rad="101600">
                      <a:prstClr val="black"/>
                    </a:glow>
                  </a:effectLst>
                  <a:latin typeface="Arial" charset="0"/>
                  <a:ea typeface="ＭＳ Ｐゴシック" charset="-128"/>
                </a:rPr>
                <a:t>20. </a:t>
              </a:r>
              <a:r>
                <a:rPr lang="ja-JP" altLang="en-US" b="1" dirty="0">
                  <a:solidFill>
                    <a:prstClr val="white"/>
                  </a:solidFill>
                  <a:effectLst>
                    <a:glow rad="101600">
                      <a:prstClr val="black"/>
                    </a:glow>
                  </a:effectLst>
                  <a:latin typeface="Arial" charset="0"/>
                  <a:ea typeface="ＭＳ Ｐゴシック" charset="-128"/>
                </a:rPr>
                <a:t>環境整備</a:t>
              </a:r>
            </a:p>
            <a:p>
              <a:pPr>
                <a:defRPr/>
              </a:pPr>
              <a:r>
                <a:rPr lang="en-US" altLang="ja-JP" b="1" dirty="0">
                  <a:solidFill>
                    <a:prstClr val="white"/>
                  </a:solidFill>
                  <a:effectLst>
                    <a:glow rad="101600">
                      <a:prstClr val="black"/>
                    </a:glow>
                  </a:effectLst>
                  <a:latin typeface="Arial" charset="0"/>
                  <a:ea typeface="ＭＳ Ｐゴシック" charset="-128"/>
                </a:rPr>
                <a:t>21. </a:t>
              </a:r>
              <a:r>
                <a:rPr lang="ja-JP" altLang="en-US" b="1" dirty="0">
                  <a:solidFill>
                    <a:prstClr val="white"/>
                  </a:solidFill>
                  <a:effectLst>
                    <a:glow rad="101600">
                      <a:prstClr val="black"/>
                    </a:glow>
                  </a:effectLst>
                  <a:latin typeface="Arial" charset="0"/>
                  <a:ea typeface="ＭＳ Ｐゴシック" charset="-128"/>
                </a:rPr>
                <a:t>尿路感染対策</a:t>
              </a:r>
            </a:p>
          </p:txBody>
        </p:sp>
      </p:grpSp>
      <p:sp>
        <p:nvSpPr>
          <p:cNvPr id="19" name="正方形/長方形 13"/>
          <p:cNvSpPr>
            <a:spLocks noChangeArrowheads="1"/>
          </p:cNvSpPr>
          <p:nvPr/>
        </p:nvSpPr>
        <p:spPr bwMode="auto">
          <a:xfrm>
            <a:off x="6729413" y="6262688"/>
            <a:ext cx="2022475" cy="461962"/>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latin typeface="+mn-lt"/>
                <a:ea typeface="+mn-ea"/>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椎木 創一 先生</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a:t>
            </a:r>
            <a:r>
              <a:rPr lang="ja-JP" altLang="en-US" sz="1000" b="1" dirty="0">
                <a:solidFill>
                  <a:schemeClr val="tx1">
                    <a:lumMod val="85000"/>
                    <a:lumOff val="15000"/>
                  </a:schemeClr>
                </a:solidFill>
                <a:latin typeface="+mn-lt"/>
                <a:ea typeface="+mn-ea"/>
              </a:rPr>
              <a:t>故</a:t>
            </a:r>
            <a:r>
              <a:rPr lang="zh-TW" altLang="en-US" sz="1000" b="1" dirty="0">
                <a:solidFill>
                  <a:schemeClr val="tx1">
                    <a:lumMod val="85000"/>
                    <a:lumOff val="15000"/>
                  </a:schemeClr>
                </a:solidFill>
                <a:latin typeface="+mn-lt"/>
                <a:ea typeface="+mn-ea"/>
              </a:rPr>
              <a:t>　遠藤 和郎 先生</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ja-JP"/>
              <a:t>②</a:t>
            </a:r>
            <a:r>
              <a:rPr lang="ja-JP" altLang="en-US"/>
              <a:t>Ｄｏ：実践・教育など</a:t>
            </a:r>
          </a:p>
        </p:txBody>
      </p:sp>
      <p:pic>
        <p:nvPicPr>
          <p:cNvPr id="7" name="Picture 5" descr="D:\slides\画像\教育\院内感染小委員会初期コース2006\CIMG4121.JPG"/>
          <p:cNvPicPr>
            <a:picLocks noChangeAspect="1" noChangeArrowheads="1"/>
          </p:cNvPicPr>
          <p:nvPr/>
        </p:nvPicPr>
        <p:blipFill>
          <a:blip r:embed="rId3" cstate="screen"/>
          <a:stretch>
            <a:fillRect/>
          </a:stretch>
        </p:blipFill>
        <p:spPr bwMode="auto">
          <a:xfrm>
            <a:off x="2450995" y="4483100"/>
            <a:ext cx="2117317" cy="1587988"/>
          </a:xfrm>
          <a:prstGeom prst="rect">
            <a:avLst/>
          </a:prstGeom>
          <a:noFill/>
          <a:ln>
            <a:noFill/>
          </a:ln>
          <a:effectLst>
            <a:softEdge rad="63500"/>
          </a:effectLst>
        </p:spPr>
      </p:pic>
      <p:pic>
        <p:nvPicPr>
          <p:cNvPr id="8" name="Picture 6" descr="D:\slides\画像\教育\院内感染小委員会初期コース2006\CIMG4130.JPG"/>
          <p:cNvPicPr>
            <a:picLocks noChangeAspect="1" noChangeArrowheads="1"/>
          </p:cNvPicPr>
          <p:nvPr/>
        </p:nvPicPr>
        <p:blipFill>
          <a:blip r:embed="rId4" cstate="screen"/>
          <a:stretch>
            <a:fillRect/>
          </a:stretch>
        </p:blipFill>
        <p:spPr bwMode="auto">
          <a:xfrm>
            <a:off x="4547981" y="4483101"/>
            <a:ext cx="2117317" cy="1587988"/>
          </a:xfrm>
          <a:prstGeom prst="rect">
            <a:avLst/>
          </a:prstGeom>
          <a:noFill/>
          <a:ln>
            <a:noFill/>
          </a:ln>
          <a:effectLst>
            <a:softEdge rad="63500"/>
          </a:effectLst>
        </p:spPr>
      </p:pic>
      <p:pic>
        <p:nvPicPr>
          <p:cNvPr id="9" name="Picture 7" descr="D:\slides\画像\教育\院内感染小委員会初期コース2006\CIMG4139.JPG"/>
          <p:cNvPicPr>
            <a:picLocks noChangeAspect="1" noChangeArrowheads="1"/>
          </p:cNvPicPr>
          <p:nvPr/>
        </p:nvPicPr>
        <p:blipFill>
          <a:blip r:embed="rId5" cstate="screen"/>
          <a:stretch>
            <a:fillRect/>
          </a:stretch>
        </p:blipFill>
        <p:spPr bwMode="auto">
          <a:xfrm>
            <a:off x="6644966" y="4483100"/>
            <a:ext cx="2117317" cy="1587988"/>
          </a:xfrm>
          <a:prstGeom prst="rect">
            <a:avLst/>
          </a:prstGeom>
          <a:noFill/>
          <a:ln>
            <a:noFill/>
          </a:ln>
          <a:effectLst>
            <a:softEdge rad="63500"/>
          </a:effectLst>
        </p:spPr>
      </p:pic>
      <p:pic>
        <p:nvPicPr>
          <p:cNvPr id="5" name="Picture 3" descr="D:\slides\画像\教育\院内感染小委員会初期コース2006\CIMG4097.JPG"/>
          <p:cNvPicPr>
            <a:picLocks noChangeAspect="1" noChangeArrowheads="1"/>
          </p:cNvPicPr>
          <p:nvPr/>
        </p:nvPicPr>
        <p:blipFill>
          <a:blip r:embed="rId6" cstate="screen"/>
          <a:stretch>
            <a:fillRect/>
          </a:stretch>
        </p:blipFill>
        <p:spPr bwMode="auto">
          <a:xfrm>
            <a:off x="354009" y="4483100"/>
            <a:ext cx="2117317" cy="1587988"/>
          </a:xfrm>
          <a:prstGeom prst="rect">
            <a:avLst/>
          </a:prstGeom>
          <a:noFill/>
          <a:ln>
            <a:noFill/>
          </a:ln>
          <a:effectLst>
            <a:softEdge rad="63500"/>
          </a:effectLst>
        </p:spPr>
      </p:pic>
      <p:sp>
        <p:nvSpPr>
          <p:cNvPr id="58375" name="Rectangle 21"/>
          <p:cNvSpPr>
            <a:spLocks noChangeArrowheads="1"/>
          </p:cNvSpPr>
          <p:nvPr/>
        </p:nvSpPr>
        <p:spPr bwMode="auto">
          <a:xfrm>
            <a:off x="1789113" y="2425700"/>
            <a:ext cx="5848350" cy="1917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900"/>
              </a:spcBef>
            </a:pPr>
            <a:r>
              <a:rPr lang="ja-JP" altLang="en-US" sz="2400">
                <a:solidFill>
                  <a:srgbClr val="1D5CB9"/>
                </a:solidFill>
                <a:latin typeface="HGP創英角ｺﾞｼｯｸUB" panose="020B0900000000000000" pitchFamily="50" charset="-128"/>
                <a:ea typeface="HGP創英角ｺﾞｼｯｸUB" panose="020B0900000000000000" pitchFamily="50" charset="-128"/>
              </a:rPr>
              <a:t>① 各病棟のロールモデルとなる</a:t>
            </a:r>
          </a:p>
          <a:p>
            <a:pPr eaLnBrk="1" hangingPunct="1">
              <a:spcBef>
                <a:spcPts val="900"/>
              </a:spcBef>
            </a:pPr>
            <a:r>
              <a:rPr lang="ja-JP" altLang="en-US" sz="2400">
                <a:solidFill>
                  <a:srgbClr val="1D5CB9"/>
                </a:solidFill>
                <a:latin typeface="HGP創英角ｺﾞｼｯｸUB" panose="020B0900000000000000" pitchFamily="50" charset="-128"/>
                <a:ea typeface="HGP創英角ｺﾞｼｯｸUB" panose="020B0900000000000000" pitchFamily="50" charset="-128"/>
              </a:rPr>
              <a:t>② サーベイランスの実施</a:t>
            </a:r>
          </a:p>
          <a:p>
            <a:pPr eaLnBrk="1" hangingPunct="1">
              <a:spcBef>
                <a:spcPts val="900"/>
              </a:spcBef>
            </a:pPr>
            <a:r>
              <a:rPr lang="ja-JP" altLang="en-US" sz="2400">
                <a:solidFill>
                  <a:srgbClr val="1D5CB9"/>
                </a:solidFill>
                <a:latin typeface="HGP創英角ｺﾞｼｯｸUB" panose="020B0900000000000000" pitchFamily="50" charset="-128"/>
                <a:ea typeface="HGP創英角ｺﾞｼｯｸUB" panose="020B0900000000000000" pitchFamily="50" charset="-128"/>
              </a:rPr>
              <a:t>③ 「ホウレンソウ（報告・連絡・相談）」の徹底</a:t>
            </a:r>
          </a:p>
          <a:p>
            <a:pPr eaLnBrk="1" hangingPunct="1">
              <a:spcBef>
                <a:spcPts val="900"/>
              </a:spcBef>
            </a:pPr>
            <a:r>
              <a:rPr lang="ja-JP" altLang="en-US" sz="2400">
                <a:solidFill>
                  <a:srgbClr val="1D5CB9"/>
                </a:solidFill>
                <a:latin typeface="HGP創英角ｺﾞｼｯｸUB" panose="020B0900000000000000" pitchFamily="50" charset="-128"/>
                <a:ea typeface="HGP創英角ｺﾞｼｯｸUB" panose="020B0900000000000000" pitchFamily="50" charset="-128"/>
              </a:rPr>
              <a:t>④ 教育</a:t>
            </a:r>
          </a:p>
        </p:txBody>
      </p:sp>
      <p:sp>
        <p:nvSpPr>
          <p:cNvPr id="72717"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600579E8-86FE-4EDC-A725-47CA899C682E}" type="slidenum">
              <a:rPr lang="ja-JP" altLang="en-US"/>
              <a:pPr eaLnBrk="1" hangingPunct="1"/>
              <a:t>43</a:t>
            </a:fld>
            <a:endParaRPr lang="en-US" altLang="ja-JP"/>
          </a:p>
        </p:txBody>
      </p:sp>
      <p:sp>
        <p:nvSpPr>
          <p:cNvPr id="15" name="角丸四角形 2"/>
          <p:cNvSpPr/>
          <p:nvPr/>
        </p:nvSpPr>
        <p:spPr>
          <a:xfrm>
            <a:off x="298593" y="979056"/>
            <a:ext cx="8519106" cy="785090"/>
          </a:xfrm>
          <a:prstGeom prst="roundRect">
            <a:avLst>
              <a:gd name="adj" fmla="val 19771"/>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8380" name="正方形/長方形 15"/>
          <p:cNvSpPr>
            <a:spLocks noChangeArrowheads="1"/>
          </p:cNvSpPr>
          <p:nvPr/>
        </p:nvSpPr>
        <p:spPr bwMode="auto">
          <a:xfrm>
            <a:off x="392113" y="1006475"/>
            <a:ext cx="8359775"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000" dirty="0">
                <a:latin typeface="HGP創英角ｺﾞｼｯｸUB" panose="020B0900000000000000" pitchFamily="50" charset="-128"/>
                <a:ea typeface="HGP創英角ｺﾞｼｯｸUB" panose="020B0900000000000000" pitchFamily="50" charset="-128"/>
              </a:rPr>
              <a:t>感染対策担当者を配置できない施設では，リンクナースの役割が大きいため，</a:t>
            </a:r>
          </a:p>
          <a:p>
            <a:pPr algn="ctr" eaLnBrk="1" hangingPunct="1"/>
            <a:r>
              <a:rPr lang="ja-JP" altLang="en-US" sz="2000" dirty="0">
                <a:latin typeface="HGP創英角ｺﾞｼｯｸUB" panose="020B0900000000000000" pitchFamily="50" charset="-128"/>
                <a:ea typeface="HGP創英角ｺﾞｼｯｸUB" panose="020B0900000000000000" pitchFamily="50" charset="-128"/>
              </a:rPr>
              <a:t>リンクナースの育成が重要です。</a:t>
            </a:r>
          </a:p>
        </p:txBody>
      </p:sp>
      <p:sp>
        <p:nvSpPr>
          <p:cNvPr id="3" name="正方形/長方形 2"/>
          <p:cNvSpPr/>
          <p:nvPr/>
        </p:nvSpPr>
        <p:spPr>
          <a:xfrm>
            <a:off x="699972" y="5642722"/>
            <a:ext cx="1425390" cy="338554"/>
          </a:xfrm>
          <a:prstGeom prst="rect">
            <a:avLst/>
          </a:prstGeom>
        </p:spPr>
        <p:txBody>
          <a:bodyPr wrap="none">
            <a:spAutoFit/>
          </a:bodyPr>
          <a:lstStyle/>
          <a:p>
            <a:pPr algn="ctr">
              <a:defRPr/>
            </a:pPr>
            <a:r>
              <a:rPr lang="ja-JP" altLang="en-US" sz="1600" b="1" dirty="0">
                <a:solidFill>
                  <a:schemeClr val="bg1"/>
                </a:solidFill>
                <a:effectLst>
                  <a:glow rad="127000">
                    <a:srgbClr val="1D5CB9"/>
                  </a:glow>
                </a:effectLst>
                <a:latin typeface="Arial" charset="0"/>
                <a:ea typeface="ＭＳ Ｐゴシック" charset="-128"/>
              </a:rPr>
              <a:t>微生物の講義</a:t>
            </a:r>
          </a:p>
        </p:txBody>
      </p:sp>
      <p:sp>
        <p:nvSpPr>
          <p:cNvPr id="20" name="正方形/長方形 19"/>
          <p:cNvSpPr/>
          <p:nvPr/>
        </p:nvSpPr>
        <p:spPr>
          <a:xfrm>
            <a:off x="2889349" y="5642722"/>
            <a:ext cx="1207382" cy="338554"/>
          </a:xfrm>
          <a:prstGeom prst="rect">
            <a:avLst/>
          </a:prstGeom>
        </p:spPr>
        <p:txBody>
          <a:bodyPr wrap="none">
            <a:spAutoFit/>
          </a:bodyPr>
          <a:lstStyle/>
          <a:p>
            <a:pPr algn="ctr">
              <a:defRPr/>
            </a:pPr>
            <a:r>
              <a:rPr lang="ja-JP" altLang="en-US" sz="1600" b="1" dirty="0">
                <a:solidFill>
                  <a:schemeClr val="bg1"/>
                </a:solidFill>
                <a:effectLst>
                  <a:glow rad="127000">
                    <a:srgbClr val="1D5CB9"/>
                  </a:glow>
                </a:effectLst>
                <a:latin typeface="Arial" charset="0"/>
                <a:ea typeface="ＭＳ Ｐゴシック" charset="-128"/>
              </a:rPr>
              <a:t>手洗い実習</a:t>
            </a:r>
          </a:p>
        </p:txBody>
      </p:sp>
      <p:sp>
        <p:nvSpPr>
          <p:cNvPr id="21" name="正方形/長方形 20"/>
          <p:cNvSpPr/>
          <p:nvPr/>
        </p:nvSpPr>
        <p:spPr>
          <a:xfrm>
            <a:off x="5013612" y="5642722"/>
            <a:ext cx="1276310" cy="338554"/>
          </a:xfrm>
          <a:prstGeom prst="rect">
            <a:avLst/>
          </a:prstGeom>
        </p:spPr>
        <p:txBody>
          <a:bodyPr wrap="none">
            <a:spAutoFit/>
          </a:bodyPr>
          <a:lstStyle/>
          <a:p>
            <a:pPr algn="ctr">
              <a:defRPr/>
            </a:pPr>
            <a:r>
              <a:rPr lang="ja-JP" altLang="en-US" sz="1600" b="1" dirty="0">
                <a:solidFill>
                  <a:schemeClr val="bg1"/>
                </a:solidFill>
                <a:effectLst>
                  <a:glow rad="127000">
                    <a:srgbClr val="1D5CB9"/>
                  </a:glow>
                </a:effectLst>
                <a:latin typeface="Arial" charset="0"/>
                <a:ea typeface="ＭＳ Ｐゴシック" charset="-128"/>
              </a:rPr>
              <a:t>フィットテスト</a:t>
            </a:r>
          </a:p>
        </p:txBody>
      </p:sp>
      <p:sp>
        <p:nvSpPr>
          <p:cNvPr id="22" name="正方形/長方形 21"/>
          <p:cNvSpPr/>
          <p:nvPr/>
        </p:nvSpPr>
        <p:spPr>
          <a:xfrm>
            <a:off x="6784142" y="5642722"/>
            <a:ext cx="1838965" cy="338554"/>
          </a:xfrm>
          <a:prstGeom prst="rect">
            <a:avLst/>
          </a:prstGeom>
        </p:spPr>
        <p:txBody>
          <a:bodyPr wrap="none">
            <a:spAutoFit/>
          </a:bodyPr>
          <a:lstStyle/>
          <a:p>
            <a:pPr algn="ctr">
              <a:defRPr/>
            </a:pPr>
            <a:r>
              <a:rPr lang="ja-JP" altLang="en-US" sz="1600" b="1" dirty="0">
                <a:solidFill>
                  <a:schemeClr val="bg1"/>
                </a:solidFill>
                <a:effectLst>
                  <a:glow rad="127000">
                    <a:srgbClr val="1D5CB9"/>
                  </a:glow>
                </a:effectLst>
                <a:latin typeface="Arial" charset="0"/>
                <a:ea typeface="ＭＳ Ｐゴシック" charset="-128"/>
              </a:rPr>
              <a:t>安全機材の使用法</a:t>
            </a:r>
          </a:p>
        </p:txBody>
      </p:sp>
      <p:sp>
        <p:nvSpPr>
          <p:cNvPr id="23" name="正方形/長方形 13"/>
          <p:cNvSpPr>
            <a:spLocks noChangeArrowheads="1"/>
          </p:cNvSpPr>
          <p:nvPr/>
        </p:nvSpPr>
        <p:spPr bwMode="auto">
          <a:xfrm>
            <a:off x="6729413" y="6262688"/>
            <a:ext cx="2022475" cy="461962"/>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latin typeface="+mn-lt"/>
                <a:ea typeface="+mn-ea"/>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椎木 創一 先生</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a:t>
            </a:r>
            <a:r>
              <a:rPr lang="ja-JP" altLang="en-US" sz="1000" b="1" dirty="0">
                <a:solidFill>
                  <a:schemeClr val="tx1">
                    <a:lumMod val="85000"/>
                    <a:lumOff val="15000"/>
                  </a:schemeClr>
                </a:solidFill>
                <a:latin typeface="+mn-lt"/>
                <a:ea typeface="+mn-ea"/>
              </a:rPr>
              <a:t>故</a:t>
            </a:r>
            <a:r>
              <a:rPr lang="zh-TW" altLang="en-US" sz="1000" b="1" dirty="0">
                <a:solidFill>
                  <a:schemeClr val="tx1">
                    <a:lumMod val="85000"/>
                    <a:lumOff val="15000"/>
                  </a:schemeClr>
                </a:solidFill>
                <a:latin typeface="+mn-lt"/>
                <a:ea typeface="+mn-ea"/>
              </a:rPr>
              <a:t>　遠藤 和郎 先生</a:t>
            </a:r>
          </a:p>
        </p:txBody>
      </p:sp>
      <p:sp>
        <p:nvSpPr>
          <p:cNvPr id="24" name="AutoShape 29"/>
          <p:cNvSpPr>
            <a:spLocks noChangeArrowheads="1"/>
          </p:cNvSpPr>
          <p:nvPr/>
        </p:nvSpPr>
        <p:spPr bwMode="auto">
          <a:xfrm>
            <a:off x="298593" y="2061466"/>
            <a:ext cx="8519104" cy="4126898"/>
          </a:xfrm>
          <a:prstGeom prst="roundRect">
            <a:avLst>
              <a:gd name="adj" fmla="val 3280"/>
            </a:avLst>
          </a:prstGeom>
          <a:noFill/>
          <a:ln w="19050">
            <a:solidFill>
              <a:srgbClr val="71A2E9"/>
            </a:solidFill>
            <a:round/>
            <a:headEnd/>
            <a:tailEnd/>
          </a:ln>
          <a:effectLst>
            <a:glow rad="38100">
              <a:srgbClr val="71A2E9"/>
            </a:glow>
          </a:effectLst>
        </p:spPr>
        <p:txBody>
          <a:bodyPr lIns="90000" tIns="46800" rIns="90000" bIns="46800" anchor="ctr"/>
          <a:lstStyle/>
          <a:p>
            <a:pPr algn="ctr">
              <a:defRPr/>
            </a:pPr>
            <a:endParaRPr lang="ja-JP" altLang="ja-JP">
              <a:latin typeface="Arial" charset="0"/>
              <a:ea typeface="ＭＳ Ｐゴシック" charset="-128"/>
            </a:endParaRPr>
          </a:p>
        </p:txBody>
      </p:sp>
      <p:sp>
        <p:nvSpPr>
          <p:cNvPr id="25" name="Rectangle 29"/>
          <p:cNvSpPr>
            <a:spLocks noChangeArrowheads="1"/>
          </p:cNvSpPr>
          <p:nvPr/>
        </p:nvSpPr>
        <p:spPr bwMode="auto">
          <a:xfrm>
            <a:off x="438780" y="1850960"/>
            <a:ext cx="4238958" cy="422405"/>
          </a:xfrm>
          <a:prstGeom prst="rect">
            <a:avLst/>
          </a:prstGeom>
          <a:solidFill>
            <a:srgbClr val="1D5CB9"/>
          </a:solidFill>
          <a:ln w="9525">
            <a:noFill/>
            <a:miter lim="800000"/>
            <a:headEnd/>
            <a:tailEnd/>
          </a:ln>
        </p:spPr>
        <p:txBody>
          <a:bodyPr wrap="none" lIns="90000" tIns="72000" rIns="90000" bIns="72000" anchor="ctr">
            <a:spAutoFit/>
          </a:bodyPr>
          <a:lstStyle/>
          <a:p>
            <a:pPr algn="ctr">
              <a:lnSpc>
                <a:spcPct val="90000"/>
              </a:lnSpc>
              <a:defRPr/>
            </a:pPr>
            <a:r>
              <a:rPr lang="ja-JP" altLang="en-US" sz="2000" dirty="0">
                <a:solidFill>
                  <a:schemeClr val="bg1"/>
                </a:solidFill>
                <a:latin typeface="+mj-ea"/>
                <a:ea typeface="+mj-ea"/>
              </a:rPr>
              <a:t>沖縄県立中部院のリンクナースの役割</a:t>
            </a:r>
          </a:p>
        </p:txBody>
      </p:sp>
    </p:spTree>
    <p:extLst>
      <p:ext uri="{BB962C8B-B14F-4D97-AF65-F5344CB8AC3E}">
        <p14:creationId xmlns:p14="http://schemas.microsoft.com/office/powerpoint/2010/main" val="34061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utoShape 29"/>
          <p:cNvSpPr>
            <a:spLocks noChangeArrowheads="1"/>
          </p:cNvSpPr>
          <p:nvPr/>
        </p:nvSpPr>
        <p:spPr bwMode="auto">
          <a:xfrm>
            <a:off x="298593" y="2061466"/>
            <a:ext cx="8519104" cy="4126898"/>
          </a:xfrm>
          <a:prstGeom prst="roundRect">
            <a:avLst>
              <a:gd name="adj" fmla="val 3280"/>
            </a:avLst>
          </a:prstGeom>
          <a:noFill/>
          <a:ln w="19050">
            <a:solidFill>
              <a:srgbClr val="71A2E9"/>
            </a:solidFill>
            <a:round/>
            <a:headEnd/>
            <a:tailEnd/>
          </a:ln>
          <a:effectLst>
            <a:glow rad="38100">
              <a:srgbClr val="71A2E9"/>
            </a:glow>
          </a:effectLst>
        </p:spPr>
        <p:txBody>
          <a:bodyPr lIns="90000" tIns="46800" rIns="90000" bIns="46800" anchor="ctr"/>
          <a:lstStyle/>
          <a:p>
            <a:pPr algn="ctr">
              <a:defRPr/>
            </a:pPr>
            <a:endParaRPr lang="ja-JP" altLang="ja-JP">
              <a:latin typeface="Arial" charset="0"/>
              <a:ea typeface="ＭＳ Ｐゴシック" charset="-128"/>
            </a:endParaRPr>
          </a:p>
        </p:txBody>
      </p:sp>
      <p:pic>
        <p:nvPicPr>
          <p:cNvPr id="59397" name="図 1"/>
          <p:cNvPicPr>
            <a:picLocks noChangeAspect="1"/>
          </p:cNvPicPr>
          <p:nvPr/>
        </p:nvPicPr>
        <p:blipFill>
          <a:blip r:embed="rId3" cstate="print">
            <a:extLst>
              <a:ext uri="{28A0092B-C50C-407E-A947-70E740481C1C}">
                <a14:useLocalDpi xmlns:a14="http://schemas.microsoft.com/office/drawing/2010/main" val="0"/>
              </a:ext>
            </a:extLst>
          </a:blip>
          <a:srcRect t="11269"/>
          <a:stretch>
            <a:fillRect/>
          </a:stretch>
        </p:blipFill>
        <p:spPr bwMode="auto">
          <a:xfrm>
            <a:off x="4471988" y="2733675"/>
            <a:ext cx="4279900" cy="2824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398" name="正方形/長方形 5"/>
          <p:cNvSpPr>
            <a:spLocks noChangeArrowheads="1"/>
          </p:cNvSpPr>
          <p:nvPr/>
        </p:nvSpPr>
        <p:spPr bwMode="auto">
          <a:xfrm>
            <a:off x="6602413" y="2562225"/>
            <a:ext cx="16478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b="1">
                <a:solidFill>
                  <a:srgbClr val="D5000F"/>
                </a:solidFill>
              </a:rPr>
              <a:t>サーベイランス</a:t>
            </a:r>
            <a:endParaRPr lang="ja-JP" altLang="en-US">
              <a:solidFill>
                <a:srgbClr val="D5000F"/>
              </a:solidFill>
            </a:endParaRPr>
          </a:p>
        </p:txBody>
      </p:sp>
      <p:sp>
        <p:nvSpPr>
          <p:cNvPr id="24" name="正方形/長方形 23"/>
          <p:cNvSpPr/>
          <p:nvPr/>
        </p:nvSpPr>
        <p:spPr>
          <a:xfrm>
            <a:off x="6494463" y="5381625"/>
            <a:ext cx="2003425" cy="33972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anchor="ctr">
            <a:spAutoFit/>
          </a:bodyPr>
          <a:lstStyle/>
          <a:p>
            <a:pPr algn="r">
              <a:defRPr/>
            </a:pPr>
            <a:r>
              <a:rPr lang="ja-JP" altLang="en-US" sz="800" dirty="0">
                <a:solidFill>
                  <a:schemeClr val="tx1"/>
                </a:solidFill>
              </a:rPr>
              <a:t>院内イメージ画像提供：</a:t>
            </a:r>
            <a:r>
              <a:rPr lang="en-US" altLang="ja-JP" sz="800" dirty="0">
                <a:solidFill>
                  <a:schemeClr val="tx1"/>
                </a:solidFill>
              </a:rPr>
              <a:t>MEGASOFT</a:t>
            </a:r>
          </a:p>
          <a:p>
            <a:pPr algn="r">
              <a:defRPr/>
            </a:pPr>
            <a:r>
              <a:rPr lang="ja-JP" altLang="en-US" sz="800" dirty="0">
                <a:solidFill>
                  <a:schemeClr val="tx1"/>
                </a:solidFill>
              </a:rPr>
              <a:t>３ＤオフィスデザイナーＰＲＯ２ 医療福祉版</a:t>
            </a:r>
          </a:p>
        </p:txBody>
      </p:sp>
      <p:grpSp>
        <p:nvGrpSpPr>
          <p:cNvPr id="2" name="グループ化 24"/>
          <p:cNvGrpSpPr/>
          <p:nvPr/>
        </p:nvGrpSpPr>
        <p:grpSpPr>
          <a:xfrm>
            <a:off x="5029200" y="3118589"/>
            <a:ext cx="3342419" cy="1775046"/>
            <a:chOff x="5029200" y="3118589"/>
            <a:chExt cx="3342419" cy="1775046"/>
          </a:xfrm>
          <a:effectLst>
            <a:glow rad="63500">
              <a:srgbClr val="FF5763">
                <a:alpha val="66000"/>
              </a:srgbClr>
            </a:glow>
          </a:effectLst>
        </p:grpSpPr>
        <p:cxnSp>
          <p:nvCxnSpPr>
            <p:cNvPr id="26" name="直線コネクタ 25"/>
            <p:cNvCxnSpPr/>
            <p:nvPr/>
          </p:nvCxnSpPr>
          <p:spPr>
            <a:xfrm flipH="1" flipV="1">
              <a:off x="5421889" y="4111997"/>
              <a:ext cx="603053" cy="350995"/>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flipH="1" flipV="1">
              <a:off x="5029200" y="3598697"/>
              <a:ext cx="1643181" cy="909199"/>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5283200" y="3406043"/>
              <a:ext cx="2773621" cy="1479617"/>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a:off x="5482842" y="3262767"/>
              <a:ext cx="2740172" cy="1423088"/>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0" name="直線コネクタ 29"/>
            <p:cNvCxnSpPr/>
            <p:nvPr/>
          </p:nvCxnSpPr>
          <p:spPr>
            <a:xfrm>
              <a:off x="7503886" y="4095931"/>
              <a:ext cx="867733" cy="430149"/>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5661450" y="3119058"/>
              <a:ext cx="1611054" cy="798772"/>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2" name="直線コネクタ 31"/>
            <p:cNvCxnSpPr/>
            <p:nvPr/>
          </p:nvCxnSpPr>
          <p:spPr>
            <a:xfrm>
              <a:off x="7071531" y="3476847"/>
              <a:ext cx="708126" cy="334604"/>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H="1">
              <a:off x="8056822" y="4524660"/>
              <a:ext cx="309102" cy="368975"/>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flipH="1">
              <a:off x="7187474" y="3814354"/>
              <a:ext cx="589280" cy="603795"/>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flipH="1">
              <a:off x="7751135" y="4371703"/>
              <a:ext cx="318808" cy="346495"/>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flipH="1">
              <a:off x="7460343" y="4232366"/>
              <a:ext cx="316412" cy="333828"/>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flipH="1">
              <a:off x="6667301" y="3681524"/>
              <a:ext cx="841945" cy="826681"/>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a:off x="6019334" y="3477623"/>
              <a:ext cx="1054929" cy="984633"/>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flipH="1">
              <a:off x="5924193" y="3554419"/>
              <a:ext cx="604694" cy="545606"/>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flipH="1">
              <a:off x="5040766" y="3118589"/>
              <a:ext cx="626611" cy="480108"/>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flipH="1">
              <a:off x="5421887" y="3409055"/>
              <a:ext cx="825490" cy="709342"/>
            </a:xfrm>
            <a:prstGeom prst="line">
              <a:avLst/>
            </a:prstGeom>
            <a:ln w="12700">
              <a:solidFill>
                <a:srgbClr val="D5000F"/>
              </a:solidFill>
            </a:ln>
          </p:spPr>
          <p:style>
            <a:lnRef idx="1">
              <a:schemeClr val="accent1"/>
            </a:lnRef>
            <a:fillRef idx="0">
              <a:schemeClr val="accent1"/>
            </a:fillRef>
            <a:effectRef idx="0">
              <a:schemeClr val="accent1"/>
            </a:effectRef>
            <a:fontRef idx="minor">
              <a:schemeClr val="tx1"/>
            </a:fontRef>
          </p:style>
        </p:cxnSp>
      </p:grpSp>
      <p:cxnSp>
        <p:nvCxnSpPr>
          <p:cNvPr id="42" name="直線コネクタ 41"/>
          <p:cNvCxnSpPr/>
          <p:nvPr/>
        </p:nvCxnSpPr>
        <p:spPr>
          <a:xfrm flipH="1">
            <a:off x="7140575" y="2916238"/>
            <a:ext cx="195263" cy="939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402" name="Rectangle 2"/>
          <p:cNvSpPr>
            <a:spLocks noGrp="1" noChangeArrowheads="1"/>
          </p:cNvSpPr>
          <p:nvPr>
            <p:ph type="title"/>
          </p:nvPr>
        </p:nvSpPr>
        <p:spPr/>
        <p:txBody>
          <a:bodyPr/>
          <a:lstStyle/>
          <a:p>
            <a:pPr eaLnBrk="1" hangingPunct="1"/>
            <a:r>
              <a:rPr lang="en-US" altLang="ja-JP"/>
              <a:t>③</a:t>
            </a:r>
            <a:r>
              <a:rPr lang="ja-JP" altLang="en-US"/>
              <a:t>Ｃｈｅｃｋ：サーベイランスなど</a:t>
            </a:r>
          </a:p>
        </p:txBody>
      </p:sp>
      <p:sp>
        <p:nvSpPr>
          <p:cNvPr id="73738"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EF77A9B8-E796-4462-85E1-186ACB9B4507}" type="slidenum">
              <a:rPr lang="ja-JP" altLang="en-US"/>
              <a:pPr eaLnBrk="1" hangingPunct="1"/>
              <a:t>44</a:t>
            </a:fld>
            <a:endParaRPr lang="en-US" altLang="ja-JP"/>
          </a:p>
        </p:txBody>
      </p:sp>
      <p:sp>
        <p:nvSpPr>
          <p:cNvPr id="12" name="角丸四角形 2"/>
          <p:cNvSpPr/>
          <p:nvPr/>
        </p:nvSpPr>
        <p:spPr>
          <a:xfrm>
            <a:off x="298593" y="979056"/>
            <a:ext cx="8519106" cy="785090"/>
          </a:xfrm>
          <a:prstGeom prst="roundRect">
            <a:avLst>
              <a:gd name="adj" fmla="val 19771"/>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9407" name="正方形/長方形 12"/>
          <p:cNvSpPr>
            <a:spLocks noChangeArrowheads="1"/>
          </p:cNvSpPr>
          <p:nvPr/>
        </p:nvSpPr>
        <p:spPr bwMode="auto">
          <a:xfrm>
            <a:off x="279400" y="1022350"/>
            <a:ext cx="8639175"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900" dirty="0">
                <a:latin typeface="HGP創英角ｺﾞｼｯｸUB" panose="020B0900000000000000" pitchFamily="50" charset="-128"/>
                <a:ea typeface="HGP創英角ｺﾞｼｯｸUB" panose="020B0900000000000000" pitchFamily="50" charset="-128"/>
              </a:rPr>
              <a:t>医療関連感染の発生状況についてのデータを収集・統合・分析するシステムです。</a:t>
            </a:r>
          </a:p>
          <a:p>
            <a:pPr algn="ctr" eaLnBrk="1" hangingPunct="1"/>
            <a:r>
              <a:rPr lang="ja-JP" altLang="en-US" sz="1900" dirty="0">
                <a:latin typeface="HGP創英角ｺﾞｼｯｸUB" panose="020B0900000000000000" pitchFamily="50" charset="-128"/>
                <a:ea typeface="HGP創英角ｺﾞｼｯｸUB" panose="020B0900000000000000" pitchFamily="50" charset="-128"/>
              </a:rPr>
              <a:t>その情報は，関係者に報告され，改善することを最終目標とします。</a:t>
            </a:r>
          </a:p>
        </p:txBody>
      </p:sp>
      <p:sp>
        <p:nvSpPr>
          <p:cNvPr id="15" name="Rectangle 29"/>
          <p:cNvSpPr>
            <a:spLocks noChangeArrowheads="1"/>
          </p:cNvSpPr>
          <p:nvPr/>
        </p:nvSpPr>
        <p:spPr bwMode="auto">
          <a:xfrm>
            <a:off x="457200" y="1851025"/>
            <a:ext cx="3154363" cy="422275"/>
          </a:xfrm>
          <a:prstGeom prst="rect">
            <a:avLst/>
          </a:prstGeom>
          <a:solidFill>
            <a:srgbClr val="1D5CB9"/>
          </a:solidFill>
          <a:ln w="9525">
            <a:noFill/>
            <a:miter lim="800000"/>
            <a:headEnd/>
            <a:tailEnd/>
          </a:ln>
        </p:spPr>
        <p:txBody>
          <a:bodyPr lIns="90000" tIns="72000" rIns="90000" bIns="72000" anchor="ctr">
            <a:spAutoFit/>
          </a:bodyPr>
          <a:lstStyle/>
          <a:p>
            <a:pPr algn="ctr">
              <a:lnSpc>
                <a:spcPct val="90000"/>
              </a:lnSpc>
              <a:defRPr/>
            </a:pPr>
            <a:r>
              <a:rPr lang="ja-JP" altLang="en-US" sz="2000" dirty="0">
                <a:solidFill>
                  <a:schemeClr val="bg1"/>
                </a:solidFill>
                <a:latin typeface="+mj-ea"/>
                <a:ea typeface="+mj-ea"/>
              </a:rPr>
              <a:t>サーベイランスのポイント</a:t>
            </a:r>
          </a:p>
        </p:txBody>
      </p:sp>
      <p:sp>
        <p:nvSpPr>
          <p:cNvPr id="16" name="正方形/長方形 13"/>
          <p:cNvSpPr>
            <a:spLocks noChangeArrowheads="1"/>
          </p:cNvSpPr>
          <p:nvPr/>
        </p:nvSpPr>
        <p:spPr bwMode="auto">
          <a:xfrm>
            <a:off x="6729413" y="6262688"/>
            <a:ext cx="2022475" cy="461962"/>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latin typeface="+mn-lt"/>
                <a:ea typeface="+mn-ea"/>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椎木 創一 先生</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a:t>
            </a:r>
            <a:r>
              <a:rPr lang="ja-JP" altLang="en-US" sz="1000" b="1" dirty="0">
                <a:solidFill>
                  <a:schemeClr val="tx1">
                    <a:lumMod val="85000"/>
                    <a:lumOff val="15000"/>
                  </a:schemeClr>
                </a:solidFill>
                <a:latin typeface="+mn-lt"/>
                <a:ea typeface="+mn-ea"/>
              </a:rPr>
              <a:t>　</a:t>
            </a:r>
            <a:r>
              <a:rPr lang="zh-TW" altLang="en-US" sz="1000" b="1" dirty="0">
                <a:solidFill>
                  <a:schemeClr val="tx1">
                    <a:lumMod val="85000"/>
                    <a:lumOff val="15000"/>
                  </a:schemeClr>
                </a:solidFill>
                <a:latin typeface="+mn-lt"/>
                <a:ea typeface="+mn-ea"/>
              </a:rPr>
              <a:t>　</a:t>
            </a:r>
            <a:r>
              <a:rPr lang="ja-JP" altLang="en-US" sz="1000" b="1" dirty="0">
                <a:solidFill>
                  <a:schemeClr val="tx1">
                    <a:lumMod val="85000"/>
                    <a:lumOff val="15000"/>
                  </a:schemeClr>
                </a:solidFill>
                <a:latin typeface="+mn-lt"/>
                <a:ea typeface="+mn-ea"/>
              </a:rPr>
              <a:t>故</a:t>
            </a:r>
            <a:r>
              <a:rPr lang="zh-TW" altLang="en-US" sz="1000" b="1" dirty="0">
                <a:solidFill>
                  <a:schemeClr val="tx1">
                    <a:lumMod val="85000"/>
                    <a:lumOff val="15000"/>
                  </a:schemeClr>
                </a:solidFill>
                <a:latin typeface="+mn-lt"/>
                <a:ea typeface="+mn-ea"/>
              </a:rPr>
              <a:t>　遠藤 和郎 先生</a:t>
            </a:r>
          </a:p>
        </p:txBody>
      </p:sp>
      <p:pic>
        <p:nvPicPr>
          <p:cNvPr id="59410" name="Picture 2" descr="C:\Documents and Settings\Administrator\My Documents\slides\画像\教育\院内発表会2002\tokkashik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57538" y="4848225"/>
            <a:ext cx="1511300" cy="1133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411" name="Text Box 24"/>
          <p:cNvSpPr txBox="1">
            <a:spLocks noChangeArrowheads="1"/>
          </p:cNvSpPr>
          <p:nvPr/>
        </p:nvSpPr>
        <p:spPr bwMode="auto">
          <a:xfrm>
            <a:off x="457200" y="2451100"/>
            <a:ext cx="3546475" cy="2610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900"/>
              </a:spcBef>
              <a:buFont typeface="Symbol" panose="05050102010706020507" pitchFamily="18" charset="2"/>
              <a:buChar char="·"/>
            </a:pPr>
            <a:r>
              <a:rPr lang="ja-JP" altLang="en-US" b="1" dirty="0"/>
              <a:t>サーベイランスは，院内の問題を発見するために張り巡らされた網の目のようなもので，</a:t>
            </a:r>
            <a:r>
              <a:rPr lang="ja-JP" altLang="en-US" sz="2400" dirty="0">
                <a:solidFill>
                  <a:srgbClr val="D5000F"/>
                </a:solidFill>
                <a:latin typeface="HGP創英角ｺﾞｼｯｸUB" panose="020B0900000000000000" pitchFamily="50" charset="-128"/>
                <a:ea typeface="HGP創英角ｺﾞｼｯｸUB" panose="020B0900000000000000" pitchFamily="50" charset="-128"/>
              </a:rPr>
              <a:t>「質」</a:t>
            </a:r>
            <a:r>
              <a:rPr lang="ja-JP" altLang="en-US" b="1" dirty="0"/>
              <a:t>と</a:t>
            </a:r>
            <a:r>
              <a:rPr lang="ja-JP" altLang="en-US" sz="2400" dirty="0">
                <a:solidFill>
                  <a:srgbClr val="D5000F"/>
                </a:solidFill>
                <a:latin typeface="HGP創英角ｺﾞｼｯｸUB" panose="020B0900000000000000" pitchFamily="50" charset="-128"/>
                <a:ea typeface="HGP創英角ｺﾞｼｯｸUB" panose="020B0900000000000000" pitchFamily="50" charset="-128"/>
              </a:rPr>
              <a:t>「量」</a:t>
            </a:r>
            <a:r>
              <a:rPr lang="ja-JP" altLang="en-US" b="1" dirty="0"/>
              <a:t>の両方が重要です。</a:t>
            </a:r>
            <a:endParaRPr lang="en-US" altLang="ja-JP" b="1" dirty="0"/>
          </a:p>
          <a:p>
            <a:pPr eaLnBrk="1" hangingPunct="1">
              <a:spcBef>
                <a:spcPts val="900"/>
              </a:spcBef>
              <a:buFont typeface="Symbol" panose="05050102010706020507" pitchFamily="18" charset="2"/>
              <a:buChar char="·"/>
            </a:pPr>
            <a:r>
              <a:rPr lang="ja-JP" altLang="en-US" b="1" dirty="0"/>
              <a:t>当院では，リンクナースがサーベイランスを行い，サーベイランスの結果は，院内発表会で自ら資料を作成し，発表します。</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ja-JP"/>
              <a:t>④</a:t>
            </a:r>
            <a:r>
              <a:rPr lang="ja-JP" altLang="en-US"/>
              <a:t>Ａｃｔｉｏｎ：介入など</a:t>
            </a:r>
          </a:p>
        </p:txBody>
      </p:sp>
      <p:sp>
        <p:nvSpPr>
          <p:cNvPr id="68614" name="Rectangle 19"/>
          <p:cNvSpPr>
            <a:spLocks noChangeArrowheads="1"/>
          </p:cNvSpPr>
          <p:nvPr/>
        </p:nvSpPr>
        <p:spPr bwMode="auto">
          <a:xfrm>
            <a:off x="769938" y="4745038"/>
            <a:ext cx="2811462" cy="571500"/>
          </a:xfrm>
          <a:prstGeom prst="roundRect">
            <a:avLst/>
          </a:prstGeom>
          <a:solidFill>
            <a:srgbClr val="D5000F"/>
          </a:solidFill>
          <a:ln w="28575" cmpd="dbl">
            <a:noFill/>
            <a:miter lim="800000"/>
            <a:headEnd/>
            <a:tailEnd/>
          </a:ln>
          <a:effectLst>
            <a:glow rad="127000">
              <a:srgbClr val="D5000F">
                <a:alpha val="31000"/>
              </a:srgbClr>
            </a:glow>
          </a:effectLst>
        </p:spPr>
        <p:txBody>
          <a:bodyPr wrap="none" lIns="0" tIns="0" rIns="0" bIns="0" anchor="ctr"/>
          <a:lstStyle/>
          <a:p>
            <a:pPr algn="ctr" defTabSz="457200">
              <a:defRPr/>
            </a:pPr>
            <a:r>
              <a:rPr lang="ja-JP" altLang="en-US" sz="2400" dirty="0">
                <a:solidFill>
                  <a:schemeClr val="bg1"/>
                </a:solidFill>
                <a:latin typeface="+mj-ea"/>
                <a:ea typeface="+mj-ea"/>
              </a:rPr>
              <a:t>感染率の減少</a:t>
            </a:r>
          </a:p>
        </p:txBody>
      </p:sp>
      <p:sp>
        <p:nvSpPr>
          <p:cNvPr id="60422" name="AutoShape 40"/>
          <p:cNvSpPr>
            <a:spLocks noChangeArrowheads="1"/>
          </p:cNvSpPr>
          <p:nvPr/>
        </p:nvSpPr>
        <p:spPr bwMode="auto">
          <a:xfrm>
            <a:off x="3744913" y="2757488"/>
            <a:ext cx="977900" cy="571500"/>
          </a:xfrm>
          <a:prstGeom prst="rightArrow">
            <a:avLst>
              <a:gd name="adj1" fmla="val 58333"/>
              <a:gd name="adj2" fmla="val 45756"/>
            </a:avLst>
          </a:prstGeom>
          <a:solidFill>
            <a:srgbClr val="1D5CB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lang="ja-JP" altLang="en-US"/>
          </a:p>
        </p:txBody>
      </p:sp>
      <p:pic>
        <p:nvPicPr>
          <p:cNvPr id="68620" name="Picture 2" descr="D:\DCIM\100CASIO\CIMG8094.JPG"/>
          <p:cNvPicPr>
            <a:picLocks noChangeAspect="1" noChangeArrowheads="1"/>
          </p:cNvPicPr>
          <p:nvPr/>
        </p:nvPicPr>
        <p:blipFill>
          <a:blip r:embed="rId3" cstate="screen"/>
          <a:srcRect/>
          <a:stretch>
            <a:fillRect/>
          </a:stretch>
        </p:blipFill>
        <p:spPr bwMode="auto">
          <a:xfrm>
            <a:off x="5853478" y="4370321"/>
            <a:ext cx="1828800" cy="1752600"/>
          </a:xfrm>
          <a:prstGeom prst="rect">
            <a:avLst/>
          </a:prstGeom>
          <a:noFill/>
          <a:ln w="9525">
            <a:noFill/>
            <a:miter lim="800000"/>
            <a:headEnd/>
            <a:tailEnd/>
          </a:ln>
          <a:effectLst>
            <a:softEdge rad="127000"/>
          </a:effectLst>
        </p:spPr>
      </p:pic>
      <p:sp>
        <p:nvSpPr>
          <p:cNvPr id="74765"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E850496B-4C06-4EF5-A285-9AE2652AC391}" type="slidenum">
              <a:rPr lang="ja-JP" altLang="en-US"/>
              <a:pPr eaLnBrk="1" hangingPunct="1"/>
              <a:t>45</a:t>
            </a:fld>
            <a:endParaRPr lang="en-US" altLang="ja-JP"/>
          </a:p>
        </p:txBody>
      </p:sp>
      <p:sp>
        <p:nvSpPr>
          <p:cNvPr id="15" name="角丸四角形 2"/>
          <p:cNvSpPr/>
          <p:nvPr/>
        </p:nvSpPr>
        <p:spPr>
          <a:xfrm>
            <a:off x="298593" y="979056"/>
            <a:ext cx="8519106" cy="785090"/>
          </a:xfrm>
          <a:prstGeom prst="roundRect">
            <a:avLst>
              <a:gd name="adj" fmla="val 19771"/>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0428" name="正方形/長方形 15"/>
          <p:cNvSpPr>
            <a:spLocks noChangeArrowheads="1"/>
          </p:cNvSpPr>
          <p:nvPr/>
        </p:nvSpPr>
        <p:spPr bwMode="auto">
          <a:xfrm>
            <a:off x="457200" y="1006475"/>
            <a:ext cx="82296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000" dirty="0">
                <a:latin typeface="HGP創英角ｺﾞｼｯｸUB" panose="020B0900000000000000" pitchFamily="50" charset="-128"/>
                <a:ea typeface="HGP創英角ｺﾞｼｯｸUB" panose="020B0900000000000000" pitchFamily="50" charset="-128"/>
              </a:rPr>
              <a:t>サーベイランスにより明らかになった現状に対して，</a:t>
            </a:r>
            <a:br>
              <a:rPr lang="ja-JP" altLang="en-US" sz="2000" dirty="0">
                <a:latin typeface="HGP創英角ｺﾞｼｯｸUB" panose="020B0900000000000000" pitchFamily="50" charset="-128"/>
                <a:ea typeface="HGP創英角ｺﾞｼｯｸUB" panose="020B0900000000000000" pitchFamily="50" charset="-128"/>
              </a:rPr>
            </a:br>
            <a:r>
              <a:rPr lang="ja-JP" altLang="en-US" sz="2000" dirty="0">
                <a:latin typeface="HGP創英角ｺﾞｼｯｸUB" panose="020B0900000000000000" pitchFamily="50" charset="-128"/>
                <a:ea typeface="HGP創英角ｺﾞｼｯｸUB" panose="020B0900000000000000" pitchFamily="50" charset="-128"/>
              </a:rPr>
              <a:t>具体的な対策を立て，教育（マニュアル）に反映させます。</a:t>
            </a:r>
          </a:p>
        </p:txBody>
      </p:sp>
      <p:sp>
        <p:nvSpPr>
          <p:cNvPr id="17" name="AutoShape 29"/>
          <p:cNvSpPr>
            <a:spLocks noChangeArrowheads="1"/>
          </p:cNvSpPr>
          <p:nvPr/>
        </p:nvSpPr>
        <p:spPr bwMode="auto">
          <a:xfrm>
            <a:off x="298593" y="2119093"/>
            <a:ext cx="3282807" cy="1848680"/>
          </a:xfrm>
          <a:prstGeom prst="roundRect">
            <a:avLst>
              <a:gd name="adj" fmla="val 9775"/>
            </a:avLst>
          </a:prstGeom>
          <a:noFill/>
          <a:ln w="19050">
            <a:solidFill>
              <a:srgbClr val="71A2E9"/>
            </a:solidFill>
            <a:round/>
            <a:headEnd/>
            <a:tailEnd/>
          </a:ln>
          <a:effectLst>
            <a:glow rad="38100">
              <a:srgbClr val="71A2E9"/>
            </a:glow>
          </a:effectLst>
        </p:spPr>
        <p:txBody>
          <a:bodyPr lIns="90000" tIns="46800" rIns="90000" bIns="46800" anchor="ctr"/>
          <a:lstStyle/>
          <a:p>
            <a:pPr algn="ctr">
              <a:defRPr/>
            </a:pPr>
            <a:endParaRPr lang="ja-JP" altLang="ja-JP">
              <a:latin typeface="Arial" charset="0"/>
              <a:ea typeface="ＭＳ Ｐゴシック" charset="-128"/>
            </a:endParaRPr>
          </a:p>
        </p:txBody>
      </p:sp>
      <p:sp>
        <p:nvSpPr>
          <p:cNvPr id="18" name="Rectangle 29"/>
          <p:cNvSpPr>
            <a:spLocks noChangeArrowheads="1"/>
          </p:cNvSpPr>
          <p:nvPr/>
        </p:nvSpPr>
        <p:spPr bwMode="auto">
          <a:xfrm>
            <a:off x="769938" y="1908175"/>
            <a:ext cx="2192337" cy="422275"/>
          </a:xfrm>
          <a:prstGeom prst="rect">
            <a:avLst/>
          </a:prstGeom>
          <a:solidFill>
            <a:srgbClr val="1D5CB9"/>
          </a:solidFill>
          <a:ln w="9525">
            <a:noFill/>
            <a:miter lim="800000"/>
            <a:headEnd/>
            <a:tailEnd/>
          </a:ln>
        </p:spPr>
        <p:txBody>
          <a:bodyPr lIns="90000" tIns="72000" rIns="90000" bIns="72000" anchor="ctr">
            <a:spAutoFit/>
          </a:bodyPr>
          <a:lstStyle/>
          <a:p>
            <a:pPr algn="ctr">
              <a:lnSpc>
                <a:spcPct val="90000"/>
              </a:lnSpc>
              <a:defRPr/>
            </a:pPr>
            <a:r>
              <a:rPr lang="ja-JP" altLang="en-US" sz="2000" dirty="0">
                <a:solidFill>
                  <a:schemeClr val="bg1"/>
                </a:solidFill>
                <a:latin typeface="+mj-ea"/>
                <a:ea typeface="+mj-ea"/>
              </a:rPr>
              <a:t>サーベイランス</a:t>
            </a:r>
          </a:p>
        </p:txBody>
      </p:sp>
      <p:sp>
        <p:nvSpPr>
          <p:cNvPr id="60433" name="Text Box 24"/>
          <p:cNvSpPr txBox="1">
            <a:spLocks noChangeArrowheads="1"/>
          </p:cNvSpPr>
          <p:nvPr/>
        </p:nvSpPr>
        <p:spPr bwMode="auto">
          <a:xfrm>
            <a:off x="577850" y="2568575"/>
            <a:ext cx="2886075" cy="1079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1200"/>
              </a:spcBef>
              <a:buFont typeface="Symbol" panose="05050102010706020507" pitchFamily="18" charset="2"/>
              <a:buChar char="·"/>
            </a:pPr>
            <a:r>
              <a:rPr lang="ja-JP" altLang="en-US" b="1">
                <a:solidFill>
                  <a:srgbClr val="1D5CB9"/>
                </a:solidFill>
              </a:rPr>
              <a:t>現状を正しく報告する。</a:t>
            </a:r>
          </a:p>
          <a:p>
            <a:pPr eaLnBrk="1" hangingPunct="1">
              <a:spcBef>
                <a:spcPts val="1200"/>
              </a:spcBef>
              <a:buFont typeface="Symbol" panose="05050102010706020507" pitchFamily="18" charset="2"/>
              <a:buChar char="·"/>
            </a:pPr>
            <a:r>
              <a:rPr lang="ja-JP" altLang="en-US" b="1">
                <a:solidFill>
                  <a:srgbClr val="1D5CB9"/>
                </a:solidFill>
              </a:rPr>
              <a:t>標準的な感染対策との</a:t>
            </a:r>
            <a:br>
              <a:rPr lang="ja-JP" altLang="en-US" b="1">
                <a:solidFill>
                  <a:srgbClr val="1D5CB9"/>
                </a:solidFill>
              </a:rPr>
            </a:br>
            <a:r>
              <a:rPr lang="ja-JP" altLang="en-US" b="1">
                <a:solidFill>
                  <a:srgbClr val="1D5CB9"/>
                </a:solidFill>
              </a:rPr>
              <a:t>違いを明確にする。</a:t>
            </a:r>
          </a:p>
        </p:txBody>
      </p:sp>
      <p:sp>
        <p:nvSpPr>
          <p:cNvPr id="20" name="AutoShape 29"/>
          <p:cNvSpPr>
            <a:spLocks noChangeArrowheads="1"/>
          </p:cNvSpPr>
          <p:nvPr/>
        </p:nvSpPr>
        <p:spPr bwMode="auto">
          <a:xfrm>
            <a:off x="4904509" y="1962628"/>
            <a:ext cx="3706091" cy="4227944"/>
          </a:xfrm>
          <a:prstGeom prst="roundRect">
            <a:avLst>
              <a:gd name="adj" fmla="val 5778"/>
            </a:avLst>
          </a:prstGeom>
          <a:noFill/>
          <a:ln w="19050">
            <a:solidFill>
              <a:srgbClr val="E84068"/>
            </a:solidFill>
            <a:round/>
            <a:headEnd/>
            <a:tailEnd/>
          </a:ln>
          <a:effectLst>
            <a:glow rad="38100">
              <a:srgbClr val="E84068"/>
            </a:glow>
          </a:effectLst>
        </p:spPr>
        <p:txBody>
          <a:bodyPr lIns="90000" tIns="46800" rIns="90000" bIns="46800" anchor="ctr"/>
          <a:lstStyle/>
          <a:p>
            <a:pPr algn="ctr">
              <a:defRPr/>
            </a:pPr>
            <a:endParaRPr lang="ja-JP" altLang="ja-JP">
              <a:latin typeface="Arial" charset="0"/>
              <a:ea typeface="ＭＳ Ｐゴシック" charset="-128"/>
            </a:endParaRPr>
          </a:p>
        </p:txBody>
      </p:sp>
      <p:sp>
        <p:nvSpPr>
          <p:cNvPr id="60437" name="Text Box 24"/>
          <p:cNvSpPr txBox="1">
            <a:spLocks noChangeArrowheads="1"/>
          </p:cNvSpPr>
          <p:nvPr/>
        </p:nvSpPr>
        <p:spPr bwMode="auto">
          <a:xfrm>
            <a:off x="5113338" y="2030413"/>
            <a:ext cx="2886075" cy="37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1200"/>
              </a:spcBef>
              <a:buFont typeface="Symbol" panose="05050102010706020507" pitchFamily="18" charset="2"/>
              <a:buChar char="·"/>
            </a:pPr>
            <a:r>
              <a:rPr lang="ja-JP" altLang="en-US" b="1">
                <a:solidFill>
                  <a:srgbClr val="E84068"/>
                </a:solidFill>
              </a:rPr>
              <a:t>具体的な対策を立てる。</a:t>
            </a:r>
          </a:p>
        </p:txBody>
      </p:sp>
      <p:sp>
        <p:nvSpPr>
          <p:cNvPr id="60438" name="Text Box 24"/>
          <p:cNvSpPr txBox="1">
            <a:spLocks noChangeArrowheads="1"/>
          </p:cNvSpPr>
          <p:nvPr/>
        </p:nvSpPr>
        <p:spPr bwMode="auto">
          <a:xfrm>
            <a:off x="5075238" y="4044950"/>
            <a:ext cx="3386137"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spAutoFit/>
          </a:bodyPr>
          <a:lstStyle>
            <a:lvl1pPr marL="176213" indent="-1762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1200"/>
              </a:spcBef>
              <a:buFont typeface="Symbol" panose="05050102010706020507" pitchFamily="18" charset="2"/>
              <a:buChar char="·"/>
            </a:pPr>
            <a:r>
              <a:rPr lang="ja-JP" altLang="en-US" b="1">
                <a:solidFill>
                  <a:srgbClr val="E84068"/>
                </a:solidFill>
              </a:rPr>
              <a:t>マニュアルや教育に反映させる。</a:t>
            </a:r>
          </a:p>
        </p:txBody>
      </p:sp>
      <p:sp>
        <p:nvSpPr>
          <p:cNvPr id="60439" name="AutoShape 40"/>
          <p:cNvSpPr>
            <a:spLocks noChangeArrowheads="1"/>
          </p:cNvSpPr>
          <p:nvPr/>
        </p:nvSpPr>
        <p:spPr bwMode="auto">
          <a:xfrm flipH="1">
            <a:off x="3744913" y="4746625"/>
            <a:ext cx="977900" cy="569913"/>
          </a:xfrm>
          <a:prstGeom prst="rightArrow">
            <a:avLst>
              <a:gd name="adj1" fmla="val 58333"/>
              <a:gd name="adj2" fmla="val 45916"/>
            </a:avLst>
          </a:prstGeom>
          <a:solidFill>
            <a:srgbClr val="E84068"/>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lang="ja-JP" altLang="en-US"/>
          </a:p>
        </p:txBody>
      </p:sp>
      <p:sp>
        <p:nvSpPr>
          <p:cNvPr id="24" name="正方形/長方形 13"/>
          <p:cNvSpPr>
            <a:spLocks noChangeArrowheads="1"/>
          </p:cNvSpPr>
          <p:nvPr/>
        </p:nvSpPr>
        <p:spPr bwMode="auto">
          <a:xfrm>
            <a:off x="6729413" y="6262688"/>
            <a:ext cx="2022475" cy="461962"/>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latin typeface="+mn-lt"/>
                <a:ea typeface="+mn-ea"/>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椎木 創一 先生</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a:t>
            </a:r>
            <a:r>
              <a:rPr lang="ja-JP" altLang="en-US" sz="1000" b="1" dirty="0">
                <a:solidFill>
                  <a:schemeClr val="tx1">
                    <a:lumMod val="85000"/>
                    <a:lumOff val="15000"/>
                  </a:schemeClr>
                </a:solidFill>
                <a:latin typeface="+mn-lt"/>
                <a:ea typeface="+mn-ea"/>
              </a:rPr>
              <a:t>故</a:t>
            </a:r>
            <a:r>
              <a:rPr lang="zh-TW" altLang="en-US" sz="1000" b="1" dirty="0">
                <a:solidFill>
                  <a:schemeClr val="tx1">
                    <a:lumMod val="85000"/>
                    <a:lumOff val="15000"/>
                  </a:schemeClr>
                </a:solidFill>
                <a:latin typeface="+mn-lt"/>
                <a:ea typeface="+mn-ea"/>
              </a:rPr>
              <a:t>　遠藤 和郎 先生</a:t>
            </a:r>
          </a:p>
        </p:txBody>
      </p:sp>
      <p:pic>
        <p:nvPicPr>
          <p:cNvPr id="21" name="Picture 3" descr="C:\Documents and Settings\Administrator\My Documents\slides\画像\教育\こがち1.JPG"/>
          <p:cNvPicPr>
            <a:picLocks noChangeAspect="1" noChangeArrowheads="1"/>
          </p:cNvPicPr>
          <p:nvPr/>
        </p:nvPicPr>
        <p:blipFill rotWithShape="1">
          <a:blip r:embed="rId4" cstate="screen"/>
          <a:srcRect/>
          <a:stretch/>
        </p:blipFill>
        <p:spPr bwMode="auto">
          <a:xfrm>
            <a:off x="5524790" y="2401888"/>
            <a:ext cx="2409246" cy="1499164"/>
          </a:xfrm>
          <a:prstGeom prst="rect">
            <a:avLst/>
          </a:prstGeom>
          <a:noFill/>
          <a:ln>
            <a:noFill/>
          </a:ln>
          <a:effectLst>
            <a:outerShdw dist="107763" dir="2700000" algn="ctr" rotWithShape="0">
              <a:srgbClr val="808080">
                <a:alpha val="50000"/>
              </a:srgbClr>
            </a:outerShdw>
            <a:softEdge rad="112522"/>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グループ化 12"/>
          <p:cNvGrpSpPr>
            <a:grpSpLocks/>
          </p:cNvGrpSpPr>
          <p:nvPr/>
        </p:nvGrpSpPr>
        <p:grpSpPr bwMode="auto">
          <a:xfrm>
            <a:off x="298450" y="1150938"/>
            <a:ext cx="8518525" cy="5194300"/>
            <a:chOff x="298593" y="979055"/>
            <a:chExt cx="8519106" cy="5507469"/>
          </a:xfrm>
        </p:grpSpPr>
        <p:sp>
          <p:nvSpPr>
            <p:cNvPr id="14" name="角丸四角形 2"/>
            <p:cNvSpPr/>
            <p:nvPr/>
          </p:nvSpPr>
          <p:spPr>
            <a:xfrm>
              <a:off x="298593" y="979055"/>
              <a:ext cx="8519106" cy="5507469"/>
            </a:xfrm>
            <a:prstGeom prst="roundRect">
              <a:avLst>
                <a:gd name="adj" fmla="val 3300"/>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5" name="角丸四角形 2"/>
            <p:cNvSpPr/>
            <p:nvPr/>
          </p:nvSpPr>
          <p:spPr>
            <a:xfrm>
              <a:off x="298593" y="979055"/>
              <a:ext cx="8519106" cy="5507469"/>
            </a:xfrm>
            <a:prstGeom prst="roundRect">
              <a:avLst>
                <a:gd name="adj" fmla="val 3635"/>
              </a:avLst>
            </a:prstGeom>
            <a:gradFill flip="none" rotWithShape="1">
              <a:gsLst>
                <a:gs pos="0">
                  <a:schemeClr val="bg1"/>
                </a:gs>
                <a:gs pos="50000">
                  <a:srgbClr val="D4E3F8">
                    <a:alpha val="0"/>
                  </a:srgbClr>
                </a:gs>
                <a:gs pos="100000">
                  <a:srgbClr val="D4E3F8">
                    <a:shade val="100000"/>
                    <a:satMod val="115000"/>
                    <a:alpha val="0"/>
                  </a:srgbClr>
                </a:gs>
              </a:gsLst>
              <a:lin ang="16200000" scaled="1"/>
              <a:tileRect/>
            </a:gra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61443" name="Rectangle 2"/>
          <p:cNvSpPr>
            <a:spLocks noGrp="1" noChangeArrowheads="1"/>
          </p:cNvSpPr>
          <p:nvPr>
            <p:ph type="title"/>
          </p:nvPr>
        </p:nvSpPr>
        <p:spPr/>
        <p:txBody>
          <a:bodyPr/>
          <a:lstStyle/>
          <a:p>
            <a:pPr eaLnBrk="1" hangingPunct="1"/>
            <a:r>
              <a:rPr lang="ja-JP" altLang="en-US" dirty="0"/>
              <a:t>沖縄県立中部病院での医療関連感染対策</a:t>
            </a:r>
          </a:p>
        </p:txBody>
      </p:sp>
      <p:sp>
        <p:nvSpPr>
          <p:cNvPr id="75781"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D0025EE2-3977-45FC-9046-43CAD6351E68}" type="slidenum">
              <a:rPr lang="ja-JP" altLang="en-US"/>
              <a:pPr eaLnBrk="1" hangingPunct="1"/>
              <a:t>46</a:t>
            </a:fld>
            <a:endParaRPr lang="en-US" altLang="ja-JP"/>
          </a:p>
        </p:txBody>
      </p:sp>
      <p:sp>
        <p:nvSpPr>
          <p:cNvPr id="61445" name="Text Box 4"/>
          <p:cNvSpPr txBox="1">
            <a:spLocks noChangeArrowheads="1"/>
          </p:cNvSpPr>
          <p:nvPr/>
        </p:nvSpPr>
        <p:spPr bwMode="auto">
          <a:xfrm>
            <a:off x="4572000" y="2671763"/>
            <a:ext cx="4114800" cy="347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ts val="1200"/>
              </a:spcBef>
            </a:pPr>
            <a:r>
              <a:rPr lang="ja-JP" altLang="en-US" sz="1600" dirty="0"/>
              <a:t>沖縄県立中部病院では</a:t>
            </a:r>
            <a:r>
              <a:rPr lang="en-US" altLang="ja-JP" sz="1600" dirty="0"/>
              <a:t>1993</a:t>
            </a:r>
            <a:r>
              <a:rPr lang="ja-JP" altLang="en-US" sz="1600" dirty="0"/>
              <a:t>年に医療関連感染対策のためのチーム（</a:t>
            </a:r>
            <a:r>
              <a:rPr lang="en-US" altLang="ja-JP" sz="1600" dirty="0"/>
              <a:t>ICT</a:t>
            </a:r>
            <a:r>
              <a:rPr lang="ja-JP" altLang="en-US" sz="1600" dirty="0"/>
              <a:t>）が立ち上がりました。</a:t>
            </a:r>
          </a:p>
          <a:p>
            <a:pPr eaLnBrk="1" hangingPunct="1">
              <a:spcBef>
                <a:spcPts val="1200"/>
              </a:spcBef>
            </a:pPr>
            <a:r>
              <a:rPr lang="ja-JP" altLang="en-US" sz="1600" dirty="0"/>
              <a:t>そのときから受け継がれている医療関連感染対策の基本的な考えは，医療関連感染対策は数人の感染症の専門家が行うものではなく，</a:t>
            </a:r>
            <a:br>
              <a:rPr lang="en-US" altLang="ja-JP" sz="1600" dirty="0"/>
            </a:br>
            <a:r>
              <a:rPr lang="ja-JP" altLang="en-US" sz="1600" dirty="0">
                <a:latin typeface="HGP創英角ｺﾞｼｯｸUB" panose="020B0900000000000000" pitchFamily="50" charset="-128"/>
                <a:ea typeface="HGP創英角ｺﾞｼｯｸUB" panose="020B0900000000000000" pitchFamily="50" charset="-128"/>
              </a:rPr>
              <a:t>「医療に従事するもの全員が当たり前に継続</a:t>
            </a:r>
            <a:br>
              <a:rPr lang="en-US" altLang="ja-JP" sz="1600" dirty="0">
                <a:latin typeface="HGP創英角ｺﾞｼｯｸUB" panose="020B0900000000000000" pitchFamily="50" charset="-128"/>
                <a:ea typeface="HGP創英角ｺﾞｼｯｸUB" panose="020B0900000000000000" pitchFamily="50" charset="-128"/>
              </a:rPr>
            </a:br>
            <a:r>
              <a:rPr lang="ja-JP" altLang="en-US" sz="1600" dirty="0">
                <a:latin typeface="HGP創英角ｺﾞｼｯｸUB" panose="020B0900000000000000" pitchFamily="50" charset="-128"/>
                <a:ea typeface="HGP創英角ｺﾞｼｯｸUB" panose="020B0900000000000000" pitchFamily="50" charset="-128"/>
              </a:rPr>
              <a:t>して行うことが最も重要」</a:t>
            </a:r>
            <a:br>
              <a:rPr lang="en-US" altLang="ja-JP" sz="1600" dirty="0">
                <a:latin typeface="HGP創英角ｺﾞｼｯｸUB" panose="020B0900000000000000" pitchFamily="50" charset="-128"/>
                <a:ea typeface="HGP創英角ｺﾞｼｯｸUB" panose="020B0900000000000000" pitchFamily="50" charset="-128"/>
              </a:rPr>
            </a:br>
            <a:r>
              <a:rPr lang="ja-JP" altLang="en-US" sz="1600" dirty="0"/>
              <a:t>という考え方です。</a:t>
            </a:r>
          </a:p>
          <a:p>
            <a:pPr eaLnBrk="1" hangingPunct="1">
              <a:spcBef>
                <a:spcPts val="1200"/>
              </a:spcBef>
            </a:pPr>
            <a:r>
              <a:rPr lang="ja-JP" altLang="en-US" sz="1600" dirty="0"/>
              <a:t>最初から特別なことに挑戦するのではなく，</a:t>
            </a:r>
            <a:br>
              <a:rPr lang="en-US" altLang="ja-JP" sz="1600" dirty="0"/>
            </a:br>
            <a:r>
              <a:rPr lang="ja-JP" altLang="en-US" sz="1600" dirty="0"/>
              <a:t>できることから行い，医療関連感染対策の</a:t>
            </a:r>
            <a:r>
              <a:rPr lang="en-US" altLang="ja-JP" sz="1600" dirty="0"/>
              <a:t>PDCA</a:t>
            </a:r>
            <a:r>
              <a:rPr lang="ja-JP" altLang="en-US" sz="1600" dirty="0"/>
              <a:t>サイクルを徹底することが重要です。</a:t>
            </a:r>
          </a:p>
        </p:txBody>
      </p:sp>
      <p:sp>
        <p:nvSpPr>
          <p:cNvPr id="11" name="正方形/長方形 10"/>
          <p:cNvSpPr/>
          <p:nvPr/>
        </p:nvSpPr>
        <p:spPr>
          <a:xfrm>
            <a:off x="4572000" y="1323216"/>
            <a:ext cx="4038600" cy="1200329"/>
          </a:xfrm>
          <a:prstGeom prst="rect">
            <a:avLst/>
          </a:prstGeom>
        </p:spPr>
        <p:txBody>
          <a:bodyPr>
            <a:spAutoFit/>
          </a:bodyPr>
          <a:lstStyle/>
          <a:p>
            <a:pPr>
              <a:defRPr/>
            </a:pPr>
            <a:r>
              <a:rPr lang="ja-JP" altLang="en-US" sz="2400" dirty="0">
                <a:solidFill>
                  <a:srgbClr val="D7000F"/>
                </a:solidFill>
                <a:effectLst>
                  <a:glow rad="101600">
                    <a:schemeClr val="bg1"/>
                  </a:glow>
                </a:effectLst>
                <a:latin typeface="Arial" charset="0"/>
                <a:ea typeface="HGP創英角ｺﾞｼｯｸUB" pitchFamily="50" charset="-128"/>
              </a:rPr>
              <a:t>医療関連感染対策は，特別</a:t>
            </a:r>
            <a:br>
              <a:rPr lang="en-US" altLang="ja-JP" sz="2400" dirty="0">
                <a:solidFill>
                  <a:srgbClr val="D7000F"/>
                </a:solidFill>
                <a:effectLst>
                  <a:glow rad="101600">
                    <a:schemeClr val="bg1"/>
                  </a:glow>
                </a:effectLst>
                <a:latin typeface="Arial" charset="0"/>
                <a:ea typeface="HGP創英角ｺﾞｼｯｸUB" pitchFamily="50" charset="-128"/>
              </a:rPr>
            </a:br>
            <a:r>
              <a:rPr lang="ja-JP" altLang="en-US" sz="2400" dirty="0">
                <a:solidFill>
                  <a:srgbClr val="D7000F"/>
                </a:solidFill>
                <a:effectLst>
                  <a:glow rad="101600">
                    <a:schemeClr val="bg1"/>
                  </a:glow>
                </a:effectLst>
                <a:latin typeface="Arial" charset="0"/>
                <a:ea typeface="HGP創英角ｺﾞｼｯｸUB" pitchFamily="50" charset="-128"/>
              </a:rPr>
              <a:t>なことではなく，空気のように普通に全員が行うことです。</a:t>
            </a:r>
          </a:p>
        </p:txBody>
      </p:sp>
      <p:sp>
        <p:nvSpPr>
          <p:cNvPr id="12" name="正方形/長方形 13"/>
          <p:cNvSpPr>
            <a:spLocks noChangeArrowheads="1"/>
          </p:cNvSpPr>
          <p:nvPr/>
        </p:nvSpPr>
        <p:spPr bwMode="auto">
          <a:xfrm>
            <a:off x="6729413" y="6416675"/>
            <a:ext cx="2022475" cy="307975"/>
          </a:xfrm>
          <a:prstGeom prst="rect">
            <a:avLst/>
          </a:prstGeom>
          <a:noFill/>
          <a:ln>
            <a:noFill/>
          </a:ln>
        </p:spPr>
        <p:txBody>
          <a:bodyPr wrap="none" lIns="0" tIns="0" rIns="0" bIns="0" anchor="b">
            <a:spAutoFit/>
          </a:bodyPr>
          <a:lstStyle/>
          <a:p>
            <a:pPr algn="r" fontAlgn="auto">
              <a:spcBef>
                <a:spcPts val="0"/>
              </a:spcBef>
              <a:spcAft>
                <a:spcPts val="0"/>
              </a:spcAft>
              <a:defRPr/>
            </a:pPr>
            <a:r>
              <a:rPr lang="zh-TW" altLang="en-US" sz="1000" b="1" dirty="0">
                <a:solidFill>
                  <a:schemeClr val="tx1">
                    <a:lumMod val="85000"/>
                    <a:lumOff val="15000"/>
                  </a:schemeClr>
                </a:solidFill>
                <a:latin typeface="+mn-lt"/>
                <a:ea typeface="+mn-ea"/>
              </a:rPr>
              <a:t>提供：沖縄県立中部病院 感染症内科</a:t>
            </a:r>
          </a:p>
          <a:p>
            <a:pPr algn="r" fontAlgn="auto">
              <a:spcBef>
                <a:spcPts val="0"/>
              </a:spcBef>
              <a:spcAft>
                <a:spcPts val="0"/>
              </a:spcAft>
              <a:defRPr/>
            </a:pPr>
            <a:r>
              <a:rPr lang="zh-TW" altLang="en-US" sz="1000" b="1" dirty="0">
                <a:solidFill>
                  <a:schemeClr val="tx1">
                    <a:lumMod val="85000"/>
                    <a:lumOff val="15000"/>
                  </a:schemeClr>
                </a:solidFill>
                <a:latin typeface="+mn-lt"/>
                <a:ea typeface="+mn-ea"/>
              </a:rPr>
              <a:t>　　　　　椎木 創一 先生</a:t>
            </a:r>
          </a:p>
        </p:txBody>
      </p:sp>
      <p:pic>
        <p:nvPicPr>
          <p:cNvPr id="7" name="図 6"/>
          <p:cNvPicPr>
            <a:picLocks noChangeAspect="1"/>
          </p:cNvPicPr>
          <p:nvPr/>
        </p:nvPicPr>
        <p:blipFill rotWithShape="1">
          <a:blip r:embed="rId3" cstate="print"/>
          <a:srcRect l="2184" r="2184"/>
          <a:stretch/>
        </p:blipFill>
        <p:spPr>
          <a:xfrm>
            <a:off x="540326" y="1385456"/>
            <a:ext cx="3819237" cy="2967051"/>
          </a:xfrm>
          <a:prstGeom prst="rect">
            <a:avLst/>
          </a:prstGeom>
          <a:effectLst>
            <a:softEdge rad="63500"/>
          </a:effec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ja-JP" altLang="en-US"/>
              <a:t>エンディングアニメ</a:t>
            </a:r>
          </a:p>
        </p:txBody>
      </p:sp>
      <p:sp>
        <p:nvSpPr>
          <p:cNvPr id="76803"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1B10A182-F41C-45AC-9C7D-B4EE3B01E27E}" type="slidenum">
              <a:rPr lang="ja-JP" altLang="en-US"/>
              <a:pPr eaLnBrk="1" hangingPunct="1"/>
              <a:t>47</a:t>
            </a:fld>
            <a:endParaRPr lang="en-US" altLang="ja-JP"/>
          </a:p>
        </p:txBody>
      </p:sp>
      <p:pic>
        <p:nvPicPr>
          <p:cNvPr id="2" name="AB-M-0004(V03)">
            <a:hlinkClick r:id="" action="ppaction://media"/>
            <a:extLst>
              <a:ext uri="{FF2B5EF4-FFF2-40B4-BE49-F238E27FC236}">
                <a16:creationId xmlns:a16="http://schemas.microsoft.com/office/drawing/2014/main" id="{B691F55B-2F44-B363-A17B-A69B7735649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49600" y="919480"/>
            <a:ext cx="6844800" cy="5133600"/>
          </a:xfrm>
          <a:prstGeom prst="rect">
            <a:avLst/>
          </a:prstGeom>
        </p:spPr>
      </p:pic>
      <p:sp>
        <p:nvSpPr>
          <p:cNvPr id="6" name="正方形/長方形 5">
            <a:extLst>
              <a:ext uri="{FF2B5EF4-FFF2-40B4-BE49-F238E27FC236}">
                <a16:creationId xmlns:a16="http://schemas.microsoft.com/office/drawing/2014/main" id="{C259E020-2280-484D-A16D-076D1A3BE5E0}"/>
              </a:ext>
            </a:extLst>
          </p:cNvPr>
          <p:cNvSpPr/>
          <p:nvPr/>
        </p:nvSpPr>
        <p:spPr>
          <a:xfrm>
            <a:off x="5495111" y="6052547"/>
            <a:ext cx="2626821" cy="510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ln w="3175"/>
                <a:solidFill>
                  <a:schemeClr val="tx1"/>
                </a:solidFill>
                <a:effectLst>
                  <a:outerShdw blurRad="50800" dist="38100" dir="2700000" algn="tl" rotWithShape="0">
                    <a:prstClr val="black">
                      <a:alpha val="40000"/>
                    </a:prstClr>
                  </a:outerShdw>
                </a:effectLst>
                <a:latin typeface="+mj-ea"/>
                <a:ea typeface="+mj-ea"/>
              </a:rPr>
              <a:t>ブラックジャックによろしく　佐藤秀峰</a:t>
            </a:r>
          </a:p>
          <a:p>
            <a:r>
              <a:rPr kumimoji="1" lang="en-US" altLang="ja-JP" sz="1200" dirty="0">
                <a:ln w="3175"/>
                <a:solidFill>
                  <a:schemeClr val="tx1"/>
                </a:solidFill>
                <a:effectLst>
                  <a:outerShdw blurRad="50800" dist="38100" dir="2700000" algn="tl" rotWithShape="0">
                    <a:prstClr val="black">
                      <a:alpha val="40000"/>
                    </a:prstClr>
                  </a:outerShdw>
                </a:effectLst>
                <a:latin typeface="+mj-ea"/>
                <a:ea typeface="+mj-ea"/>
              </a:rPr>
              <a:t>https://densho810.com/free/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video>
              <p:cMediaNode vol="80000">
                <p:cTn id="2" fill="hold" display="0">
                  <p:stCondLst>
                    <p:cond delay="indefinite"/>
                  </p:stCondLst>
                </p:cTn>
                <p:tgtEl>
                  <p:spTgt spid="2"/>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グループ化 4"/>
          <p:cNvGrpSpPr>
            <a:grpSpLocks/>
          </p:cNvGrpSpPr>
          <p:nvPr/>
        </p:nvGrpSpPr>
        <p:grpSpPr bwMode="auto">
          <a:xfrm>
            <a:off x="298450" y="979488"/>
            <a:ext cx="8518525" cy="5507037"/>
            <a:chOff x="298593" y="979055"/>
            <a:chExt cx="8519106" cy="5507469"/>
          </a:xfrm>
        </p:grpSpPr>
        <p:sp>
          <p:nvSpPr>
            <p:cNvPr id="15" name="角丸四角形 2"/>
            <p:cNvSpPr/>
            <p:nvPr/>
          </p:nvSpPr>
          <p:spPr>
            <a:xfrm>
              <a:off x="298593" y="979055"/>
              <a:ext cx="8519106" cy="5507469"/>
            </a:xfrm>
            <a:prstGeom prst="roundRect">
              <a:avLst>
                <a:gd name="adj" fmla="val 3300"/>
              </a:avLst>
            </a:prstGeom>
            <a:pattFill prst="lgGrid">
              <a:fgClr>
                <a:schemeClr val="bg1"/>
              </a:fgClr>
              <a:bgClr>
                <a:srgbClr val="D4E3F8"/>
              </a:bgClr>
            </a:pattFill>
            <a:ln>
              <a:solidFill>
                <a:srgbClr val="1D5CB9"/>
              </a:solid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0" name="角丸四角形 2"/>
            <p:cNvSpPr/>
            <p:nvPr/>
          </p:nvSpPr>
          <p:spPr>
            <a:xfrm>
              <a:off x="298593" y="979055"/>
              <a:ext cx="8519106" cy="5507469"/>
            </a:xfrm>
            <a:prstGeom prst="roundRect">
              <a:avLst>
                <a:gd name="adj" fmla="val 3635"/>
              </a:avLst>
            </a:prstGeom>
            <a:gradFill flip="none" rotWithShape="1">
              <a:gsLst>
                <a:gs pos="0">
                  <a:schemeClr val="bg1"/>
                </a:gs>
                <a:gs pos="50000">
                  <a:srgbClr val="D4E3F8">
                    <a:alpha val="0"/>
                  </a:srgbClr>
                </a:gs>
                <a:gs pos="100000">
                  <a:srgbClr val="D4E3F8">
                    <a:shade val="100000"/>
                    <a:satMod val="115000"/>
                    <a:alpha val="0"/>
                  </a:srgbClr>
                </a:gs>
              </a:gsLst>
              <a:lin ang="16200000" scaled="1"/>
              <a:tileRect/>
            </a:gra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63491" name="Rectangle 2"/>
          <p:cNvSpPr>
            <a:spLocks noGrp="1" noChangeArrowheads="1"/>
          </p:cNvSpPr>
          <p:nvPr>
            <p:ph type="title"/>
          </p:nvPr>
        </p:nvSpPr>
        <p:spPr/>
        <p:txBody>
          <a:bodyPr/>
          <a:lstStyle/>
          <a:p>
            <a:pPr eaLnBrk="1" hangingPunct="1"/>
            <a:r>
              <a:rPr lang="ja-JP" altLang="en-US"/>
              <a:t>協力・取材</a:t>
            </a:r>
          </a:p>
        </p:txBody>
      </p:sp>
      <p:sp>
        <p:nvSpPr>
          <p:cNvPr id="77829"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862C987D-E979-456D-8D5E-EF470AEE4376}" type="slidenum">
              <a:rPr lang="ja-JP" altLang="en-US"/>
              <a:pPr eaLnBrk="1" hangingPunct="1"/>
              <a:t>48</a:t>
            </a:fld>
            <a:endParaRPr lang="en-US" altLang="ja-JP"/>
          </a:p>
        </p:txBody>
      </p:sp>
      <p:sp>
        <p:nvSpPr>
          <p:cNvPr id="63493" name="Text Box 3"/>
          <p:cNvSpPr txBox="1">
            <a:spLocks noChangeArrowheads="1"/>
          </p:cNvSpPr>
          <p:nvPr/>
        </p:nvSpPr>
        <p:spPr bwMode="auto">
          <a:xfrm>
            <a:off x="2840038" y="1233488"/>
            <a:ext cx="3463925" cy="58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0000" tIns="46800" rIns="90000" bIns="46800">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3200">
                <a:solidFill>
                  <a:srgbClr val="1D5CB9"/>
                </a:solidFill>
                <a:ea typeface="HGP創英角ｺﾞｼｯｸUB" panose="020B0900000000000000" pitchFamily="50" charset="-128"/>
              </a:rPr>
              <a:t>沖縄県立中部病院</a:t>
            </a:r>
          </a:p>
        </p:txBody>
      </p:sp>
      <p:pic>
        <p:nvPicPr>
          <p:cNvPr id="7" name="図 6"/>
          <p:cNvPicPr>
            <a:picLocks noChangeAspect="1"/>
          </p:cNvPicPr>
          <p:nvPr/>
        </p:nvPicPr>
        <p:blipFill rotWithShape="1">
          <a:blip r:embed="rId3" cstate="print"/>
          <a:srcRect r="3866"/>
          <a:stretch/>
        </p:blipFill>
        <p:spPr>
          <a:xfrm>
            <a:off x="638464" y="2053359"/>
            <a:ext cx="4114800" cy="2846386"/>
          </a:xfrm>
          <a:prstGeom prst="rect">
            <a:avLst/>
          </a:prstGeom>
          <a:effectLst>
            <a:softEdge rad="63500"/>
          </a:effectLst>
        </p:spPr>
      </p:pic>
      <p:sp>
        <p:nvSpPr>
          <p:cNvPr id="11" name="Rectangle 29"/>
          <p:cNvSpPr>
            <a:spLocks noChangeArrowheads="1"/>
          </p:cNvSpPr>
          <p:nvPr/>
        </p:nvSpPr>
        <p:spPr bwMode="auto">
          <a:xfrm>
            <a:off x="4953000" y="1970088"/>
            <a:ext cx="3600450" cy="450850"/>
          </a:xfrm>
          <a:prstGeom prst="rect">
            <a:avLst/>
          </a:prstGeom>
          <a:noFill/>
          <a:ln w="9525">
            <a:noFill/>
            <a:miter lim="800000"/>
            <a:headEnd/>
            <a:tailEnd/>
          </a:ln>
        </p:spPr>
        <p:txBody>
          <a:bodyPr lIns="90000" tIns="72000" rIns="90000" bIns="72000" anchor="ctr">
            <a:spAutoFit/>
          </a:bodyPr>
          <a:lstStyle/>
          <a:p>
            <a:pPr marL="268288" indent="-268288">
              <a:lnSpc>
                <a:spcPct val="90000"/>
              </a:lnSpc>
              <a:buClr>
                <a:srgbClr val="387CE0"/>
              </a:buClr>
              <a:buFont typeface="HGP創英角ｺﾞｼｯｸUB" pitchFamily="50" charset="-128"/>
              <a:buChar char="●"/>
              <a:defRPr/>
            </a:pPr>
            <a:r>
              <a:rPr lang="zh-TW" altLang="en-US" sz="2200" dirty="0">
                <a:latin typeface="+mj-ea"/>
                <a:ea typeface="+mj-ea"/>
              </a:rPr>
              <a:t>医療関連感染対策体制</a:t>
            </a:r>
          </a:p>
        </p:txBody>
      </p:sp>
      <p:sp>
        <p:nvSpPr>
          <p:cNvPr id="63496" name="正方形/長方形 3"/>
          <p:cNvSpPr>
            <a:spLocks noChangeArrowheads="1"/>
          </p:cNvSpPr>
          <p:nvPr/>
        </p:nvSpPr>
        <p:spPr bwMode="auto">
          <a:xfrm>
            <a:off x="4953000" y="2595563"/>
            <a:ext cx="3600450" cy="344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pPr>
            <a:r>
              <a:rPr lang="ja-JP" altLang="en-US" b="1" dirty="0">
                <a:latin typeface="ＭＳ Ｐゴシック" panose="020B0600070205080204" pitchFamily="50" charset="-128"/>
              </a:rPr>
              <a:t>沖縄県立中部病院の特徴としては，数名の感染症専門医が</a:t>
            </a:r>
            <a:r>
              <a:rPr lang="en-US" altLang="ja-JP" b="1" dirty="0">
                <a:latin typeface="ＭＳ Ｐゴシック" panose="020B0600070205080204" pitchFamily="50" charset="-128"/>
              </a:rPr>
              <a:t>ICT</a:t>
            </a:r>
            <a:r>
              <a:rPr lang="ja-JP" altLang="en-US" b="1" dirty="0">
                <a:latin typeface="ＭＳ Ｐゴシック" panose="020B0600070205080204" pitchFamily="50" charset="-128"/>
              </a:rPr>
              <a:t>を組織しているのではなく，各病棟のリンクナースが中心となって，医療関連感染対策に取り組んでいます。</a:t>
            </a:r>
          </a:p>
          <a:p>
            <a:pPr eaLnBrk="1" hangingPunct="1">
              <a:lnSpc>
                <a:spcPct val="110000"/>
              </a:lnSpc>
            </a:pPr>
            <a:endParaRPr lang="ja-JP" altLang="en-US" b="1" dirty="0">
              <a:latin typeface="ＭＳ Ｐゴシック" panose="020B0600070205080204" pitchFamily="50" charset="-128"/>
            </a:endParaRPr>
          </a:p>
          <a:p>
            <a:pPr eaLnBrk="1" hangingPunct="1">
              <a:lnSpc>
                <a:spcPct val="110000"/>
              </a:lnSpc>
            </a:pPr>
            <a:r>
              <a:rPr lang="ja-JP" altLang="en-US" b="1" dirty="0">
                <a:latin typeface="ＭＳ Ｐゴシック" panose="020B0600070205080204" pitchFamily="50" charset="-128"/>
              </a:rPr>
              <a:t>医療関連感染対策は，特別な者だけが特別なことをするのではなく，医療機関で働くすべての人が当たり前のこととして継続して行っています。</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ja-JP" altLang="en-US"/>
              <a:t>医療関連感染対策の重要性</a:t>
            </a:r>
          </a:p>
        </p:txBody>
      </p:sp>
      <p:sp>
        <p:nvSpPr>
          <p:cNvPr id="33796" name="スライド番号プレースホルダー 1"/>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2CD2B43A-DC6F-41DB-9273-A830E54B927D}" type="slidenum">
              <a:rPr lang="ja-JP" altLang="en-US"/>
              <a:pPr eaLnBrk="1" hangingPunct="1"/>
              <a:t>5</a:t>
            </a:fld>
            <a:endParaRPr lang="en-US" altLang="ja-JP"/>
          </a:p>
        </p:txBody>
      </p:sp>
      <p:grpSp>
        <p:nvGrpSpPr>
          <p:cNvPr id="2" name="グループ化 2"/>
          <p:cNvGrpSpPr>
            <a:grpSpLocks/>
          </p:cNvGrpSpPr>
          <p:nvPr/>
        </p:nvGrpSpPr>
        <p:grpSpPr bwMode="auto">
          <a:xfrm>
            <a:off x="503238" y="1116013"/>
            <a:ext cx="8137525" cy="4178300"/>
            <a:chOff x="503238" y="1116013"/>
            <a:chExt cx="8137525" cy="4178300"/>
          </a:xfrm>
        </p:grpSpPr>
        <p:sp>
          <p:nvSpPr>
            <p:cNvPr id="20" name="角丸四角形 19"/>
            <p:cNvSpPr/>
            <p:nvPr/>
          </p:nvSpPr>
          <p:spPr>
            <a:xfrm>
              <a:off x="503238" y="1116013"/>
              <a:ext cx="8137525" cy="4178300"/>
            </a:xfrm>
            <a:prstGeom prst="roundRect">
              <a:avLst>
                <a:gd name="adj" fmla="val 2892"/>
              </a:avLst>
            </a:prstGeom>
            <a:gradFill flip="none" rotWithShape="1">
              <a:gsLst>
                <a:gs pos="49000">
                  <a:srgbClr val="AEDAF6"/>
                </a:gs>
                <a:gs pos="2000">
                  <a:srgbClr val="5383B1"/>
                </a:gs>
                <a:gs pos="99000">
                  <a:srgbClr val="5383B1"/>
                </a:gs>
              </a:gsLst>
              <a:lin ang="5400000" scaled="1"/>
              <a:tileRect/>
            </a:gradFill>
            <a:ln>
              <a:noFill/>
            </a:ln>
            <a:effectLst>
              <a:outerShdw blurRad="889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grpSp>
          <p:nvGrpSpPr>
            <p:cNvPr id="15373" name="グループ化 1"/>
            <p:cNvGrpSpPr>
              <a:grpSpLocks/>
            </p:cNvGrpSpPr>
            <p:nvPr/>
          </p:nvGrpSpPr>
          <p:grpSpPr bwMode="auto">
            <a:xfrm>
              <a:off x="687388" y="1198563"/>
              <a:ext cx="7731125" cy="954087"/>
              <a:chOff x="687388" y="1198563"/>
              <a:chExt cx="7731125" cy="954087"/>
            </a:xfrm>
          </p:grpSpPr>
          <p:sp>
            <p:nvSpPr>
              <p:cNvPr id="12" name="正方形/長方形 11"/>
              <p:cNvSpPr/>
              <p:nvPr/>
            </p:nvSpPr>
            <p:spPr bwMode="auto">
              <a:xfrm>
                <a:off x="811213" y="1690688"/>
                <a:ext cx="1879600" cy="452437"/>
              </a:xfrm>
              <a:prstGeom prst="rect">
                <a:avLst/>
              </a:prstGeom>
              <a:solidFill>
                <a:srgbClr val="D7000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b="1" dirty="0"/>
              </a:p>
            </p:txBody>
          </p:sp>
          <p:sp>
            <p:nvSpPr>
              <p:cNvPr id="6" name="正方形/長方形 5"/>
              <p:cNvSpPr/>
              <p:nvPr/>
            </p:nvSpPr>
            <p:spPr bwMode="auto">
              <a:xfrm>
                <a:off x="687388" y="1198563"/>
                <a:ext cx="7731125" cy="954087"/>
              </a:xfrm>
              <a:prstGeom prst="rect">
                <a:avLst/>
              </a:prstGeom>
              <a:effectLst>
                <a:outerShdw blurRad="50800" dist="38100" dir="2700000" algn="tl" rotWithShape="0">
                  <a:prstClr val="black">
                    <a:alpha val="90000"/>
                  </a:prstClr>
                </a:outerShdw>
              </a:effectLst>
            </p:spPr>
            <p:txBody>
              <a:bodyPr>
                <a:spAutoFit/>
              </a:bodyPr>
              <a:lstStyle/>
              <a:p>
                <a:pPr fontAlgn="auto">
                  <a:spcBef>
                    <a:spcPts val="0"/>
                  </a:spcBef>
                  <a:spcAft>
                    <a:spcPts val="0"/>
                  </a:spcAft>
                  <a:defRPr/>
                </a:pPr>
                <a:r>
                  <a:rPr lang="ja-JP" altLang="en-US" sz="2800" b="1" dirty="0">
                    <a:solidFill>
                      <a:schemeClr val="bg1"/>
                    </a:solidFill>
                    <a:latin typeface="+mn-ea"/>
                    <a:ea typeface="+mn-ea"/>
                  </a:rPr>
                  <a:t>感染対策担当者だけでなく，医療施設で働く </a:t>
                </a:r>
                <a:br>
                  <a:rPr lang="en-US" altLang="ja-JP" sz="2800" b="1" dirty="0">
                    <a:solidFill>
                      <a:schemeClr val="bg1"/>
                    </a:solidFill>
                    <a:latin typeface="+mn-ea"/>
                    <a:ea typeface="+mn-ea"/>
                  </a:rPr>
                </a:br>
                <a:r>
                  <a:rPr lang="ja-JP" altLang="en-US" sz="2800" b="1" dirty="0">
                    <a:solidFill>
                      <a:schemeClr val="bg1"/>
                    </a:solidFill>
                    <a:latin typeface="+mn-ea"/>
                    <a:ea typeface="+mn-ea"/>
                  </a:rPr>
                  <a:t> すべての人 が基本的な対策を理解し，実践する。</a:t>
                </a:r>
              </a:p>
            </p:txBody>
          </p:sp>
        </p:grpSp>
      </p:grpSp>
      <p:grpSp>
        <p:nvGrpSpPr>
          <p:cNvPr id="4" name="グループ化 3"/>
          <p:cNvGrpSpPr>
            <a:grpSpLocks/>
          </p:cNvGrpSpPr>
          <p:nvPr/>
        </p:nvGrpSpPr>
        <p:grpSpPr bwMode="auto">
          <a:xfrm>
            <a:off x="503238" y="5691188"/>
            <a:ext cx="8137525" cy="801687"/>
            <a:chOff x="503238" y="5691188"/>
            <a:chExt cx="8137525" cy="801687"/>
          </a:xfrm>
        </p:grpSpPr>
        <p:sp>
          <p:nvSpPr>
            <p:cNvPr id="21" name="角丸四角形 20"/>
            <p:cNvSpPr/>
            <p:nvPr/>
          </p:nvSpPr>
          <p:spPr>
            <a:xfrm>
              <a:off x="503238" y="5691188"/>
              <a:ext cx="8137525" cy="801687"/>
            </a:xfrm>
            <a:prstGeom prst="roundRect">
              <a:avLst>
                <a:gd name="adj" fmla="val 10965"/>
              </a:avLst>
            </a:prstGeom>
            <a:gradFill flip="none" rotWithShape="1">
              <a:gsLst>
                <a:gs pos="49000">
                  <a:srgbClr val="AEDAF6"/>
                </a:gs>
                <a:gs pos="2000">
                  <a:srgbClr val="5383B1"/>
                </a:gs>
                <a:gs pos="99000">
                  <a:srgbClr val="5383B1"/>
                </a:gs>
              </a:gsLst>
              <a:lin ang="5400000" scaled="1"/>
              <a:tileRect/>
            </a:gradFill>
            <a:ln>
              <a:noFill/>
            </a:ln>
            <a:effectLst>
              <a:outerShdw blurRad="889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dirty="0"/>
            </a:p>
          </p:txBody>
        </p:sp>
        <p:sp>
          <p:nvSpPr>
            <p:cNvPr id="22" name="正方形/長方形 21"/>
            <p:cNvSpPr/>
            <p:nvPr/>
          </p:nvSpPr>
          <p:spPr>
            <a:xfrm>
              <a:off x="706438" y="5816600"/>
              <a:ext cx="7731125" cy="522288"/>
            </a:xfrm>
            <a:prstGeom prst="rect">
              <a:avLst/>
            </a:prstGeom>
            <a:effectLst>
              <a:outerShdw blurRad="50800" dist="38100" dir="2700000" algn="tl" rotWithShape="0">
                <a:prstClr val="black">
                  <a:alpha val="90000"/>
                </a:prstClr>
              </a:outerShdw>
            </a:effectLst>
          </p:spPr>
          <p:txBody>
            <a:bodyPr>
              <a:spAutoFit/>
            </a:bodyPr>
            <a:lstStyle/>
            <a:p>
              <a:pPr algn="ctr" fontAlgn="auto">
                <a:spcBef>
                  <a:spcPts val="0"/>
                </a:spcBef>
                <a:spcAft>
                  <a:spcPts val="0"/>
                </a:spcAft>
                <a:defRPr/>
              </a:pPr>
              <a:r>
                <a:rPr lang="ja-JP" altLang="en-US" sz="2800" b="1" dirty="0">
                  <a:solidFill>
                    <a:schemeClr val="bg1"/>
                  </a:solidFill>
                  <a:latin typeface="+mn-ea"/>
                  <a:ea typeface="+mn-ea"/>
                </a:rPr>
                <a:t>医療関連感染を抑制することが可能となる。</a:t>
              </a:r>
            </a:p>
          </p:txBody>
        </p:sp>
      </p:grpSp>
      <p:pic>
        <p:nvPicPr>
          <p:cNvPr id="13" name="図 12"/>
          <p:cNvPicPr>
            <a:picLocks noChangeAspect="1"/>
          </p:cNvPicPr>
          <p:nvPr/>
        </p:nvPicPr>
        <p:blipFill>
          <a:blip r:embed="rId3" cstate="print"/>
          <a:stretch>
            <a:fillRect/>
          </a:stretch>
        </p:blipFill>
        <p:spPr>
          <a:xfrm>
            <a:off x="2262909" y="2132301"/>
            <a:ext cx="4618182" cy="3080327"/>
          </a:xfrm>
          <a:prstGeom prst="rect">
            <a:avLst/>
          </a:prstGeom>
          <a:effectLst>
            <a:softEdge rad="317500"/>
          </a:effectLst>
        </p:spPr>
      </p:pic>
      <p:sp>
        <p:nvSpPr>
          <p:cNvPr id="115720" name="AutoShape 8"/>
          <p:cNvSpPr>
            <a:spLocks noChangeArrowheads="1"/>
          </p:cNvSpPr>
          <p:nvPr/>
        </p:nvSpPr>
        <p:spPr bwMode="auto">
          <a:xfrm>
            <a:off x="3883843" y="4849112"/>
            <a:ext cx="1376314" cy="1069157"/>
          </a:xfrm>
          <a:prstGeom prst="downArrow">
            <a:avLst>
              <a:gd name="adj1" fmla="val 41781"/>
              <a:gd name="adj2" fmla="val 38756"/>
            </a:avLst>
          </a:prstGeom>
          <a:gradFill flip="none" rotWithShape="1">
            <a:gsLst>
              <a:gs pos="6000">
                <a:srgbClr val="D7000F">
                  <a:shade val="30000"/>
                  <a:satMod val="115000"/>
                  <a:alpha val="0"/>
                </a:srgbClr>
              </a:gs>
              <a:gs pos="47000">
                <a:srgbClr val="D7000F">
                  <a:alpha val="90000"/>
                </a:srgbClr>
              </a:gs>
              <a:gs pos="99000">
                <a:srgbClr val="D7000F">
                  <a:shade val="100000"/>
                  <a:satMod val="115000"/>
                </a:srgbClr>
              </a:gs>
            </a:gsLst>
            <a:lin ang="5400000" scaled="1"/>
            <a:tileRect/>
          </a:gradFill>
          <a:ln w="9525">
            <a:noFill/>
            <a:miter lim="800000"/>
            <a:headEnd/>
            <a:tailEnd/>
          </a:ln>
          <a:effectLst/>
        </p:spPr>
        <p:txBody>
          <a:bodyPr wrap="none" lIns="90000" tIns="46800" rIns="90000" bIns="46800" anchor="ctr"/>
          <a:lstStyle/>
          <a:p>
            <a:pPr fontAlgn="auto">
              <a:spcBef>
                <a:spcPts val="0"/>
              </a:spcBef>
              <a:spcAft>
                <a:spcPts val="0"/>
              </a:spcAft>
              <a:defRPr/>
            </a:pPr>
            <a:endParaRPr lang="ja-JP" altLang="en-US" dirty="0">
              <a:latin typeface="+mn-lt"/>
              <a:ea typeface="+mn-ea"/>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1709738" y="2282825"/>
            <a:ext cx="5162550" cy="2235200"/>
          </a:xfrm>
          <a:prstGeom prst="rect">
            <a:avLst/>
          </a:prstGeom>
          <a:effectLst>
            <a:outerShdw blurRad="50800" dist="38100" dir="2700000" algn="tl" rotWithShape="0">
              <a:prstClr val="black">
                <a:alpha val="40000"/>
              </a:prstClr>
            </a:outerShdw>
          </a:effectLst>
        </p:spPr>
        <p:txBody>
          <a:bodyPr wrap="none">
            <a:spAutoFit/>
          </a:bodyPr>
          <a:lstStyle/>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医療関連感染対策を</a:t>
            </a:r>
          </a:p>
          <a:p>
            <a:pPr fontAlgn="auto">
              <a:lnSpc>
                <a:spcPct val="114000"/>
              </a:lnSpc>
              <a:spcBef>
                <a:spcPts val="0"/>
              </a:spcBef>
              <a:spcAft>
                <a:spcPts val="0"/>
              </a:spcAft>
              <a:defRPr/>
            </a:pPr>
            <a:r>
              <a:rPr lang="ja-JP" altLang="en-US" sz="4200" dirty="0">
                <a:solidFill>
                  <a:schemeClr val="bg1"/>
                </a:solidFill>
                <a:latin typeface="+mn-lt"/>
                <a:ea typeface="HGP創英角ｺﾞｼｯｸUB" pitchFamily="50" charset="-128"/>
              </a:rPr>
              <a:t>理解し実践するための</a:t>
            </a:r>
            <a:br>
              <a:rPr lang="en-US" altLang="ja-JP" sz="4200" dirty="0">
                <a:solidFill>
                  <a:schemeClr val="bg1"/>
                </a:solidFill>
                <a:latin typeface="+mn-lt"/>
                <a:ea typeface="HGP創英角ｺﾞｼｯｸUB" pitchFamily="50" charset="-128"/>
              </a:rPr>
            </a:br>
            <a:r>
              <a:rPr lang="ja-JP" altLang="en-US" sz="4200" dirty="0">
                <a:solidFill>
                  <a:schemeClr val="bg1"/>
                </a:solidFill>
                <a:latin typeface="+mn-lt"/>
                <a:ea typeface="HGP創英角ｺﾞｼｯｸUB" pitchFamily="50" charset="-128"/>
              </a:rPr>
              <a:t>基礎知識</a:t>
            </a:r>
          </a:p>
        </p:txBody>
      </p:sp>
      <p:sp>
        <p:nvSpPr>
          <p:cNvPr id="2" name="スライド番号プレースホルダー 1"/>
          <p:cNvSpPr>
            <a:spLocks noGrp="1"/>
          </p:cNvSpPr>
          <p:nvPr>
            <p:ph type="sldNum" sz="quarter" idx="12"/>
          </p:nvPr>
        </p:nvSpPr>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6D1D876C-7E09-4103-8451-7E13236F4C1D}" type="slidenum">
              <a:rPr lang="ja-JP" altLang="en-US">
                <a:solidFill>
                  <a:srgbClr val="898989"/>
                </a:solidFill>
              </a:rPr>
              <a:pPr eaLnBrk="1" hangingPunct="1"/>
              <a:t>6</a:t>
            </a:fld>
            <a:endParaRPr lang="en-US" altLang="ja-JP">
              <a:solidFill>
                <a:srgbClr val="898989"/>
              </a:solidFill>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23E4A-FFD3-0645-1ECA-FC9989718423}"/>
            </a:ext>
          </a:extLst>
        </p:cNvPr>
        <p:cNvGrpSpPr/>
        <p:nvPr/>
      </p:nvGrpSpPr>
      <p:grpSpPr>
        <a:xfrm>
          <a:off x="0" y="0"/>
          <a:ext cx="0" cy="0"/>
          <a:chOff x="0" y="0"/>
          <a:chExt cx="0" cy="0"/>
        </a:xfrm>
      </p:grpSpPr>
      <p:pic>
        <p:nvPicPr>
          <p:cNvPr id="17410" name="Picture 2">
            <a:extLst>
              <a:ext uri="{FF2B5EF4-FFF2-40B4-BE49-F238E27FC236}">
                <a16:creationId xmlns:a16="http://schemas.microsoft.com/office/drawing/2014/main" id="{4F822790-FD13-EADB-00B3-2EDE40240C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394283" y="2371155"/>
            <a:ext cx="4373479" cy="4373479"/>
          </a:xfrm>
          <a:prstGeom prst="rect">
            <a:avLst/>
          </a:prstGeom>
          <a:noFill/>
          <a:ln>
            <a:noFill/>
          </a:ln>
          <a:effectLst>
            <a:glow rad="266700">
              <a:schemeClr val="bg1"/>
            </a:glow>
          </a:effectLst>
        </p:spPr>
      </p:pic>
      <p:sp>
        <p:nvSpPr>
          <p:cNvPr id="17411" name="Text Box 3">
            <a:extLst>
              <a:ext uri="{FF2B5EF4-FFF2-40B4-BE49-F238E27FC236}">
                <a16:creationId xmlns:a16="http://schemas.microsoft.com/office/drawing/2014/main" id="{B1DFCD0C-05E8-062D-78C8-6FB47EBF89E2}"/>
              </a:ext>
            </a:extLst>
          </p:cNvPr>
          <p:cNvSpPr txBox="1">
            <a:spLocks noChangeArrowheads="1"/>
          </p:cNvSpPr>
          <p:nvPr/>
        </p:nvSpPr>
        <p:spPr bwMode="auto">
          <a:xfrm>
            <a:off x="342900" y="1052513"/>
            <a:ext cx="84582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b="1" dirty="0">
                <a:solidFill>
                  <a:srgbClr val="D7000F"/>
                </a:solidFill>
              </a:rPr>
              <a:t>●</a:t>
            </a:r>
            <a:r>
              <a:rPr lang="ja-JP" altLang="en-US" b="1" dirty="0"/>
              <a:t>感染が発生した場所や医療との関わりの有無による分類</a:t>
            </a:r>
          </a:p>
        </p:txBody>
      </p:sp>
      <p:sp>
        <p:nvSpPr>
          <p:cNvPr id="12292" name="AutoShape 5">
            <a:extLst>
              <a:ext uri="{FF2B5EF4-FFF2-40B4-BE49-F238E27FC236}">
                <a16:creationId xmlns:a16="http://schemas.microsoft.com/office/drawing/2014/main" id="{BD714188-4E8C-25C0-3AA6-294CB6149A4A}"/>
              </a:ext>
            </a:extLst>
          </p:cNvPr>
          <p:cNvSpPr>
            <a:spLocks noChangeArrowheads="1"/>
          </p:cNvSpPr>
          <p:nvPr/>
        </p:nvSpPr>
        <p:spPr bwMode="auto">
          <a:xfrm>
            <a:off x="759372" y="2040436"/>
            <a:ext cx="8132216" cy="677815"/>
          </a:xfrm>
          <a:prstGeom prst="rect">
            <a:avLst/>
          </a:prstGeom>
          <a:noFill/>
          <a:ln>
            <a:noFill/>
          </a:ln>
        </p:spPr>
        <p:txBody>
          <a:bodyPr wrap="square" lIns="0" tIns="46800" rIns="0" bIns="46800">
            <a:spAutoFit/>
          </a:bodyPr>
          <a:lstStyle/>
          <a:p>
            <a:pPr>
              <a:lnSpc>
                <a:spcPct val="110000"/>
              </a:lnSpc>
              <a:defRPr/>
            </a:pPr>
            <a:r>
              <a:rPr lang="ja-JP" altLang="en-US" b="1" dirty="0">
                <a:latin typeface="Arial" charset="0"/>
                <a:ea typeface="ＭＳ Ｐゴシック" charset="-128"/>
              </a:rPr>
              <a:t>患者が入院後、医療機関内で新たに感染した感染症。</a:t>
            </a:r>
            <a:endParaRPr lang="en-US" altLang="ja-JP" b="1" dirty="0">
              <a:latin typeface="Arial" charset="0"/>
              <a:ea typeface="ＭＳ Ｐゴシック" charset="-128"/>
            </a:endParaRPr>
          </a:p>
          <a:p>
            <a:pPr>
              <a:lnSpc>
                <a:spcPct val="110000"/>
              </a:lnSpc>
              <a:defRPr/>
            </a:pPr>
            <a:r>
              <a:rPr lang="ja-JP" altLang="en-US" b="1" dirty="0">
                <a:latin typeface="Arial" charset="0"/>
                <a:ea typeface="ＭＳ Ｐゴシック" charset="-128"/>
              </a:rPr>
              <a:t>通常、入院から</a:t>
            </a:r>
            <a:r>
              <a:rPr lang="en-US" altLang="ja-JP" b="1" dirty="0">
                <a:latin typeface="Arial" charset="0"/>
                <a:ea typeface="ＭＳ Ｐゴシック" charset="-128"/>
              </a:rPr>
              <a:t>48</a:t>
            </a:r>
            <a:r>
              <a:rPr lang="ja-JP" altLang="en-US" b="1" dirty="0">
                <a:latin typeface="Arial" charset="0"/>
                <a:ea typeface="ＭＳ Ｐゴシック" charset="-128"/>
              </a:rPr>
              <a:t>時間以降に発症した感染を指す。</a:t>
            </a:r>
          </a:p>
        </p:txBody>
      </p:sp>
      <p:sp>
        <p:nvSpPr>
          <p:cNvPr id="17413" name="正方形/長方形 13">
            <a:extLst>
              <a:ext uri="{FF2B5EF4-FFF2-40B4-BE49-F238E27FC236}">
                <a16:creationId xmlns:a16="http://schemas.microsoft.com/office/drawing/2014/main" id="{F983E8FC-75F6-B81A-CA19-1F32B50C27A1}"/>
              </a:ext>
            </a:extLst>
          </p:cNvPr>
          <p:cNvSpPr>
            <a:spLocks noChangeArrowheads="1"/>
          </p:cNvSpPr>
          <p:nvPr/>
        </p:nvSpPr>
        <p:spPr bwMode="auto">
          <a:xfrm>
            <a:off x="1210491" y="6570763"/>
            <a:ext cx="7541397"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ja-JP" altLang="en-US" sz="1000" b="1" dirty="0">
                <a:solidFill>
                  <a:srgbClr val="262626"/>
                </a:solidFill>
              </a:rPr>
              <a:t>平成 </a:t>
            </a:r>
            <a:r>
              <a:rPr lang="en-US" altLang="ja-JP" sz="1000" b="1" dirty="0">
                <a:solidFill>
                  <a:srgbClr val="262626"/>
                </a:solidFill>
              </a:rPr>
              <a:t>26 </a:t>
            </a:r>
            <a:r>
              <a:rPr lang="ja-JP" altLang="en-US" sz="1000" b="1" dirty="0">
                <a:solidFill>
                  <a:srgbClr val="262626"/>
                </a:solidFill>
              </a:rPr>
              <a:t>年 </a:t>
            </a:r>
            <a:r>
              <a:rPr lang="en-US" altLang="ja-JP" sz="1000" b="1" dirty="0">
                <a:solidFill>
                  <a:srgbClr val="262626"/>
                </a:solidFill>
              </a:rPr>
              <a:t>12 </a:t>
            </a:r>
            <a:r>
              <a:rPr lang="ja-JP" altLang="en-US" sz="1000" b="1" dirty="0">
                <a:solidFill>
                  <a:srgbClr val="262626"/>
                </a:solidFill>
              </a:rPr>
              <a:t>月 </a:t>
            </a:r>
            <a:r>
              <a:rPr lang="en-US" altLang="ja-JP" sz="1000" b="1" dirty="0">
                <a:solidFill>
                  <a:srgbClr val="262626"/>
                </a:solidFill>
              </a:rPr>
              <a:t>19 </a:t>
            </a:r>
            <a:r>
              <a:rPr lang="ja-JP" altLang="en-US" sz="1000" b="1" dirty="0">
                <a:solidFill>
                  <a:srgbClr val="262626"/>
                </a:solidFill>
              </a:rPr>
              <a:t>日 医政指発 </a:t>
            </a:r>
            <a:r>
              <a:rPr lang="en-US" altLang="ja-JP" sz="1000" b="1" dirty="0">
                <a:solidFill>
                  <a:srgbClr val="262626"/>
                </a:solidFill>
              </a:rPr>
              <a:t>1219 </a:t>
            </a:r>
            <a:r>
              <a:rPr lang="ja-JP" altLang="en-US" sz="1000" b="1" dirty="0">
                <a:solidFill>
                  <a:srgbClr val="262626"/>
                </a:solidFill>
              </a:rPr>
              <a:t>第 </a:t>
            </a:r>
            <a:r>
              <a:rPr lang="en-US" altLang="ja-JP" sz="1000" b="1" dirty="0">
                <a:solidFill>
                  <a:srgbClr val="262626"/>
                </a:solidFill>
              </a:rPr>
              <a:t>1 </a:t>
            </a:r>
            <a:r>
              <a:rPr lang="ja-JP" altLang="en-US" sz="1000" b="1" dirty="0">
                <a:solidFill>
                  <a:srgbClr val="262626"/>
                </a:solidFill>
              </a:rPr>
              <a:t>号厚生労働省　医政局地域医療計画課長通知「医療機関等における院内感染対策について」．</a:t>
            </a:r>
            <a:endParaRPr lang="ja-JP" altLang="ja-JP" sz="1000" b="1" dirty="0">
              <a:solidFill>
                <a:srgbClr val="262626"/>
              </a:solidFill>
            </a:endParaRPr>
          </a:p>
        </p:txBody>
      </p:sp>
      <p:sp>
        <p:nvSpPr>
          <p:cNvPr id="17414" name="Rectangle 2">
            <a:extLst>
              <a:ext uri="{FF2B5EF4-FFF2-40B4-BE49-F238E27FC236}">
                <a16:creationId xmlns:a16="http://schemas.microsoft.com/office/drawing/2014/main" id="{43C433B1-2619-3AF1-66B2-57749DDBFC1A}"/>
              </a:ext>
            </a:extLst>
          </p:cNvPr>
          <p:cNvSpPr>
            <a:spLocks noGrp="1" noChangeArrowheads="1"/>
          </p:cNvSpPr>
          <p:nvPr>
            <p:ph type="title"/>
          </p:nvPr>
        </p:nvSpPr>
        <p:spPr/>
        <p:txBody>
          <a:bodyPr/>
          <a:lstStyle/>
          <a:p>
            <a:pPr eaLnBrk="1" hangingPunct="1"/>
            <a:r>
              <a:rPr lang="ja-JP" altLang="en-US" dirty="0"/>
              <a:t>感染症の定義</a:t>
            </a:r>
          </a:p>
        </p:txBody>
      </p:sp>
      <p:sp>
        <p:nvSpPr>
          <p:cNvPr id="33795" name="AutoShape 5">
            <a:extLst>
              <a:ext uri="{FF2B5EF4-FFF2-40B4-BE49-F238E27FC236}">
                <a16:creationId xmlns:a16="http://schemas.microsoft.com/office/drawing/2014/main" id="{2D2617B6-D6D5-094A-5D8A-82D0A43B85FC}"/>
              </a:ext>
            </a:extLst>
          </p:cNvPr>
          <p:cNvSpPr>
            <a:spLocks noChangeArrowheads="1"/>
          </p:cNvSpPr>
          <p:nvPr/>
        </p:nvSpPr>
        <p:spPr bwMode="auto">
          <a:xfrm>
            <a:off x="662999" y="1446706"/>
            <a:ext cx="6241109" cy="561186"/>
          </a:xfrm>
          <a:prstGeom prst="roundRect">
            <a:avLst/>
          </a:prstGeom>
          <a:pattFill prst="wdUpDiag">
            <a:fgClr>
              <a:srgbClr val="FA0012"/>
            </a:fgClr>
            <a:bgClr>
              <a:srgbClr val="D7000F"/>
            </a:bgClr>
          </a:pattFill>
          <a:ln w="9525">
            <a:no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0000" tIns="28800" rIns="90000" bIns="46800">
            <a:spAutoFit/>
          </a:bodyPr>
          <a:lstStyle/>
          <a:p>
            <a:pPr>
              <a:defRPr/>
            </a:pPr>
            <a:r>
              <a:rPr lang="ja-JP" altLang="en-US" sz="28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院内感染</a:t>
            </a:r>
            <a:r>
              <a:rPr lang="ja-JP" altLang="en-US" sz="24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a:t>
            </a:r>
            <a:r>
              <a:rPr lang="en-US" altLang="ja-JP" sz="24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Hospital-acquired infection, HAI</a:t>
            </a:r>
            <a:r>
              <a:rPr lang="ja-JP" altLang="en-US" sz="24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a:t>
            </a:r>
            <a:endParaRPr lang="ja-JP" altLang="en-US" sz="1600" dirty="0">
              <a:solidFill>
                <a:schemeClr val="bg1"/>
              </a:solidFill>
              <a:effectLst>
                <a:outerShdw blurRad="50800" dist="38100" dir="2700000" algn="tl" rotWithShape="0">
                  <a:prstClr val="black">
                    <a:alpha val="40000"/>
                  </a:prstClr>
                </a:outerShdw>
              </a:effectLst>
              <a:latin typeface="Arial" charset="0"/>
              <a:ea typeface="ＭＳ Ｐゴシック" charset="-128"/>
            </a:endParaRPr>
          </a:p>
        </p:txBody>
      </p:sp>
      <p:sp>
        <p:nvSpPr>
          <p:cNvPr id="38916" name="スライド番号プレースホルダー 1">
            <a:extLst>
              <a:ext uri="{FF2B5EF4-FFF2-40B4-BE49-F238E27FC236}">
                <a16:creationId xmlns:a16="http://schemas.microsoft.com/office/drawing/2014/main" id="{65DB6242-47BC-A840-269F-1221560FFD35}"/>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6D6CCC9D-CB03-4DA6-887E-919F2DC9F3DC}" type="slidenum">
              <a:rPr lang="ja-JP" altLang="en-US"/>
              <a:pPr eaLnBrk="1" hangingPunct="1"/>
              <a:t>7</a:t>
            </a:fld>
            <a:endParaRPr lang="en-US" altLang="ja-JP"/>
          </a:p>
        </p:txBody>
      </p:sp>
    </p:spTree>
    <p:extLst>
      <p:ext uri="{BB962C8B-B14F-4D97-AF65-F5344CB8AC3E}">
        <p14:creationId xmlns:p14="http://schemas.microsoft.com/office/powerpoint/2010/main" val="3108453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FAAC58-8F85-08EC-C0CC-7DF40BA405D6}"/>
            </a:ext>
          </a:extLst>
        </p:cNvPr>
        <p:cNvGrpSpPr/>
        <p:nvPr/>
      </p:nvGrpSpPr>
      <p:grpSpPr>
        <a:xfrm>
          <a:off x="0" y="0"/>
          <a:ext cx="0" cy="0"/>
          <a:chOff x="0" y="0"/>
          <a:chExt cx="0" cy="0"/>
        </a:xfrm>
      </p:grpSpPr>
      <p:pic>
        <p:nvPicPr>
          <p:cNvPr id="18434" name="Picture 3">
            <a:extLst>
              <a:ext uri="{FF2B5EF4-FFF2-40B4-BE49-F238E27FC236}">
                <a16:creationId xmlns:a16="http://schemas.microsoft.com/office/drawing/2014/main" id="{952EDBBF-2CCA-D67F-A52B-40BC908FE58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593545" y="3222523"/>
            <a:ext cx="3402668" cy="3400748"/>
          </a:xfrm>
          <a:prstGeom prst="rect">
            <a:avLst/>
          </a:prstGeom>
          <a:noFill/>
          <a:ln>
            <a:noFill/>
          </a:ln>
          <a:effectLst>
            <a:glow rad="317500">
              <a:schemeClr val="bg1"/>
            </a:glow>
          </a:effectLst>
        </p:spPr>
      </p:pic>
      <p:pic>
        <p:nvPicPr>
          <p:cNvPr id="18435" name="Picture 2">
            <a:extLst>
              <a:ext uri="{FF2B5EF4-FFF2-40B4-BE49-F238E27FC236}">
                <a16:creationId xmlns:a16="http://schemas.microsoft.com/office/drawing/2014/main" id="{ADE3093D-C1A5-2E0C-B44A-05C9026D6A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997013" y="2920182"/>
            <a:ext cx="3708104" cy="3708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6" name="Text Box 3">
            <a:extLst>
              <a:ext uri="{FF2B5EF4-FFF2-40B4-BE49-F238E27FC236}">
                <a16:creationId xmlns:a16="http://schemas.microsoft.com/office/drawing/2014/main" id="{A0EB4BCD-F1BA-E6FB-71C4-85EF1F4BD5F5}"/>
              </a:ext>
            </a:extLst>
          </p:cNvPr>
          <p:cNvSpPr txBox="1">
            <a:spLocks noChangeArrowheads="1"/>
          </p:cNvSpPr>
          <p:nvPr/>
        </p:nvSpPr>
        <p:spPr bwMode="auto">
          <a:xfrm>
            <a:off x="342900" y="1052513"/>
            <a:ext cx="84582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b="1" dirty="0">
                <a:solidFill>
                  <a:srgbClr val="D7000F"/>
                </a:solidFill>
              </a:rPr>
              <a:t>●</a:t>
            </a:r>
            <a:r>
              <a:rPr lang="ja-JP" altLang="en-US" b="1" dirty="0"/>
              <a:t>感染が発生した場所や医療との関わりの有無による分類</a:t>
            </a:r>
          </a:p>
        </p:txBody>
      </p:sp>
      <p:sp>
        <p:nvSpPr>
          <p:cNvPr id="13317" name="AutoShape 5">
            <a:extLst>
              <a:ext uri="{FF2B5EF4-FFF2-40B4-BE49-F238E27FC236}">
                <a16:creationId xmlns:a16="http://schemas.microsoft.com/office/drawing/2014/main" id="{DA83BD91-4E0C-497F-971A-8135261E84C5}"/>
              </a:ext>
            </a:extLst>
          </p:cNvPr>
          <p:cNvSpPr>
            <a:spLocks noChangeArrowheads="1"/>
          </p:cNvSpPr>
          <p:nvPr/>
        </p:nvSpPr>
        <p:spPr bwMode="auto">
          <a:xfrm>
            <a:off x="768077" y="2043157"/>
            <a:ext cx="7743844" cy="1287213"/>
          </a:xfrm>
          <a:prstGeom prst="rect">
            <a:avLst/>
          </a:prstGeom>
          <a:noFill/>
          <a:ln>
            <a:noFill/>
          </a:ln>
        </p:spPr>
        <p:txBody>
          <a:bodyPr wrap="square" lIns="0" tIns="46800" rIns="0" bIns="46800">
            <a:spAutoFit/>
          </a:bodyPr>
          <a:lstStyle/>
          <a:p>
            <a:pPr>
              <a:lnSpc>
                <a:spcPct val="110000"/>
              </a:lnSpc>
              <a:tabLst>
                <a:tab pos="249238" algn="l"/>
              </a:tabLst>
              <a:defRPr/>
            </a:pPr>
            <a:r>
              <a:rPr lang="ja-JP" altLang="en-US" b="1" dirty="0">
                <a:latin typeface="Arial" charset="0"/>
                <a:ea typeface="ＭＳ Ｐゴシック" charset="-128"/>
              </a:rPr>
              <a:t>医療機関での診療行為と関連して発生した感染症。院内だけでなく、外来や介護施設、自宅での在宅医療なども含む</a:t>
            </a:r>
            <a:r>
              <a:rPr lang="en-US" altLang="ja-JP" b="1" baseline="30000" dirty="0">
                <a:latin typeface="Arial" charset="0"/>
                <a:ea typeface="ＭＳ Ｐゴシック" charset="-128"/>
              </a:rPr>
              <a:t>1)</a:t>
            </a:r>
            <a:r>
              <a:rPr lang="ja-JP" altLang="en-US" b="1" dirty="0">
                <a:latin typeface="Arial" charset="0"/>
                <a:ea typeface="ＭＳ Ｐゴシック" charset="-128"/>
              </a:rPr>
              <a:t>。患者が過去</a:t>
            </a:r>
            <a:r>
              <a:rPr lang="en-US" altLang="ja-JP" b="1" dirty="0">
                <a:latin typeface="Arial" charset="0"/>
                <a:ea typeface="ＭＳ Ｐゴシック" charset="-128"/>
              </a:rPr>
              <a:t>90</a:t>
            </a:r>
            <a:r>
              <a:rPr lang="ja-JP" altLang="en-US" b="1" dirty="0">
                <a:latin typeface="Arial" charset="0"/>
                <a:ea typeface="ＭＳ Ｐゴシック" charset="-128"/>
              </a:rPr>
              <a:t>日以内に入院歴がある、透析や訪問看護を受けているといった場合、市中で発症しても「医療関連感染」とされる</a:t>
            </a:r>
            <a:r>
              <a:rPr lang="en-US" altLang="ja-JP" b="1" baseline="30000" dirty="0">
                <a:latin typeface="Arial" charset="0"/>
                <a:ea typeface="ＭＳ Ｐゴシック" charset="-128"/>
              </a:rPr>
              <a:t>2)</a:t>
            </a:r>
            <a:r>
              <a:rPr lang="ja-JP" altLang="en-US" b="1" dirty="0">
                <a:latin typeface="Arial" charset="0"/>
                <a:ea typeface="ＭＳ Ｐゴシック" charset="-128"/>
              </a:rPr>
              <a:t>。</a:t>
            </a:r>
          </a:p>
        </p:txBody>
      </p:sp>
      <p:sp>
        <p:nvSpPr>
          <p:cNvPr id="18438" name="Rectangle 2">
            <a:extLst>
              <a:ext uri="{FF2B5EF4-FFF2-40B4-BE49-F238E27FC236}">
                <a16:creationId xmlns:a16="http://schemas.microsoft.com/office/drawing/2014/main" id="{9F54937E-73B6-ADFC-779E-87A8DA07B33C}"/>
              </a:ext>
            </a:extLst>
          </p:cNvPr>
          <p:cNvSpPr>
            <a:spLocks noGrp="1" noChangeArrowheads="1"/>
          </p:cNvSpPr>
          <p:nvPr>
            <p:ph type="title"/>
          </p:nvPr>
        </p:nvSpPr>
        <p:spPr/>
        <p:txBody>
          <a:bodyPr/>
          <a:lstStyle/>
          <a:p>
            <a:pPr eaLnBrk="1" hangingPunct="1"/>
            <a:r>
              <a:rPr lang="ja-JP" altLang="en-US" dirty="0"/>
              <a:t>感染症の定義</a:t>
            </a:r>
          </a:p>
        </p:txBody>
      </p:sp>
      <p:sp>
        <p:nvSpPr>
          <p:cNvPr id="33795" name="AutoShape 5">
            <a:extLst>
              <a:ext uri="{FF2B5EF4-FFF2-40B4-BE49-F238E27FC236}">
                <a16:creationId xmlns:a16="http://schemas.microsoft.com/office/drawing/2014/main" id="{64F78AB6-40F2-187A-B409-2E5653B96700}"/>
              </a:ext>
            </a:extLst>
          </p:cNvPr>
          <p:cNvSpPr>
            <a:spLocks noChangeArrowheads="1"/>
          </p:cNvSpPr>
          <p:nvPr/>
        </p:nvSpPr>
        <p:spPr bwMode="auto">
          <a:xfrm>
            <a:off x="662999" y="1446706"/>
            <a:ext cx="7848921" cy="561186"/>
          </a:xfrm>
          <a:prstGeom prst="roundRect">
            <a:avLst/>
          </a:prstGeom>
          <a:pattFill prst="wdUpDiag">
            <a:fgClr>
              <a:srgbClr val="FA0012"/>
            </a:fgClr>
            <a:bgClr>
              <a:srgbClr val="D7000F"/>
            </a:bgClr>
          </a:pattFill>
          <a:ln w="9525">
            <a:no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0000" tIns="28800" rIns="90000" bIns="46800">
            <a:spAutoFit/>
          </a:bodyPr>
          <a:lstStyle/>
          <a:p>
            <a:pPr>
              <a:defRPr/>
            </a:pPr>
            <a:r>
              <a:rPr lang="zh-TW" altLang="en-US" sz="28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医療関連感染</a:t>
            </a:r>
            <a:r>
              <a:rPr lang="zh-TW" altLang="en-US" sz="24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a:t>
            </a:r>
            <a:r>
              <a:rPr lang="en-US" altLang="zh-TW" sz="24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Healthcare-associated infection, HCAI</a:t>
            </a:r>
            <a:r>
              <a:rPr lang="zh-TW" altLang="en-US" sz="24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rPr>
              <a:t>）</a:t>
            </a:r>
            <a:endParaRPr lang="zh-TW" altLang="en-US" sz="2800" dirty="0">
              <a:solidFill>
                <a:schemeClr val="bg1"/>
              </a:solidFill>
              <a:effectLst>
                <a:outerShdw blurRad="50800" dist="38100" dir="2700000" algn="tl" rotWithShape="0">
                  <a:prstClr val="black">
                    <a:alpha val="40000"/>
                  </a:prstClr>
                </a:outerShdw>
              </a:effectLst>
              <a:latin typeface="Arial" charset="0"/>
              <a:ea typeface="HGP創英角ｺﾞｼｯｸUB" pitchFamily="50" charset="-128"/>
            </a:endParaRPr>
          </a:p>
        </p:txBody>
      </p:sp>
      <p:sp>
        <p:nvSpPr>
          <p:cNvPr id="38916" name="スライド番号プレースホルダー 1">
            <a:extLst>
              <a:ext uri="{FF2B5EF4-FFF2-40B4-BE49-F238E27FC236}">
                <a16:creationId xmlns:a16="http://schemas.microsoft.com/office/drawing/2014/main" id="{A77A8E16-9F06-5387-211E-B069BF3BF5C5}"/>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6DC77131-CDDE-4C21-994E-9035F7FC4B79}" type="slidenum">
              <a:rPr lang="ja-JP" altLang="en-US"/>
              <a:pPr eaLnBrk="1" hangingPunct="1"/>
              <a:t>8</a:t>
            </a:fld>
            <a:endParaRPr lang="en-US" altLang="ja-JP"/>
          </a:p>
        </p:txBody>
      </p:sp>
      <p:sp>
        <p:nvSpPr>
          <p:cNvPr id="18443" name="正方形/長方形 13">
            <a:extLst>
              <a:ext uri="{FF2B5EF4-FFF2-40B4-BE49-F238E27FC236}">
                <a16:creationId xmlns:a16="http://schemas.microsoft.com/office/drawing/2014/main" id="{B0F13B92-AB07-AA0A-F44A-4A63DCF4C28F}"/>
              </a:ext>
            </a:extLst>
          </p:cNvPr>
          <p:cNvSpPr>
            <a:spLocks noChangeArrowheads="1"/>
          </p:cNvSpPr>
          <p:nvPr/>
        </p:nvSpPr>
        <p:spPr bwMode="auto">
          <a:xfrm>
            <a:off x="0" y="6368217"/>
            <a:ext cx="8891587" cy="123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800" b="1" dirty="0">
                <a:solidFill>
                  <a:srgbClr val="262626"/>
                </a:solidFill>
              </a:rPr>
              <a:t>1) Centers for Disease Control and Prevention</a:t>
            </a:r>
            <a:r>
              <a:rPr lang="ja-JP" altLang="en-US" sz="800" b="1" dirty="0">
                <a:solidFill>
                  <a:srgbClr val="262626"/>
                </a:solidFill>
              </a:rPr>
              <a:t>（</a:t>
            </a:r>
            <a:r>
              <a:rPr lang="en-US" altLang="ja-JP" sz="800" b="1" dirty="0">
                <a:solidFill>
                  <a:srgbClr val="262626"/>
                </a:solidFill>
              </a:rPr>
              <a:t>CDC</a:t>
            </a:r>
            <a:r>
              <a:rPr lang="ja-JP" altLang="en-US" sz="800" b="1" dirty="0">
                <a:solidFill>
                  <a:srgbClr val="262626"/>
                </a:solidFill>
              </a:rPr>
              <a:t>）： </a:t>
            </a:r>
            <a:r>
              <a:rPr lang="en-US" altLang="ja-JP" sz="800" b="1" dirty="0">
                <a:solidFill>
                  <a:srgbClr val="262626"/>
                </a:solidFill>
              </a:rPr>
              <a:t>Guideline for Isolation Precautions: Preventing Transmission of Infectious Agents in Healthcare Settings, 2007</a:t>
            </a:r>
            <a:r>
              <a:rPr lang="ja-JP" altLang="en-US" sz="800" b="1" dirty="0">
                <a:solidFill>
                  <a:srgbClr val="262626"/>
                </a:solidFill>
              </a:rPr>
              <a:t>（最終更新 </a:t>
            </a:r>
            <a:r>
              <a:rPr lang="en-US" altLang="ja-JP" sz="800" b="1" dirty="0">
                <a:solidFill>
                  <a:srgbClr val="262626"/>
                </a:solidFill>
              </a:rPr>
              <a:t>2024</a:t>
            </a:r>
            <a:r>
              <a:rPr lang="ja-JP" altLang="en-US" sz="800" b="1" dirty="0">
                <a:solidFill>
                  <a:srgbClr val="262626"/>
                </a:solidFill>
              </a:rPr>
              <a:t>年）</a:t>
            </a:r>
            <a:endParaRPr lang="ja-JP" altLang="ja-JP" sz="800" b="1" dirty="0">
              <a:solidFill>
                <a:srgbClr val="262626"/>
              </a:solidFill>
            </a:endParaRPr>
          </a:p>
        </p:txBody>
      </p:sp>
      <p:sp>
        <p:nvSpPr>
          <p:cNvPr id="11" name="正方形/長方形 10">
            <a:extLst>
              <a:ext uri="{FF2B5EF4-FFF2-40B4-BE49-F238E27FC236}">
                <a16:creationId xmlns:a16="http://schemas.microsoft.com/office/drawing/2014/main" id="{2F98D00D-E716-8962-926B-C7AB265A41ED}"/>
              </a:ext>
            </a:extLst>
          </p:cNvPr>
          <p:cNvSpPr/>
          <p:nvPr/>
        </p:nvSpPr>
        <p:spPr>
          <a:xfrm>
            <a:off x="56619" y="6471008"/>
            <a:ext cx="8834968" cy="338554"/>
          </a:xfrm>
          <a:prstGeom prst="rect">
            <a:avLst/>
          </a:prstGeom>
        </p:spPr>
        <p:txBody>
          <a:bodyPr wrap="square">
            <a:spAutoFit/>
          </a:bodyPr>
          <a:lstStyle/>
          <a:p>
            <a:pPr algn="r"/>
            <a:r>
              <a:rPr lang="en-US" altLang="ja-JP" sz="800" b="1" dirty="0"/>
              <a:t>2) American Thoracic Society</a:t>
            </a:r>
            <a:r>
              <a:rPr lang="ja-JP" altLang="en-US" sz="800" b="1" dirty="0"/>
              <a:t>（</a:t>
            </a:r>
            <a:r>
              <a:rPr lang="en-US" altLang="ja-JP" sz="800" b="1" dirty="0"/>
              <a:t>ATS</a:t>
            </a:r>
            <a:r>
              <a:rPr lang="ja-JP" altLang="en-US" sz="800" b="1" dirty="0"/>
              <a:t>）</a:t>
            </a:r>
            <a:r>
              <a:rPr lang="en-US" altLang="ja-JP" sz="800" b="1" dirty="0"/>
              <a:t>, Infectious Diseases Society of America</a:t>
            </a:r>
            <a:r>
              <a:rPr lang="ja-JP" altLang="en-US" sz="800" b="1" dirty="0"/>
              <a:t>（</a:t>
            </a:r>
            <a:r>
              <a:rPr lang="en-US" altLang="ja-JP" sz="800" b="1" dirty="0"/>
              <a:t>IDSA</a:t>
            </a:r>
            <a:r>
              <a:rPr lang="ja-JP" altLang="en-US" sz="800" b="1" dirty="0"/>
              <a:t>）： </a:t>
            </a:r>
            <a:r>
              <a:rPr lang="en-US" altLang="ja-JP" sz="800" b="1" dirty="0"/>
              <a:t>Guidelines for the Management of Adults with Hospital-acquired, Ventilator-associated, and Healthcare-associated Pneumonia, Am J Respir Crit Care Med, 2005;171(4):388–416</a:t>
            </a:r>
          </a:p>
        </p:txBody>
      </p:sp>
    </p:spTree>
    <p:extLst>
      <p:ext uri="{BB962C8B-B14F-4D97-AF65-F5344CB8AC3E}">
        <p14:creationId xmlns:p14="http://schemas.microsoft.com/office/powerpoint/2010/main" val="42365285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7BE10-08E2-9CDC-B7D7-D807A0CCFE1A}"/>
            </a:ext>
          </a:extLst>
        </p:cNvPr>
        <p:cNvGrpSpPr/>
        <p:nvPr/>
      </p:nvGrpSpPr>
      <p:grpSpPr>
        <a:xfrm>
          <a:off x="0" y="0"/>
          <a:ext cx="0" cy="0"/>
          <a:chOff x="0" y="0"/>
          <a:chExt cx="0" cy="0"/>
        </a:xfrm>
      </p:grpSpPr>
      <p:sp>
        <p:nvSpPr>
          <p:cNvPr id="19458" name="Text Box 3">
            <a:extLst>
              <a:ext uri="{FF2B5EF4-FFF2-40B4-BE49-F238E27FC236}">
                <a16:creationId xmlns:a16="http://schemas.microsoft.com/office/drawing/2014/main" id="{7FB6D0D0-475D-F02C-7B1D-B804AD0AC94D}"/>
              </a:ext>
            </a:extLst>
          </p:cNvPr>
          <p:cNvSpPr txBox="1">
            <a:spLocks noChangeArrowheads="1"/>
          </p:cNvSpPr>
          <p:nvPr/>
        </p:nvSpPr>
        <p:spPr bwMode="auto">
          <a:xfrm>
            <a:off x="342900" y="1052513"/>
            <a:ext cx="84582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b="1" dirty="0">
                <a:solidFill>
                  <a:srgbClr val="D7000F"/>
                </a:solidFill>
              </a:rPr>
              <a:t>●</a:t>
            </a:r>
            <a:r>
              <a:rPr lang="ja-JP" altLang="en-US" b="1" dirty="0"/>
              <a:t>感染が発生した場所や医療との関わりの有無による分類</a:t>
            </a:r>
          </a:p>
        </p:txBody>
      </p:sp>
      <p:sp>
        <p:nvSpPr>
          <p:cNvPr id="14339" name="AutoShape 5">
            <a:extLst>
              <a:ext uri="{FF2B5EF4-FFF2-40B4-BE49-F238E27FC236}">
                <a16:creationId xmlns:a16="http://schemas.microsoft.com/office/drawing/2014/main" id="{1CD17F0E-067D-2E0B-4515-025CBF2B773E}"/>
              </a:ext>
            </a:extLst>
          </p:cNvPr>
          <p:cNvSpPr>
            <a:spLocks noChangeArrowheads="1"/>
          </p:cNvSpPr>
          <p:nvPr/>
        </p:nvSpPr>
        <p:spPr bwMode="auto">
          <a:xfrm>
            <a:off x="815975" y="2060575"/>
            <a:ext cx="7631113" cy="677815"/>
          </a:xfrm>
          <a:prstGeom prst="rect">
            <a:avLst/>
          </a:prstGeom>
          <a:noFill/>
          <a:ln>
            <a:noFill/>
          </a:ln>
        </p:spPr>
        <p:txBody>
          <a:bodyPr lIns="0" tIns="46800" rIns="0" bIns="46800">
            <a:spAutoFit/>
          </a:bodyPr>
          <a:lstStyle/>
          <a:p>
            <a:pPr>
              <a:lnSpc>
                <a:spcPct val="110000"/>
              </a:lnSpc>
              <a:defRPr/>
            </a:pPr>
            <a:r>
              <a:rPr lang="ja-JP" altLang="en-US" b="1" dirty="0">
                <a:latin typeface="Arial" charset="0"/>
                <a:ea typeface="ＭＳ Ｐゴシック" charset="-128"/>
              </a:rPr>
              <a:t>医療機関の関与なく、地域社会で自然に発症した感染症。</a:t>
            </a:r>
            <a:endParaRPr lang="en-US" altLang="ja-JP" b="1" dirty="0">
              <a:latin typeface="Arial" charset="0"/>
              <a:ea typeface="ＭＳ Ｐゴシック" charset="-128"/>
            </a:endParaRPr>
          </a:p>
          <a:p>
            <a:pPr>
              <a:lnSpc>
                <a:spcPct val="110000"/>
              </a:lnSpc>
              <a:defRPr/>
            </a:pPr>
            <a:r>
              <a:rPr lang="ja-JP" altLang="en-US" b="1" dirty="0">
                <a:latin typeface="Arial" charset="0"/>
                <a:ea typeface="ＭＳ Ｐゴシック" charset="-128"/>
              </a:rPr>
              <a:t>入院前、または医療との関連がない状況で発生したもの。</a:t>
            </a:r>
            <a:endParaRPr lang="en-US" altLang="ja-JP" b="1" dirty="0">
              <a:latin typeface="Arial" charset="0"/>
              <a:ea typeface="ＭＳ Ｐゴシック" charset="-128"/>
            </a:endParaRPr>
          </a:p>
        </p:txBody>
      </p:sp>
      <p:sp>
        <p:nvSpPr>
          <p:cNvPr id="19460" name="Rectangle 2">
            <a:extLst>
              <a:ext uri="{FF2B5EF4-FFF2-40B4-BE49-F238E27FC236}">
                <a16:creationId xmlns:a16="http://schemas.microsoft.com/office/drawing/2014/main" id="{95193775-C4A4-B1D2-C563-1FDFF28147CD}"/>
              </a:ext>
            </a:extLst>
          </p:cNvPr>
          <p:cNvSpPr>
            <a:spLocks noGrp="1" noChangeArrowheads="1"/>
          </p:cNvSpPr>
          <p:nvPr>
            <p:ph type="title"/>
          </p:nvPr>
        </p:nvSpPr>
        <p:spPr/>
        <p:txBody>
          <a:bodyPr/>
          <a:lstStyle/>
          <a:p>
            <a:pPr eaLnBrk="1" hangingPunct="1"/>
            <a:r>
              <a:rPr lang="ja-JP" altLang="en-US" dirty="0"/>
              <a:t>感染症の定義</a:t>
            </a:r>
          </a:p>
        </p:txBody>
      </p:sp>
      <p:sp>
        <p:nvSpPr>
          <p:cNvPr id="33795" name="AutoShape 5">
            <a:extLst>
              <a:ext uri="{FF2B5EF4-FFF2-40B4-BE49-F238E27FC236}">
                <a16:creationId xmlns:a16="http://schemas.microsoft.com/office/drawing/2014/main" id="{25D33229-F41B-44D3-DCB1-20D2995DADE3}"/>
              </a:ext>
            </a:extLst>
          </p:cNvPr>
          <p:cNvSpPr>
            <a:spLocks noChangeArrowheads="1"/>
          </p:cNvSpPr>
          <p:nvPr/>
        </p:nvSpPr>
        <p:spPr bwMode="auto">
          <a:xfrm>
            <a:off x="662999" y="1446706"/>
            <a:ext cx="6685141" cy="561186"/>
          </a:xfrm>
          <a:prstGeom prst="roundRect">
            <a:avLst/>
          </a:prstGeom>
          <a:pattFill prst="wdUpDiag">
            <a:fgClr>
              <a:srgbClr val="FA0012"/>
            </a:fgClr>
            <a:bgClr>
              <a:srgbClr val="D7000F"/>
            </a:bgClr>
          </a:pattFill>
          <a:ln w="9525">
            <a:noFill/>
            <a:round/>
            <a:headEnd/>
            <a:tailEnd/>
          </a:ln>
          <a:effectLst>
            <a:outerShdw blurRad="50800" dist="38100" dir="2700000" algn="tl" rotWithShape="0">
              <a:prstClr val="black">
                <a:alpha val="40000"/>
              </a:prstClr>
            </a:outerShdw>
          </a:effectLst>
          <a:scene3d>
            <a:camera prst="orthographicFront"/>
            <a:lightRig rig="threePt" dir="t"/>
          </a:scene3d>
          <a:sp3d>
            <a:bevelT/>
          </a:sp3d>
        </p:spPr>
        <p:txBody>
          <a:bodyPr wrap="none" lIns="90000" tIns="28800" rIns="90000" bIns="46800">
            <a:spAutoFit/>
          </a:bodyPr>
          <a:lstStyle>
            <a:lvl1pPr eaLnBrk="0" hangingPunct="0">
              <a:defRPr kumimoji="1">
                <a:solidFill>
                  <a:schemeClr val="tx1"/>
                </a:solidFill>
                <a:latin typeface="Arial" charset="0"/>
                <a:ea typeface="ＭＳ Ｐゴシック" charset="-128"/>
              </a:defRPr>
            </a:lvl1pPr>
            <a:lvl2pPr marL="742950" indent="-285750" eaLnBrk="0" hangingPunct="0">
              <a:defRPr kumimoji="1">
                <a:solidFill>
                  <a:schemeClr val="tx1"/>
                </a:solidFill>
                <a:latin typeface="Arial" charset="0"/>
                <a:ea typeface="ＭＳ Ｐゴシック" charset="-128"/>
              </a:defRPr>
            </a:lvl2pPr>
            <a:lvl3pPr marL="1143000" indent="-228600" eaLnBrk="0" hangingPunct="0">
              <a:defRPr kumimoji="1">
                <a:solidFill>
                  <a:schemeClr val="tx1"/>
                </a:solidFill>
                <a:latin typeface="Arial" charset="0"/>
                <a:ea typeface="ＭＳ Ｐゴシック" charset="-128"/>
              </a:defRPr>
            </a:lvl3pPr>
            <a:lvl4pPr marL="1600200" indent="-228600" eaLnBrk="0" hangingPunct="0">
              <a:defRPr kumimoji="1">
                <a:solidFill>
                  <a:schemeClr val="tx1"/>
                </a:solidFill>
                <a:latin typeface="Arial" charset="0"/>
                <a:ea typeface="ＭＳ Ｐゴシック" charset="-128"/>
              </a:defRPr>
            </a:lvl4pPr>
            <a:lvl5pPr marL="2057400" indent="-228600" eaLnBrk="0" hangingPunct="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defRPr/>
            </a:pPr>
            <a:r>
              <a:rPr lang="ja-JP" altLang="en-US" sz="2800" dirty="0">
                <a:solidFill>
                  <a:schemeClr val="bg1"/>
                </a:solidFill>
                <a:effectLst>
                  <a:outerShdw blurRad="50800" dist="38100" dir="2700000" algn="tl" rotWithShape="0">
                    <a:prstClr val="black">
                      <a:alpha val="40000"/>
                    </a:prstClr>
                  </a:outerShdw>
                </a:effectLst>
                <a:ea typeface="HGP創英角ｺﾞｼｯｸUB" pitchFamily="50" charset="-128"/>
              </a:rPr>
              <a:t>市中</a:t>
            </a:r>
            <a:r>
              <a:rPr lang="zh-TW" altLang="en-US" sz="2800" dirty="0">
                <a:solidFill>
                  <a:schemeClr val="bg1"/>
                </a:solidFill>
                <a:effectLst>
                  <a:outerShdw blurRad="50800" dist="38100" dir="2700000" algn="tl" rotWithShape="0">
                    <a:prstClr val="black">
                      <a:alpha val="40000"/>
                    </a:prstClr>
                  </a:outerShdw>
                </a:effectLst>
                <a:ea typeface="HGP創英角ｺﾞｼｯｸUB" pitchFamily="50" charset="-128"/>
              </a:rPr>
              <a:t>感染</a:t>
            </a:r>
            <a:r>
              <a:rPr lang="zh-TW" altLang="en-US" sz="2400" dirty="0">
                <a:solidFill>
                  <a:schemeClr val="bg1"/>
                </a:solidFill>
                <a:effectLst>
                  <a:outerShdw blurRad="50800" dist="38100" dir="2700000" algn="tl" rotWithShape="0">
                    <a:prstClr val="black">
                      <a:alpha val="40000"/>
                    </a:prstClr>
                  </a:outerShdw>
                </a:effectLst>
                <a:ea typeface="HGP創英角ｺﾞｼｯｸUB" pitchFamily="50" charset="-128"/>
              </a:rPr>
              <a:t>（</a:t>
            </a:r>
            <a:r>
              <a:rPr lang="en-US" altLang="zh-TW" sz="2400" dirty="0">
                <a:solidFill>
                  <a:schemeClr val="bg1"/>
                </a:solidFill>
                <a:effectLst>
                  <a:outerShdw blurRad="50800" dist="38100" dir="2700000" algn="tl" rotWithShape="0">
                    <a:prstClr val="black">
                      <a:alpha val="40000"/>
                    </a:prstClr>
                  </a:outerShdw>
                </a:effectLst>
                <a:ea typeface="HGP創英角ｺﾞｼｯｸUB" pitchFamily="50" charset="-128"/>
              </a:rPr>
              <a:t>Community-acquired infection, CAI</a:t>
            </a:r>
            <a:r>
              <a:rPr lang="zh-TW" altLang="en-US" sz="2400" dirty="0">
                <a:solidFill>
                  <a:schemeClr val="bg1"/>
                </a:solidFill>
                <a:effectLst>
                  <a:outerShdw blurRad="50800" dist="38100" dir="2700000" algn="tl" rotWithShape="0">
                    <a:prstClr val="black">
                      <a:alpha val="40000"/>
                    </a:prstClr>
                  </a:outerShdw>
                </a:effectLst>
                <a:ea typeface="HGP創英角ｺﾞｼｯｸUB" pitchFamily="50" charset="-128"/>
              </a:rPr>
              <a:t>）</a:t>
            </a:r>
            <a:endParaRPr lang="zh-TW" altLang="en-US" sz="2800" dirty="0">
              <a:solidFill>
                <a:schemeClr val="bg1"/>
              </a:solidFill>
              <a:effectLst>
                <a:outerShdw blurRad="50800" dist="38100" dir="2700000" algn="tl" rotWithShape="0">
                  <a:prstClr val="black">
                    <a:alpha val="40000"/>
                  </a:prstClr>
                </a:outerShdw>
              </a:effectLst>
              <a:ea typeface="HGP創英角ｺﾞｼｯｸUB" pitchFamily="50" charset="-128"/>
            </a:endParaRPr>
          </a:p>
        </p:txBody>
      </p:sp>
      <p:sp>
        <p:nvSpPr>
          <p:cNvPr id="38916" name="スライド番号プレースホルダー 1">
            <a:extLst>
              <a:ext uri="{FF2B5EF4-FFF2-40B4-BE49-F238E27FC236}">
                <a16:creationId xmlns:a16="http://schemas.microsoft.com/office/drawing/2014/main" id="{2053A922-D5D1-3451-A6A0-15D601949F26}"/>
              </a:ext>
            </a:extLst>
          </p:cNvPr>
          <p:cNvSpPr>
            <a:spLocks noGrp="1"/>
          </p:cNvSpPr>
          <p:nvPr>
            <p:ph type="sldNum" sz="quarter" idx="12"/>
          </p:nvPr>
        </p:nvSpPr>
        <p:spPr bwMode="auto">
          <a:ln>
            <a:miter lim="800000"/>
            <a:headEnd/>
            <a:tailEnd/>
          </a:ln>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7E6079E6-7F16-4D85-9C21-43E32165A942}" type="slidenum">
              <a:rPr lang="ja-JP" altLang="en-US"/>
              <a:pPr eaLnBrk="1" hangingPunct="1"/>
              <a:t>9</a:t>
            </a:fld>
            <a:endParaRPr lang="en-US" altLang="ja-JP"/>
          </a:p>
        </p:txBody>
      </p:sp>
      <p:pic>
        <p:nvPicPr>
          <p:cNvPr id="19465" name="Picture 4">
            <a:extLst>
              <a:ext uri="{FF2B5EF4-FFF2-40B4-BE49-F238E27FC236}">
                <a16:creationId xmlns:a16="http://schemas.microsoft.com/office/drawing/2014/main" id="{C4A756D4-B3BF-E8B5-67ED-77F004D87EE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2409440" y="2156869"/>
            <a:ext cx="4444181" cy="4441675"/>
          </a:xfrm>
          <a:prstGeom prst="rect">
            <a:avLst/>
          </a:prstGeom>
          <a:noFill/>
          <a:ln>
            <a:noFill/>
          </a:ln>
          <a:effectLst>
            <a:glow rad="279400">
              <a:schemeClr val="bg1"/>
            </a:glow>
          </a:effectLst>
        </p:spPr>
      </p:pic>
      <p:sp>
        <p:nvSpPr>
          <p:cNvPr id="19466" name="正方形/長方形 13">
            <a:extLst>
              <a:ext uri="{FF2B5EF4-FFF2-40B4-BE49-F238E27FC236}">
                <a16:creationId xmlns:a16="http://schemas.microsoft.com/office/drawing/2014/main" id="{7BECF199-2876-7788-9D59-12E4E8A570EA}"/>
              </a:ext>
            </a:extLst>
          </p:cNvPr>
          <p:cNvSpPr>
            <a:spLocks noChangeArrowheads="1"/>
          </p:cNvSpPr>
          <p:nvPr/>
        </p:nvSpPr>
        <p:spPr bwMode="auto">
          <a:xfrm>
            <a:off x="293689" y="6397823"/>
            <a:ext cx="8458200"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nchor="b">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r" eaLnBrk="1" hangingPunct="1"/>
            <a:r>
              <a:rPr lang="en-US" altLang="ja-JP" sz="1000" b="1" dirty="0">
                <a:solidFill>
                  <a:srgbClr val="262626"/>
                </a:solidFill>
              </a:rPr>
              <a:t>National Library of Medicine. (n.d.). Community-Acquired Infections [</a:t>
            </a:r>
            <a:r>
              <a:rPr lang="en-US" altLang="ja-JP" sz="1000" b="1" dirty="0" err="1">
                <a:solidFill>
                  <a:srgbClr val="262626"/>
                </a:solidFill>
              </a:rPr>
              <a:t>MeSH</a:t>
            </a:r>
            <a:r>
              <a:rPr lang="en-US" altLang="ja-JP" sz="1000" b="1" dirty="0">
                <a:solidFill>
                  <a:srgbClr val="262626"/>
                </a:solidFill>
              </a:rPr>
              <a:t> term]. Medical Subject Headings. https://www.ncbi.nlm.nih.gov/mesh?Db=mesh&amp;Cmd=DetailsSearch&amp;Term=%22Community-Acquired+Infections%22%5BMeSH+Terms%5D</a:t>
            </a:r>
            <a:endParaRPr lang="ja-JP" altLang="ja-JP" sz="1000" b="1" dirty="0">
              <a:solidFill>
                <a:srgbClr val="262626"/>
              </a:solidFill>
            </a:endParaRPr>
          </a:p>
        </p:txBody>
      </p:sp>
    </p:spTree>
    <p:extLst>
      <p:ext uri="{BB962C8B-B14F-4D97-AF65-F5344CB8AC3E}">
        <p14:creationId xmlns:p14="http://schemas.microsoft.com/office/powerpoint/2010/main" val="1657701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a59584598ae64571b0903044d73376542c7f71"/>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Arial"/>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Arial"/>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Arial"/>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Arial"/>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4">
      <a:majorFont>
        <a:latin typeface="Arial"/>
        <a:ea typeface="HGP創英角ｺﾞｼｯｸUB"/>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8743</Words>
  <Application>Microsoft Office PowerPoint</Application>
  <PresentationFormat>画面に合わせる (4:3)</PresentationFormat>
  <Paragraphs>838</Paragraphs>
  <Slides>48</Slides>
  <Notes>48</Notes>
  <HiddenSlides>0</HiddenSlides>
  <MMClips>2</MMClips>
  <ScaleCrop>false</ScaleCrop>
  <HeadingPairs>
    <vt:vector size="6" baseType="variant">
      <vt:variant>
        <vt:lpstr>使用されているフォント</vt:lpstr>
      </vt:variant>
      <vt:variant>
        <vt:i4>5</vt:i4>
      </vt:variant>
      <vt:variant>
        <vt:lpstr>テーマ</vt:lpstr>
      </vt:variant>
      <vt:variant>
        <vt:i4>5</vt:i4>
      </vt:variant>
      <vt:variant>
        <vt:lpstr>スライド タイトル</vt:lpstr>
      </vt:variant>
      <vt:variant>
        <vt:i4>48</vt:i4>
      </vt:variant>
    </vt:vector>
  </HeadingPairs>
  <TitlesOfParts>
    <vt:vector size="58" baseType="lpstr">
      <vt:lpstr>HGP創英角ｺﾞｼｯｸUB</vt:lpstr>
      <vt:lpstr>ＭＳ Ｐゴシック</vt:lpstr>
      <vt:lpstr>Arial</vt:lpstr>
      <vt:lpstr>Calibri</vt:lpstr>
      <vt:lpstr>Symbol</vt:lpstr>
      <vt:lpstr>Office ​​テーマ</vt:lpstr>
      <vt:lpstr>2_Office ​​テーマ</vt:lpstr>
      <vt:lpstr>4_Office ​​テーマ</vt:lpstr>
      <vt:lpstr>1_Office ​​テーマ</vt:lpstr>
      <vt:lpstr>3_Office ​​テーマ</vt:lpstr>
      <vt:lpstr>PowerPoint プレゼンテーション</vt:lpstr>
      <vt:lpstr>PowerPoint プレゼンテーション</vt:lpstr>
      <vt:lpstr>オープニングアニメ</vt:lpstr>
      <vt:lpstr>医療関連感染対策の目的</vt:lpstr>
      <vt:lpstr>医療関連感染対策の重要性</vt:lpstr>
      <vt:lpstr>PowerPoint プレゼンテーション</vt:lpstr>
      <vt:lpstr>感染症の定義</vt:lpstr>
      <vt:lpstr>感染症の定義</vt:lpstr>
      <vt:lpstr>感染症の定義</vt:lpstr>
      <vt:lpstr>PowerPoint プレゼンテーション</vt:lpstr>
      <vt:lpstr>医療関連感染対策の変遷と日本の制度</vt:lpstr>
      <vt:lpstr>PowerPoint プレゼンテーション</vt:lpstr>
      <vt:lpstr>PowerPoint プレゼンテーション</vt:lpstr>
      <vt:lpstr>医療関連感染対策の基本1)</vt:lpstr>
      <vt:lpstr>２段階の医療関連感染対策1)</vt:lpstr>
      <vt:lpstr>PowerPoint プレゼンテーション</vt:lpstr>
      <vt:lpstr>①手指衛生</vt:lpstr>
      <vt:lpstr>①手指衛生</vt:lpstr>
      <vt:lpstr>①手指衛生</vt:lpstr>
      <vt:lpstr>②個人防護具（Personal Protective Equipment：PPE）</vt:lpstr>
      <vt:lpstr>③器具の洗浄と除菌</vt:lpstr>
      <vt:lpstr>④環境整備</vt:lpstr>
      <vt:lpstr>⑤リネン管理</vt:lpstr>
      <vt:lpstr>PowerPoint プレゼンテーション</vt:lpstr>
      <vt:lpstr>PowerPoint プレゼンテーション</vt:lpstr>
      <vt:lpstr>⑥医療廃棄物管理</vt:lpstr>
      <vt:lpstr>⑥医療廃棄物管理</vt:lpstr>
      <vt:lpstr>⑥医療廃棄物管理</vt:lpstr>
      <vt:lpstr>PowerPoint プレゼンテーション</vt:lpstr>
      <vt:lpstr>主な感染経路</vt:lpstr>
      <vt:lpstr>①空気予防策</vt:lpstr>
      <vt:lpstr>①空気予防策</vt:lpstr>
      <vt:lpstr>②飛沫予防策</vt:lpstr>
      <vt:lpstr>③接触予防策</vt:lpstr>
      <vt:lpstr>③接触予防策</vt:lpstr>
      <vt:lpstr>代表的な耐性菌</vt:lpstr>
      <vt:lpstr>PowerPoint プレゼンテーション</vt:lpstr>
      <vt:lpstr>地域連携の重要性</vt:lpstr>
      <vt:lpstr>沖縄中部地区での地域連携</vt:lpstr>
      <vt:lpstr>PowerPoint プレゼンテーション</vt:lpstr>
      <vt:lpstr>医療関連感染対策における改善の戦略</vt:lpstr>
      <vt:lpstr>①Ｐｌａｎ：マニュアル・ガイドラインなど</vt:lpstr>
      <vt:lpstr>②Ｄｏ：実践・教育など</vt:lpstr>
      <vt:lpstr>③Ｃｈｅｃｋ：サーベイランスなど</vt:lpstr>
      <vt:lpstr>④Ａｃｔｉｏｎ：介入など</vt:lpstr>
      <vt:lpstr>沖縄県立中部病院での医療関連感染対策</vt:lpstr>
      <vt:lpstr>エンディングアニメ</vt:lpstr>
      <vt:lpstr>協力・取材</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
  <cp:lastModifiedBy/>
  <cp:revision>412</cp:revision>
  <cp:lastPrinted>2012-07-26T07:31:03Z</cp:lastPrinted>
  <dcterms:created xsi:type="dcterms:W3CDTF">2012-07-25T03:14:06Z</dcterms:created>
  <dcterms:modified xsi:type="dcterms:W3CDTF">2025-12-02T08:57:47Z</dcterms:modified>
</cp:coreProperties>
</file>